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312" r:id="rId3"/>
    <p:sldId id="313" r:id="rId4"/>
    <p:sldId id="309" r:id="rId5"/>
    <p:sldId id="310" r:id="rId6"/>
    <p:sldId id="315" r:id="rId7"/>
    <p:sldId id="264" r:id="rId8"/>
    <p:sldId id="319" r:id="rId9"/>
    <p:sldId id="322" r:id="rId10"/>
    <p:sldId id="321" r:id="rId11"/>
    <p:sldId id="320" r:id="rId12"/>
    <p:sldId id="323" r:id="rId13"/>
    <p:sldId id="324" r:id="rId14"/>
    <p:sldId id="325" r:id="rId15"/>
    <p:sldId id="317" r:id="rId16"/>
    <p:sldId id="291" r:id="rId17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500" autoAdjust="0"/>
  </p:normalViewPr>
  <p:slideViewPr>
    <p:cSldViewPr>
      <p:cViewPr varScale="1">
        <p:scale>
          <a:sx n="103" d="100"/>
          <a:sy n="103" d="100"/>
        </p:scale>
        <p:origin x="177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58A8C5-C17B-4CA2-A9AA-095AF5A52563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49C9D801-6308-422C-B150-C3FBA938FE29}">
      <dgm:prSet phldrT="[Text]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id-ID" dirty="0" smtClean="0"/>
            <a:t>SKJ</a:t>
          </a:r>
          <a:endParaRPr lang="id-ID" dirty="0"/>
        </a:p>
      </dgm:t>
    </dgm:pt>
    <dgm:pt modelId="{EC837DA8-20C1-41AA-895A-40AE9406B76A}" type="parTrans" cxnId="{BD27F988-F5B3-4085-8BE7-3DA18F46D288}">
      <dgm:prSet/>
      <dgm:spPr/>
      <dgm:t>
        <a:bodyPr/>
        <a:lstStyle/>
        <a:p>
          <a:endParaRPr lang="id-ID"/>
        </a:p>
      </dgm:t>
    </dgm:pt>
    <dgm:pt modelId="{7EE18C00-CB9B-4843-8782-5D50D091853B}" type="sibTrans" cxnId="{BD27F988-F5B3-4085-8BE7-3DA18F46D288}">
      <dgm:prSet/>
      <dgm:spPr/>
      <dgm:t>
        <a:bodyPr/>
        <a:lstStyle/>
        <a:p>
          <a:endParaRPr lang="id-ID"/>
        </a:p>
      </dgm:t>
    </dgm:pt>
    <dgm:pt modelId="{BD75750E-CFBF-4246-9E08-21631045CF1A}">
      <dgm:prSet phldrT="[Text]" custT="1"/>
      <dgm:spPr/>
      <dgm:t>
        <a:bodyPr/>
        <a:lstStyle/>
        <a:p>
          <a:r>
            <a:rPr lang="id-ID" sz="1800" dirty="0" smtClean="0"/>
            <a:t>JABATAN STRUKTURAL</a:t>
          </a:r>
          <a:endParaRPr lang="id-ID" sz="1800" dirty="0"/>
        </a:p>
      </dgm:t>
    </dgm:pt>
    <dgm:pt modelId="{7C0E5A73-9CA3-4242-A0C5-5CBEC41B0E4E}" type="parTrans" cxnId="{49006BFD-DB63-4B9F-A158-E18C66C81D10}">
      <dgm:prSet/>
      <dgm:spPr/>
      <dgm:t>
        <a:bodyPr/>
        <a:lstStyle/>
        <a:p>
          <a:endParaRPr lang="id-ID"/>
        </a:p>
      </dgm:t>
    </dgm:pt>
    <dgm:pt modelId="{3935ECCD-8DC8-4099-9702-D86A573547D6}" type="sibTrans" cxnId="{49006BFD-DB63-4B9F-A158-E18C66C81D10}">
      <dgm:prSet/>
      <dgm:spPr/>
      <dgm:t>
        <a:bodyPr/>
        <a:lstStyle/>
        <a:p>
          <a:endParaRPr lang="id-ID"/>
        </a:p>
      </dgm:t>
    </dgm:pt>
    <dgm:pt modelId="{2B4E25F4-5AA1-4007-A3B0-FAC0938B10BE}">
      <dgm:prSet phldrT="[Text]" custT="1"/>
      <dgm:spPr/>
      <dgm:t>
        <a:bodyPr/>
        <a:lstStyle/>
        <a:p>
          <a:r>
            <a:rPr lang="id-ID" sz="1800" dirty="0" smtClean="0"/>
            <a:t>JABATAN FUNGSIONAL</a:t>
          </a:r>
          <a:endParaRPr lang="id-ID" sz="1800" dirty="0"/>
        </a:p>
      </dgm:t>
    </dgm:pt>
    <dgm:pt modelId="{9EB2C11E-60EF-4720-BAB8-E021BBC4DE7D}" type="parTrans" cxnId="{33E36AA0-172D-4179-83B2-425565589BAB}">
      <dgm:prSet/>
      <dgm:spPr/>
      <dgm:t>
        <a:bodyPr/>
        <a:lstStyle/>
        <a:p>
          <a:endParaRPr lang="id-ID"/>
        </a:p>
      </dgm:t>
    </dgm:pt>
    <dgm:pt modelId="{A2E24B7B-0D36-4C9B-A2FA-97295A69633E}" type="sibTrans" cxnId="{33E36AA0-172D-4179-83B2-425565589BAB}">
      <dgm:prSet/>
      <dgm:spPr/>
      <dgm:t>
        <a:bodyPr/>
        <a:lstStyle/>
        <a:p>
          <a:endParaRPr lang="id-ID"/>
        </a:p>
      </dgm:t>
    </dgm:pt>
    <dgm:pt modelId="{9AE75BFF-0E4F-49D8-8DA8-8B8EF0D4FA62}">
      <dgm:prSet phldrT="[Text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id-ID" sz="1800" dirty="0" smtClean="0">
              <a:solidFill>
                <a:schemeClr val="tx1"/>
              </a:solidFill>
            </a:rPr>
            <a:t>SOFT SKILL</a:t>
          </a:r>
          <a:endParaRPr lang="id-ID" sz="1800" dirty="0">
            <a:solidFill>
              <a:schemeClr val="tx1"/>
            </a:solidFill>
          </a:endParaRPr>
        </a:p>
      </dgm:t>
    </dgm:pt>
    <dgm:pt modelId="{C951A40C-8B38-4B16-880A-A4F1D7191366}" type="parTrans" cxnId="{C7C95E77-B3DE-406E-A378-64099824AF5A}">
      <dgm:prSet/>
      <dgm:spPr/>
      <dgm:t>
        <a:bodyPr/>
        <a:lstStyle/>
        <a:p>
          <a:endParaRPr lang="id-ID"/>
        </a:p>
      </dgm:t>
    </dgm:pt>
    <dgm:pt modelId="{B9D8CFBE-942B-4F90-97B2-DADA338596DC}" type="sibTrans" cxnId="{C7C95E77-B3DE-406E-A378-64099824AF5A}">
      <dgm:prSet/>
      <dgm:spPr/>
      <dgm:t>
        <a:bodyPr/>
        <a:lstStyle/>
        <a:p>
          <a:endParaRPr lang="id-ID"/>
        </a:p>
      </dgm:t>
    </dgm:pt>
    <dgm:pt modelId="{D36C4D27-3D48-4A20-AB26-1A1673B5733B}">
      <dgm:prSet phldrT="[Text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id-ID" sz="1800" dirty="0" smtClean="0">
              <a:solidFill>
                <a:schemeClr val="tx1"/>
              </a:solidFill>
            </a:rPr>
            <a:t>HARD SKILL</a:t>
          </a:r>
          <a:endParaRPr lang="id-ID" sz="1800" dirty="0">
            <a:solidFill>
              <a:schemeClr val="tx1"/>
            </a:solidFill>
          </a:endParaRPr>
        </a:p>
      </dgm:t>
    </dgm:pt>
    <dgm:pt modelId="{0265680A-009F-442F-B493-7D142F51CF22}" type="parTrans" cxnId="{36E1F01D-6267-4246-87FB-BE81BAB70B07}">
      <dgm:prSet/>
      <dgm:spPr/>
      <dgm:t>
        <a:bodyPr/>
        <a:lstStyle/>
        <a:p>
          <a:endParaRPr lang="id-ID"/>
        </a:p>
      </dgm:t>
    </dgm:pt>
    <dgm:pt modelId="{C4AAE57F-D477-4500-AC6D-B5C3B4E12726}" type="sibTrans" cxnId="{36E1F01D-6267-4246-87FB-BE81BAB70B07}">
      <dgm:prSet/>
      <dgm:spPr/>
      <dgm:t>
        <a:bodyPr/>
        <a:lstStyle/>
        <a:p>
          <a:endParaRPr lang="id-ID"/>
        </a:p>
      </dgm:t>
    </dgm:pt>
    <dgm:pt modelId="{5BA19A8F-5C99-4A7F-9FCC-2401FD0D16A9}">
      <dgm:prSet phldrT="[Text]" custT="1"/>
      <dgm:spPr/>
      <dgm:t>
        <a:bodyPr/>
        <a:lstStyle/>
        <a:p>
          <a:r>
            <a:rPr lang="id-ID" sz="1800" dirty="0" smtClean="0"/>
            <a:t>KOMPETENSI  TEKNIS</a:t>
          </a:r>
          <a:endParaRPr lang="id-ID" sz="1800" dirty="0"/>
        </a:p>
      </dgm:t>
    </dgm:pt>
    <dgm:pt modelId="{D1C4B851-7AFA-4125-8BD2-F537A3A6DEF5}" type="parTrans" cxnId="{87FC8C03-F52B-45AD-BCE6-7B3458A33C4F}">
      <dgm:prSet/>
      <dgm:spPr/>
      <dgm:t>
        <a:bodyPr/>
        <a:lstStyle/>
        <a:p>
          <a:endParaRPr lang="id-ID"/>
        </a:p>
      </dgm:t>
    </dgm:pt>
    <dgm:pt modelId="{56F203FB-9FC2-431B-BFF7-16A02C8C919C}" type="sibTrans" cxnId="{87FC8C03-F52B-45AD-BCE6-7B3458A33C4F}">
      <dgm:prSet/>
      <dgm:spPr/>
      <dgm:t>
        <a:bodyPr/>
        <a:lstStyle/>
        <a:p>
          <a:endParaRPr lang="id-ID"/>
        </a:p>
      </dgm:t>
    </dgm:pt>
    <dgm:pt modelId="{195FE59A-48AF-4E4F-964C-327CA3D2D622}">
      <dgm:prSet phldrT="[Text]" custT="1"/>
      <dgm:spPr/>
      <dgm:t>
        <a:bodyPr/>
        <a:lstStyle/>
        <a:p>
          <a:r>
            <a:rPr lang="id-ID" sz="2000" dirty="0" smtClean="0"/>
            <a:t>KOMPETENSIMANAJERIAL</a:t>
          </a:r>
          <a:endParaRPr lang="id-ID" sz="2000" dirty="0"/>
        </a:p>
      </dgm:t>
    </dgm:pt>
    <dgm:pt modelId="{84BE0595-6780-4070-BF5F-FCA1764321BE}" type="parTrans" cxnId="{8B6989AC-A07F-4886-85B1-C6F8C6C9F469}">
      <dgm:prSet/>
      <dgm:spPr/>
      <dgm:t>
        <a:bodyPr/>
        <a:lstStyle/>
        <a:p>
          <a:endParaRPr lang="id-ID"/>
        </a:p>
      </dgm:t>
    </dgm:pt>
    <dgm:pt modelId="{B5AF15CB-DD3D-4863-BD72-000566D98AE4}" type="sibTrans" cxnId="{8B6989AC-A07F-4886-85B1-C6F8C6C9F469}">
      <dgm:prSet/>
      <dgm:spPr/>
      <dgm:t>
        <a:bodyPr/>
        <a:lstStyle/>
        <a:p>
          <a:endParaRPr lang="id-ID"/>
        </a:p>
      </dgm:t>
    </dgm:pt>
    <dgm:pt modelId="{63303060-47D4-4070-96BE-088807E9CBFF}">
      <dgm:prSet phldrT="[Text]" custT="1"/>
      <dgm:spPr/>
      <dgm:t>
        <a:bodyPr/>
        <a:lstStyle/>
        <a:p>
          <a:endParaRPr lang="id-ID" sz="1800" dirty="0"/>
        </a:p>
      </dgm:t>
    </dgm:pt>
    <dgm:pt modelId="{D5099528-9855-4B70-958A-A739600737B1}" type="parTrans" cxnId="{F30B5FB6-7664-44C0-9D34-B6EBCFB292FE}">
      <dgm:prSet/>
      <dgm:spPr/>
      <dgm:t>
        <a:bodyPr/>
        <a:lstStyle/>
        <a:p>
          <a:endParaRPr lang="id-ID"/>
        </a:p>
      </dgm:t>
    </dgm:pt>
    <dgm:pt modelId="{B76E9FF8-4917-497E-BF44-2C65F5232370}" type="sibTrans" cxnId="{F30B5FB6-7664-44C0-9D34-B6EBCFB292FE}">
      <dgm:prSet/>
      <dgm:spPr/>
      <dgm:t>
        <a:bodyPr/>
        <a:lstStyle/>
        <a:p>
          <a:endParaRPr lang="id-ID"/>
        </a:p>
      </dgm:t>
    </dgm:pt>
    <dgm:pt modelId="{4C1CB65D-9127-4FBA-BEEF-5ACC33AB2F89}">
      <dgm:prSet phldrT="[Text]" custT="1"/>
      <dgm:spPr/>
      <dgm:t>
        <a:bodyPr/>
        <a:lstStyle/>
        <a:p>
          <a:endParaRPr lang="id-ID" sz="2000" dirty="0"/>
        </a:p>
      </dgm:t>
    </dgm:pt>
    <dgm:pt modelId="{58419B00-E225-45D5-BBDF-7BCDD1FBCA0C}" type="sibTrans" cxnId="{F2E46719-191B-43BB-95C0-950ADA4E26E9}">
      <dgm:prSet/>
      <dgm:spPr/>
      <dgm:t>
        <a:bodyPr/>
        <a:lstStyle/>
        <a:p>
          <a:endParaRPr lang="id-ID"/>
        </a:p>
      </dgm:t>
    </dgm:pt>
    <dgm:pt modelId="{AEF460F6-DE0A-4D6A-929C-AA4073FEBC48}" type="parTrans" cxnId="{F2E46719-191B-43BB-95C0-950ADA4E26E9}">
      <dgm:prSet/>
      <dgm:spPr/>
      <dgm:t>
        <a:bodyPr/>
        <a:lstStyle/>
        <a:p>
          <a:endParaRPr lang="id-ID"/>
        </a:p>
      </dgm:t>
    </dgm:pt>
    <dgm:pt modelId="{12232463-01E1-48F0-BBF1-A651B1652E2A}" type="pres">
      <dgm:prSet presAssocID="{6F58A8C5-C17B-4CA2-A9AA-095AF5A5256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8FDA079-5B78-4301-82BA-C6716C7121F3}" type="pres">
      <dgm:prSet presAssocID="{6F58A8C5-C17B-4CA2-A9AA-095AF5A52563}" presName="tSp" presStyleCnt="0"/>
      <dgm:spPr/>
    </dgm:pt>
    <dgm:pt modelId="{B537A115-063C-4DF6-82AB-374ECEF1FC5D}" type="pres">
      <dgm:prSet presAssocID="{6F58A8C5-C17B-4CA2-A9AA-095AF5A52563}" presName="bSp" presStyleCnt="0"/>
      <dgm:spPr/>
    </dgm:pt>
    <dgm:pt modelId="{408D84FE-0020-42A9-9B44-76AC07872B7E}" type="pres">
      <dgm:prSet presAssocID="{6F58A8C5-C17B-4CA2-A9AA-095AF5A52563}" presName="process" presStyleCnt="0"/>
      <dgm:spPr/>
    </dgm:pt>
    <dgm:pt modelId="{D7A0CC0F-04C4-4D11-AC9D-5CDB2B404889}" type="pres">
      <dgm:prSet presAssocID="{49C9D801-6308-422C-B150-C3FBA938FE29}" presName="composite1" presStyleCnt="0"/>
      <dgm:spPr/>
    </dgm:pt>
    <dgm:pt modelId="{C838876A-292C-4DF3-86A4-44C7347D2537}" type="pres">
      <dgm:prSet presAssocID="{49C9D801-6308-422C-B150-C3FBA938FE29}" presName="dummyNode1" presStyleLbl="node1" presStyleIdx="0" presStyleCnt="3"/>
      <dgm:spPr/>
    </dgm:pt>
    <dgm:pt modelId="{07DDF7E8-FD9C-4C1C-B589-ED71D5348C5E}" type="pres">
      <dgm:prSet presAssocID="{49C9D801-6308-422C-B150-C3FBA938FE29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AE419D2-25E8-4614-9338-AFDF2D437A17}" type="pres">
      <dgm:prSet presAssocID="{49C9D801-6308-422C-B150-C3FBA938FE29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64D3FFC-D75E-4CA0-BA0A-F287F49E0370}" type="pres">
      <dgm:prSet presAssocID="{49C9D801-6308-422C-B150-C3FBA938FE29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6D1EFFA-22A1-4B47-B054-FF5B962AF19F}" type="pres">
      <dgm:prSet presAssocID="{49C9D801-6308-422C-B150-C3FBA938FE29}" presName="connSite1" presStyleCnt="0"/>
      <dgm:spPr/>
    </dgm:pt>
    <dgm:pt modelId="{302FC879-0361-48C0-9D14-D2472D6AB833}" type="pres">
      <dgm:prSet presAssocID="{7EE18C00-CB9B-4843-8782-5D50D091853B}" presName="Name9" presStyleLbl="sibTrans2D1" presStyleIdx="0" presStyleCnt="2"/>
      <dgm:spPr/>
      <dgm:t>
        <a:bodyPr/>
        <a:lstStyle/>
        <a:p>
          <a:endParaRPr lang="id-ID"/>
        </a:p>
      </dgm:t>
    </dgm:pt>
    <dgm:pt modelId="{127E7A55-6B70-49D9-A2E1-9306952502F4}" type="pres">
      <dgm:prSet presAssocID="{9AE75BFF-0E4F-49D8-8DA8-8B8EF0D4FA62}" presName="composite2" presStyleCnt="0"/>
      <dgm:spPr/>
    </dgm:pt>
    <dgm:pt modelId="{0271BE7A-2ADF-4C96-BD1F-D077475B00A0}" type="pres">
      <dgm:prSet presAssocID="{9AE75BFF-0E4F-49D8-8DA8-8B8EF0D4FA62}" presName="dummyNode2" presStyleLbl="node1" presStyleIdx="0" presStyleCnt="3"/>
      <dgm:spPr/>
    </dgm:pt>
    <dgm:pt modelId="{31C93703-63AB-4E7A-9DEE-64232DF2D962}" type="pres">
      <dgm:prSet presAssocID="{9AE75BFF-0E4F-49D8-8DA8-8B8EF0D4FA62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BFAD1A6-D8F9-4892-AC57-1802506963AA}" type="pres">
      <dgm:prSet presAssocID="{9AE75BFF-0E4F-49D8-8DA8-8B8EF0D4FA62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62AF217F-E240-496B-B0D3-5DA714CC527A}" type="pres">
      <dgm:prSet presAssocID="{9AE75BFF-0E4F-49D8-8DA8-8B8EF0D4FA62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03B8D1E-FDE4-425B-9198-C0F0246261AA}" type="pres">
      <dgm:prSet presAssocID="{9AE75BFF-0E4F-49D8-8DA8-8B8EF0D4FA62}" presName="connSite2" presStyleCnt="0"/>
      <dgm:spPr/>
    </dgm:pt>
    <dgm:pt modelId="{3F1820D8-AC16-4395-8206-DF0629FD592B}" type="pres">
      <dgm:prSet presAssocID="{B9D8CFBE-942B-4F90-97B2-DADA338596DC}" presName="Name18" presStyleLbl="sibTrans2D1" presStyleIdx="1" presStyleCnt="2" custScaleX="98969" custScaleY="103369"/>
      <dgm:spPr/>
      <dgm:t>
        <a:bodyPr/>
        <a:lstStyle/>
        <a:p>
          <a:endParaRPr lang="id-ID"/>
        </a:p>
      </dgm:t>
    </dgm:pt>
    <dgm:pt modelId="{22EDE8B8-AA60-43BA-9AB6-BC408BFDD691}" type="pres">
      <dgm:prSet presAssocID="{D36C4D27-3D48-4A20-AB26-1A1673B5733B}" presName="composite1" presStyleCnt="0"/>
      <dgm:spPr/>
    </dgm:pt>
    <dgm:pt modelId="{108EC0AB-F0F1-40CB-8242-2CCC3076E9D0}" type="pres">
      <dgm:prSet presAssocID="{D36C4D27-3D48-4A20-AB26-1A1673B5733B}" presName="dummyNode1" presStyleLbl="node1" presStyleIdx="1" presStyleCnt="3"/>
      <dgm:spPr/>
    </dgm:pt>
    <dgm:pt modelId="{B2EB369B-B0A3-46BA-B28E-36B4B3491300}" type="pres">
      <dgm:prSet presAssocID="{D36C4D27-3D48-4A20-AB26-1A1673B5733B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C6FA52C-D220-4A82-B322-7D8D52892EB1}" type="pres">
      <dgm:prSet presAssocID="{D36C4D27-3D48-4A20-AB26-1A1673B5733B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23F53ED-96A6-4C5C-8FC9-A4A947B2C584}" type="pres">
      <dgm:prSet presAssocID="{D36C4D27-3D48-4A20-AB26-1A1673B5733B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F7FBBC1-E357-44B6-AB71-19C8D2DD1D05}" type="pres">
      <dgm:prSet presAssocID="{D36C4D27-3D48-4A20-AB26-1A1673B5733B}" presName="connSite1" presStyleCnt="0"/>
      <dgm:spPr/>
    </dgm:pt>
  </dgm:ptLst>
  <dgm:cxnLst>
    <dgm:cxn modelId="{49006BFD-DB63-4B9F-A158-E18C66C81D10}" srcId="{49C9D801-6308-422C-B150-C3FBA938FE29}" destId="{BD75750E-CFBF-4246-9E08-21631045CF1A}" srcOrd="0" destOrd="0" parTransId="{7C0E5A73-9CA3-4242-A0C5-5CBEC41B0E4E}" sibTransId="{3935ECCD-8DC8-4099-9702-D86A573547D6}"/>
    <dgm:cxn modelId="{EEDC2F3A-713C-44EA-8AE6-092814BE098D}" type="presOf" srcId="{49C9D801-6308-422C-B150-C3FBA938FE29}" destId="{264D3FFC-D75E-4CA0-BA0A-F287F49E0370}" srcOrd="0" destOrd="0" presId="urn:microsoft.com/office/officeart/2005/8/layout/hProcess4"/>
    <dgm:cxn modelId="{F2E46719-191B-43BB-95C0-950ADA4E26E9}" srcId="{9AE75BFF-0E4F-49D8-8DA8-8B8EF0D4FA62}" destId="{4C1CB65D-9127-4FBA-BEEF-5ACC33AB2F89}" srcOrd="1" destOrd="0" parTransId="{AEF460F6-DE0A-4D6A-929C-AA4073FEBC48}" sibTransId="{58419B00-E225-45D5-BBDF-7BCDD1FBCA0C}"/>
    <dgm:cxn modelId="{F30B5FB6-7664-44C0-9D34-B6EBCFB292FE}" srcId="{D36C4D27-3D48-4A20-AB26-1A1673B5733B}" destId="{63303060-47D4-4070-96BE-088807E9CBFF}" srcOrd="0" destOrd="0" parTransId="{D5099528-9855-4B70-958A-A739600737B1}" sibTransId="{B76E9FF8-4917-497E-BF44-2C65F5232370}"/>
    <dgm:cxn modelId="{71D91777-9B50-4F10-9D47-DFA4E3B004CC}" type="presOf" srcId="{63303060-47D4-4070-96BE-088807E9CBFF}" destId="{FC6FA52C-D220-4A82-B322-7D8D52892EB1}" srcOrd="1" destOrd="0" presId="urn:microsoft.com/office/officeart/2005/8/layout/hProcess4"/>
    <dgm:cxn modelId="{7AFF5DEE-9852-4E5C-B6A7-FB75519E8456}" type="presOf" srcId="{B9D8CFBE-942B-4F90-97B2-DADA338596DC}" destId="{3F1820D8-AC16-4395-8206-DF0629FD592B}" srcOrd="0" destOrd="0" presId="urn:microsoft.com/office/officeart/2005/8/layout/hProcess4"/>
    <dgm:cxn modelId="{3052F54D-1DB1-48B6-9E37-76D86D9FCA65}" type="presOf" srcId="{BD75750E-CFBF-4246-9E08-21631045CF1A}" destId="{6AE419D2-25E8-4614-9338-AFDF2D437A17}" srcOrd="1" destOrd="0" presId="urn:microsoft.com/office/officeart/2005/8/layout/hProcess4"/>
    <dgm:cxn modelId="{D870EA14-8000-4172-9359-0809AA33DBE7}" type="presOf" srcId="{BD75750E-CFBF-4246-9E08-21631045CF1A}" destId="{07DDF7E8-FD9C-4C1C-B589-ED71D5348C5E}" srcOrd="0" destOrd="0" presId="urn:microsoft.com/office/officeart/2005/8/layout/hProcess4"/>
    <dgm:cxn modelId="{9036A828-9CB2-44BC-B435-FE243620E4C4}" type="presOf" srcId="{5BA19A8F-5C99-4A7F-9FCC-2401FD0D16A9}" destId="{FC6FA52C-D220-4A82-B322-7D8D52892EB1}" srcOrd="1" destOrd="1" presId="urn:microsoft.com/office/officeart/2005/8/layout/hProcess4"/>
    <dgm:cxn modelId="{7E4FABF2-B17E-4EB2-97C1-ABE223922600}" type="presOf" srcId="{4C1CB65D-9127-4FBA-BEEF-5ACC33AB2F89}" destId="{EBFAD1A6-D8F9-4892-AC57-1802506963AA}" srcOrd="1" destOrd="1" presId="urn:microsoft.com/office/officeart/2005/8/layout/hProcess4"/>
    <dgm:cxn modelId="{EB60D3F8-1240-4A2A-94F4-A486CB1DB115}" type="presOf" srcId="{5BA19A8F-5C99-4A7F-9FCC-2401FD0D16A9}" destId="{B2EB369B-B0A3-46BA-B28E-36B4B3491300}" srcOrd="0" destOrd="1" presId="urn:microsoft.com/office/officeart/2005/8/layout/hProcess4"/>
    <dgm:cxn modelId="{6BF8289F-D526-47CB-A43B-5C324AEDD660}" type="presOf" srcId="{7EE18C00-CB9B-4843-8782-5D50D091853B}" destId="{302FC879-0361-48C0-9D14-D2472D6AB833}" srcOrd="0" destOrd="0" presId="urn:microsoft.com/office/officeart/2005/8/layout/hProcess4"/>
    <dgm:cxn modelId="{36E1F01D-6267-4246-87FB-BE81BAB70B07}" srcId="{6F58A8C5-C17B-4CA2-A9AA-095AF5A52563}" destId="{D36C4D27-3D48-4A20-AB26-1A1673B5733B}" srcOrd="2" destOrd="0" parTransId="{0265680A-009F-442F-B493-7D142F51CF22}" sibTransId="{C4AAE57F-D477-4500-AC6D-B5C3B4E12726}"/>
    <dgm:cxn modelId="{8B6989AC-A07F-4886-85B1-C6F8C6C9F469}" srcId="{9AE75BFF-0E4F-49D8-8DA8-8B8EF0D4FA62}" destId="{195FE59A-48AF-4E4F-964C-327CA3D2D622}" srcOrd="0" destOrd="0" parTransId="{84BE0595-6780-4070-BF5F-FCA1764321BE}" sibTransId="{B5AF15CB-DD3D-4863-BD72-000566D98AE4}"/>
    <dgm:cxn modelId="{ACA2587F-0024-46C2-BD2F-1A963063A311}" type="presOf" srcId="{63303060-47D4-4070-96BE-088807E9CBFF}" destId="{B2EB369B-B0A3-46BA-B28E-36B4B3491300}" srcOrd="0" destOrd="0" presId="urn:microsoft.com/office/officeart/2005/8/layout/hProcess4"/>
    <dgm:cxn modelId="{E189657C-A44F-406C-A056-A67C8D7DEE33}" type="presOf" srcId="{4C1CB65D-9127-4FBA-BEEF-5ACC33AB2F89}" destId="{31C93703-63AB-4E7A-9DEE-64232DF2D962}" srcOrd="0" destOrd="1" presId="urn:microsoft.com/office/officeart/2005/8/layout/hProcess4"/>
    <dgm:cxn modelId="{1D868EE5-8FF4-477C-AFDC-0F61A1DC351B}" type="presOf" srcId="{195FE59A-48AF-4E4F-964C-327CA3D2D622}" destId="{31C93703-63AB-4E7A-9DEE-64232DF2D962}" srcOrd="0" destOrd="0" presId="urn:microsoft.com/office/officeart/2005/8/layout/hProcess4"/>
    <dgm:cxn modelId="{108C7CB1-D92E-4695-B54B-F6278B361A33}" type="presOf" srcId="{D36C4D27-3D48-4A20-AB26-1A1673B5733B}" destId="{C23F53ED-96A6-4C5C-8FC9-A4A947B2C584}" srcOrd="0" destOrd="0" presId="urn:microsoft.com/office/officeart/2005/8/layout/hProcess4"/>
    <dgm:cxn modelId="{B12B9A40-027F-4A06-9664-515189148E0B}" type="presOf" srcId="{2B4E25F4-5AA1-4007-A3B0-FAC0938B10BE}" destId="{07DDF7E8-FD9C-4C1C-B589-ED71D5348C5E}" srcOrd="0" destOrd="1" presId="urn:microsoft.com/office/officeart/2005/8/layout/hProcess4"/>
    <dgm:cxn modelId="{BF7B6F52-ACA7-42C3-8A18-7871E9F1A8AF}" type="presOf" srcId="{6F58A8C5-C17B-4CA2-A9AA-095AF5A52563}" destId="{12232463-01E1-48F0-BBF1-A651B1652E2A}" srcOrd="0" destOrd="0" presId="urn:microsoft.com/office/officeart/2005/8/layout/hProcess4"/>
    <dgm:cxn modelId="{C7C95E77-B3DE-406E-A378-64099824AF5A}" srcId="{6F58A8C5-C17B-4CA2-A9AA-095AF5A52563}" destId="{9AE75BFF-0E4F-49D8-8DA8-8B8EF0D4FA62}" srcOrd="1" destOrd="0" parTransId="{C951A40C-8B38-4B16-880A-A4F1D7191366}" sibTransId="{B9D8CFBE-942B-4F90-97B2-DADA338596DC}"/>
    <dgm:cxn modelId="{532A1F5D-1579-4913-9EA5-E40E5C705859}" type="presOf" srcId="{9AE75BFF-0E4F-49D8-8DA8-8B8EF0D4FA62}" destId="{62AF217F-E240-496B-B0D3-5DA714CC527A}" srcOrd="0" destOrd="0" presId="urn:microsoft.com/office/officeart/2005/8/layout/hProcess4"/>
    <dgm:cxn modelId="{33E36AA0-172D-4179-83B2-425565589BAB}" srcId="{49C9D801-6308-422C-B150-C3FBA938FE29}" destId="{2B4E25F4-5AA1-4007-A3B0-FAC0938B10BE}" srcOrd="1" destOrd="0" parTransId="{9EB2C11E-60EF-4720-BAB8-E021BBC4DE7D}" sibTransId="{A2E24B7B-0D36-4C9B-A2FA-97295A69633E}"/>
    <dgm:cxn modelId="{BD27F988-F5B3-4085-8BE7-3DA18F46D288}" srcId="{6F58A8C5-C17B-4CA2-A9AA-095AF5A52563}" destId="{49C9D801-6308-422C-B150-C3FBA938FE29}" srcOrd="0" destOrd="0" parTransId="{EC837DA8-20C1-41AA-895A-40AE9406B76A}" sibTransId="{7EE18C00-CB9B-4843-8782-5D50D091853B}"/>
    <dgm:cxn modelId="{87FC8C03-F52B-45AD-BCE6-7B3458A33C4F}" srcId="{D36C4D27-3D48-4A20-AB26-1A1673B5733B}" destId="{5BA19A8F-5C99-4A7F-9FCC-2401FD0D16A9}" srcOrd="1" destOrd="0" parTransId="{D1C4B851-7AFA-4125-8BD2-F537A3A6DEF5}" sibTransId="{56F203FB-9FC2-431B-BFF7-16A02C8C919C}"/>
    <dgm:cxn modelId="{A5CA1581-40AD-43D0-AD3E-0A9C86BC0609}" type="presOf" srcId="{195FE59A-48AF-4E4F-964C-327CA3D2D622}" destId="{EBFAD1A6-D8F9-4892-AC57-1802506963AA}" srcOrd="1" destOrd="0" presId="urn:microsoft.com/office/officeart/2005/8/layout/hProcess4"/>
    <dgm:cxn modelId="{7CFD94EF-D1E8-4CCD-9862-5715558D63A1}" type="presOf" srcId="{2B4E25F4-5AA1-4007-A3B0-FAC0938B10BE}" destId="{6AE419D2-25E8-4614-9338-AFDF2D437A17}" srcOrd="1" destOrd="1" presId="urn:microsoft.com/office/officeart/2005/8/layout/hProcess4"/>
    <dgm:cxn modelId="{5610E4A2-796E-4026-BC26-C11F0A71F747}" type="presParOf" srcId="{12232463-01E1-48F0-BBF1-A651B1652E2A}" destId="{78FDA079-5B78-4301-82BA-C6716C7121F3}" srcOrd="0" destOrd="0" presId="urn:microsoft.com/office/officeart/2005/8/layout/hProcess4"/>
    <dgm:cxn modelId="{3EAA7972-A3AD-4260-A9A8-2B6734B73291}" type="presParOf" srcId="{12232463-01E1-48F0-BBF1-A651B1652E2A}" destId="{B537A115-063C-4DF6-82AB-374ECEF1FC5D}" srcOrd="1" destOrd="0" presId="urn:microsoft.com/office/officeart/2005/8/layout/hProcess4"/>
    <dgm:cxn modelId="{20A09CA0-8F22-47EE-9F2F-AB0BAD4566B5}" type="presParOf" srcId="{12232463-01E1-48F0-BBF1-A651B1652E2A}" destId="{408D84FE-0020-42A9-9B44-76AC07872B7E}" srcOrd="2" destOrd="0" presId="urn:microsoft.com/office/officeart/2005/8/layout/hProcess4"/>
    <dgm:cxn modelId="{9B9E8446-F412-43F3-877C-EC6CF7F9A0F1}" type="presParOf" srcId="{408D84FE-0020-42A9-9B44-76AC07872B7E}" destId="{D7A0CC0F-04C4-4D11-AC9D-5CDB2B404889}" srcOrd="0" destOrd="0" presId="urn:microsoft.com/office/officeart/2005/8/layout/hProcess4"/>
    <dgm:cxn modelId="{42DAC7BB-739F-4201-9E3C-7D8380D135E2}" type="presParOf" srcId="{D7A0CC0F-04C4-4D11-AC9D-5CDB2B404889}" destId="{C838876A-292C-4DF3-86A4-44C7347D2537}" srcOrd="0" destOrd="0" presId="urn:microsoft.com/office/officeart/2005/8/layout/hProcess4"/>
    <dgm:cxn modelId="{2A6C4B3B-E184-4DCF-BA79-F7326C8393DD}" type="presParOf" srcId="{D7A0CC0F-04C4-4D11-AC9D-5CDB2B404889}" destId="{07DDF7E8-FD9C-4C1C-B589-ED71D5348C5E}" srcOrd="1" destOrd="0" presId="urn:microsoft.com/office/officeart/2005/8/layout/hProcess4"/>
    <dgm:cxn modelId="{9A0B666D-7C6C-407F-933D-270BB79B2008}" type="presParOf" srcId="{D7A0CC0F-04C4-4D11-AC9D-5CDB2B404889}" destId="{6AE419D2-25E8-4614-9338-AFDF2D437A17}" srcOrd="2" destOrd="0" presId="urn:microsoft.com/office/officeart/2005/8/layout/hProcess4"/>
    <dgm:cxn modelId="{297871C7-0000-4638-8167-D6FFCE2C5C5E}" type="presParOf" srcId="{D7A0CC0F-04C4-4D11-AC9D-5CDB2B404889}" destId="{264D3FFC-D75E-4CA0-BA0A-F287F49E0370}" srcOrd="3" destOrd="0" presId="urn:microsoft.com/office/officeart/2005/8/layout/hProcess4"/>
    <dgm:cxn modelId="{FE3B86DE-6661-43C8-ADD7-0FBFC0FCF619}" type="presParOf" srcId="{D7A0CC0F-04C4-4D11-AC9D-5CDB2B404889}" destId="{66D1EFFA-22A1-4B47-B054-FF5B962AF19F}" srcOrd="4" destOrd="0" presId="urn:microsoft.com/office/officeart/2005/8/layout/hProcess4"/>
    <dgm:cxn modelId="{9E8D8EEE-E296-4CB5-968B-DF47C72C7F6B}" type="presParOf" srcId="{408D84FE-0020-42A9-9B44-76AC07872B7E}" destId="{302FC879-0361-48C0-9D14-D2472D6AB833}" srcOrd="1" destOrd="0" presId="urn:microsoft.com/office/officeart/2005/8/layout/hProcess4"/>
    <dgm:cxn modelId="{7DD2B205-9B7C-46C4-B68F-3D76C070B8AD}" type="presParOf" srcId="{408D84FE-0020-42A9-9B44-76AC07872B7E}" destId="{127E7A55-6B70-49D9-A2E1-9306952502F4}" srcOrd="2" destOrd="0" presId="urn:microsoft.com/office/officeart/2005/8/layout/hProcess4"/>
    <dgm:cxn modelId="{6514818C-B76D-4581-B808-D3F6C9B0E088}" type="presParOf" srcId="{127E7A55-6B70-49D9-A2E1-9306952502F4}" destId="{0271BE7A-2ADF-4C96-BD1F-D077475B00A0}" srcOrd="0" destOrd="0" presId="urn:microsoft.com/office/officeart/2005/8/layout/hProcess4"/>
    <dgm:cxn modelId="{1A535595-FB82-4C6F-BF38-220C1B082B11}" type="presParOf" srcId="{127E7A55-6B70-49D9-A2E1-9306952502F4}" destId="{31C93703-63AB-4E7A-9DEE-64232DF2D962}" srcOrd="1" destOrd="0" presId="urn:microsoft.com/office/officeart/2005/8/layout/hProcess4"/>
    <dgm:cxn modelId="{2F64E72C-2A5B-44B4-BD3A-3274B20F2CDB}" type="presParOf" srcId="{127E7A55-6B70-49D9-A2E1-9306952502F4}" destId="{EBFAD1A6-D8F9-4892-AC57-1802506963AA}" srcOrd="2" destOrd="0" presId="urn:microsoft.com/office/officeart/2005/8/layout/hProcess4"/>
    <dgm:cxn modelId="{3C5581A3-F0DE-4B43-867D-6FF03C2364FE}" type="presParOf" srcId="{127E7A55-6B70-49D9-A2E1-9306952502F4}" destId="{62AF217F-E240-496B-B0D3-5DA714CC527A}" srcOrd="3" destOrd="0" presId="urn:microsoft.com/office/officeart/2005/8/layout/hProcess4"/>
    <dgm:cxn modelId="{79A0329D-1661-41C1-A15F-0DB952C937F8}" type="presParOf" srcId="{127E7A55-6B70-49D9-A2E1-9306952502F4}" destId="{403B8D1E-FDE4-425B-9198-C0F0246261AA}" srcOrd="4" destOrd="0" presId="urn:microsoft.com/office/officeart/2005/8/layout/hProcess4"/>
    <dgm:cxn modelId="{B0A5442E-8AC8-41ED-91E9-75D233E81DF1}" type="presParOf" srcId="{408D84FE-0020-42A9-9B44-76AC07872B7E}" destId="{3F1820D8-AC16-4395-8206-DF0629FD592B}" srcOrd="3" destOrd="0" presId="urn:microsoft.com/office/officeart/2005/8/layout/hProcess4"/>
    <dgm:cxn modelId="{055CAA67-753C-4483-BCD8-757AFC4F398F}" type="presParOf" srcId="{408D84FE-0020-42A9-9B44-76AC07872B7E}" destId="{22EDE8B8-AA60-43BA-9AB6-BC408BFDD691}" srcOrd="4" destOrd="0" presId="urn:microsoft.com/office/officeart/2005/8/layout/hProcess4"/>
    <dgm:cxn modelId="{65E5B0CA-0893-4A40-8D7D-428E6AFCB70C}" type="presParOf" srcId="{22EDE8B8-AA60-43BA-9AB6-BC408BFDD691}" destId="{108EC0AB-F0F1-40CB-8242-2CCC3076E9D0}" srcOrd="0" destOrd="0" presId="urn:microsoft.com/office/officeart/2005/8/layout/hProcess4"/>
    <dgm:cxn modelId="{797AD822-39F8-4AD7-86E7-EBA06D738FE3}" type="presParOf" srcId="{22EDE8B8-AA60-43BA-9AB6-BC408BFDD691}" destId="{B2EB369B-B0A3-46BA-B28E-36B4B3491300}" srcOrd="1" destOrd="0" presId="urn:microsoft.com/office/officeart/2005/8/layout/hProcess4"/>
    <dgm:cxn modelId="{6BCA82EC-3F4A-49E1-90F9-0E8044E91377}" type="presParOf" srcId="{22EDE8B8-AA60-43BA-9AB6-BC408BFDD691}" destId="{FC6FA52C-D220-4A82-B322-7D8D52892EB1}" srcOrd="2" destOrd="0" presId="urn:microsoft.com/office/officeart/2005/8/layout/hProcess4"/>
    <dgm:cxn modelId="{4FF81664-FBD4-421E-8B21-ABC38859688F}" type="presParOf" srcId="{22EDE8B8-AA60-43BA-9AB6-BC408BFDD691}" destId="{C23F53ED-96A6-4C5C-8FC9-A4A947B2C584}" srcOrd="3" destOrd="0" presId="urn:microsoft.com/office/officeart/2005/8/layout/hProcess4"/>
    <dgm:cxn modelId="{EEC65E9F-6A8C-4189-98B2-B1351571C8DD}" type="presParOf" srcId="{22EDE8B8-AA60-43BA-9AB6-BC408BFDD691}" destId="{5F7FBBC1-E357-44B6-AB71-19C8D2DD1D05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29D66BE-C833-4EE2-A278-4285C090C85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141DF7CA-8136-40A8-A0CC-383B2BB837D3}">
      <dgm:prSet phldrT="[Text]" custT="1"/>
      <dgm:spPr/>
      <dgm:t>
        <a:bodyPr/>
        <a:lstStyle/>
        <a:p>
          <a:pPr>
            <a:spcAft>
              <a:spcPts val="0"/>
            </a:spcAft>
          </a:pPr>
          <a:r>
            <a:rPr lang="id-ID" sz="1400" dirty="0" smtClean="0">
              <a:solidFill>
                <a:srgbClr val="0070C0"/>
              </a:solidFill>
            </a:rPr>
            <a:t>- Validasi Anjab, Peta </a:t>
          </a:r>
        </a:p>
        <a:p>
          <a:pPr>
            <a:spcAft>
              <a:spcPts val="0"/>
            </a:spcAft>
          </a:pPr>
          <a:r>
            <a:rPr lang="id-ID" sz="1400" dirty="0" smtClean="0">
              <a:solidFill>
                <a:srgbClr val="0070C0"/>
              </a:solidFill>
            </a:rPr>
            <a:t>  Jabatan, dan ABK</a:t>
          </a:r>
        </a:p>
        <a:p>
          <a:pPr>
            <a:spcAft>
              <a:spcPts val="0"/>
            </a:spcAft>
          </a:pPr>
          <a:r>
            <a:rPr lang="id-ID" sz="1400" dirty="0" smtClean="0">
              <a:solidFill>
                <a:srgbClr val="00B050"/>
              </a:solidFill>
            </a:rPr>
            <a:t>- </a:t>
          </a:r>
          <a:r>
            <a:rPr lang="id-ID" sz="1400" i="1" dirty="0" smtClean="0">
              <a:solidFill>
                <a:srgbClr val="00B050"/>
              </a:solidFill>
            </a:rPr>
            <a:t>Review </a:t>
          </a:r>
          <a:r>
            <a:rPr lang="id-ID" sz="1400" i="0" dirty="0" smtClean="0">
              <a:solidFill>
                <a:srgbClr val="00B050"/>
              </a:solidFill>
            </a:rPr>
            <a:t>Penyusunan </a:t>
          </a:r>
        </a:p>
        <a:p>
          <a:pPr>
            <a:spcAft>
              <a:spcPts val="0"/>
            </a:spcAft>
          </a:pPr>
          <a:r>
            <a:rPr lang="id-ID" sz="1400" i="0" dirty="0" smtClean="0">
              <a:solidFill>
                <a:srgbClr val="00B050"/>
              </a:solidFill>
            </a:rPr>
            <a:t>  </a:t>
          </a:r>
          <a:r>
            <a:rPr lang="id-ID" sz="1400" dirty="0" smtClean="0">
              <a:solidFill>
                <a:srgbClr val="00B050"/>
              </a:solidFill>
            </a:rPr>
            <a:t>SKJ Unitama&amp;UPT</a:t>
          </a:r>
        </a:p>
        <a:p>
          <a:pPr>
            <a:spcAft>
              <a:spcPts val="0"/>
            </a:spcAft>
          </a:pPr>
          <a:r>
            <a:rPr lang="id-ID" sz="1400" dirty="0" smtClean="0">
              <a:solidFill>
                <a:srgbClr val="00B050"/>
              </a:solidFill>
            </a:rPr>
            <a:t>- Review Penyusunan </a:t>
          </a:r>
        </a:p>
        <a:p>
          <a:pPr>
            <a:spcAft>
              <a:spcPts val="0"/>
            </a:spcAft>
          </a:pPr>
          <a:r>
            <a:rPr lang="id-ID" sz="1400" smtClean="0">
              <a:solidFill>
                <a:srgbClr val="00B050"/>
              </a:solidFill>
            </a:rPr>
            <a:t>SKJ PTN&amp;Kopertis     </a:t>
          </a:r>
          <a:endParaRPr lang="id-ID" sz="1400" dirty="0" smtClean="0">
            <a:solidFill>
              <a:srgbClr val="00B050"/>
            </a:solidFill>
          </a:endParaRPr>
        </a:p>
      </dgm:t>
    </dgm:pt>
    <dgm:pt modelId="{58350CFC-9D2A-40F9-A42E-9C24C6464CF6}" type="parTrans" cxnId="{8E4E663E-E401-4860-A216-A0B7033492F6}">
      <dgm:prSet/>
      <dgm:spPr/>
      <dgm:t>
        <a:bodyPr/>
        <a:lstStyle/>
        <a:p>
          <a:endParaRPr lang="id-ID"/>
        </a:p>
      </dgm:t>
    </dgm:pt>
    <dgm:pt modelId="{031D9F06-CE62-440E-95E1-E66A4FB4BDAC}" type="sibTrans" cxnId="{8E4E663E-E401-4860-A216-A0B7033492F6}">
      <dgm:prSet/>
      <dgm:spPr/>
      <dgm:t>
        <a:bodyPr/>
        <a:lstStyle/>
        <a:p>
          <a:endParaRPr lang="id-ID"/>
        </a:p>
      </dgm:t>
    </dgm:pt>
    <dgm:pt modelId="{9055C52E-F7F2-40E2-BE9F-8C9BD33706EF}">
      <dgm:prSet phldrT="[Text]" custT="1"/>
      <dgm:spPr/>
      <dgm:t>
        <a:bodyPr/>
        <a:lstStyle/>
        <a:p>
          <a:pPr marL="168275" indent="-168275">
            <a:spcAft>
              <a:spcPts val="0"/>
            </a:spcAft>
          </a:pPr>
          <a:r>
            <a:rPr lang="id-ID" sz="1400" b="0" dirty="0" smtClean="0">
              <a:solidFill>
                <a:srgbClr val="0070C0"/>
              </a:solidFill>
            </a:rPr>
            <a:t>- Finalisasi Infak dan usul perub grading jab</a:t>
          </a:r>
        </a:p>
        <a:p>
          <a:pPr marL="168275" indent="-168275">
            <a:spcAft>
              <a:spcPts val="0"/>
            </a:spcAft>
          </a:pPr>
          <a:r>
            <a:rPr lang="id-ID" sz="1400" b="0" dirty="0" smtClean="0">
              <a:solidFill>
                <a:srgbClr val="0070C0"/>
              </a:solidFill>
            </a:rPr>
            <a:t>-  Penetapan     grading jab oleh Menpan&amp;BKN</a:t>
          </a:r>
        </a:p>
        <a:p>
          <a:pPr marL="168275" indent="-168275">
            <a:spcAft>
              <a:spcPts val="0"/>
            </a:spcAft>
          </a:pPr>
          <a:r>
            <a:rPr lang="id-ID" sz="1400" b="0" dirty="0" smtClean="0">
              <a:solidFill>
                <a:srgbClr val="FF0000"/>
              </a:solidFill>
            </a:rPr>
            <a:t>-  Asesment</a:t>
          </a:r>
        </a:p>
        <a:p>
          <a:pPr marL="265113" indent="-96838">
            <a:spcAft>
              <a:spcPts val="0"/>
            </a:spcAft>
          </a:pPr>
          <a:r>
            <a:rPr lang="id-ID" sz="1400" b="0" dirty="0" smtClean="0">
              <a:solidFill>
                <a:srgbClr val="FF0000"/>
              </a:solidFill>
            </a:rPr>
            <a:t>Pegawai</a:t>
          </a:r>
        </a:p>
        <a:p>
          <a:pPr>
            <a:spcAft>
              <a:spcPct val="35000"/>
            </a:spcAft>
          </a:pPr>
          <a:endParaRPr lang="id-ID" sz="1700" b="0" dirty="0">
            <a:solidFill>
              <a:srgbClr val="FF0000"/>
            </a:solidFill>
          </a:endParaRPr>
        </a:p>
      </dgm:t>
    </dgm:pt>
    <dgm:pt modelId="{11DC6556-4DDA-49F5-814D-AF82A88097B4}" type="parTrans" cxnId="{B4513401-7AD9-451B-B4BA-EE987D6F2383}">
      <dgm:prSet/>
      <dgm:spPr/>
      <dgm:t>
        <a:bodyPr/>
        <a:lstStyle/>
        <a:p>
          <a:endParaRPr lang="id-ID"/>
        </a:p>
      </dgm:t>
    </dgm:pt>
    <dgm:pt modelId="{FBA30D4E-79F9-40B5-9B91-C1B5AFF94274}" type="sibTrans" cxnId="{B4513401-7AD9-451B-B4BA-EE987D6F2383}">
      <dgm:prSet/>
      <dgm:spPr/>
      <dgm:t>
        <a:bodyPr/>
        <a:lstStyle/>
        <a:p>
          <a:endParaRPr lang="id-ID"/>
        </a:p>
      </dgm:t>
    </dgm:pt>
    <dgm:pt modelId="{1F4481B7-6BA9-4147-BF77-1559C368500C}">
      <dgm:prSet phldrT="[Text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dirty="0" smtClean="0">
              <a:solidFill>
                <a:srgbClr val="0070C0"/>
              </a:solidFill>
            </a:rPr>
            <a:t>- Finalisasi Nama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dirty="0" smtClean="0">
              <a:solidFill>
                <a:srgbClr val="0070C0"/>
              </a:solidFill>
            </a:rPr>
            <a:t>  Jabatan &amp; Peta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dirty="0" smtClean="0">
              <a:solidFill>
                <a:srgbClr val="0070C0"/>
              </a:solidFill>
            </a:rPr>
            <a:t>  Jabatan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dirty="0" smtClean="0">
              <a:solidFill>
                <a:schemeClr val="tx1"/>
              </a:solidFill>
            </a:rPr>
            <a:t>- </a:t>
          </a:r>
          <a:r>
            <a:rPr lang="id-ID" sz="1400" dirty="0" smtClean="0">
              <a:solidFill>
                <a:srgbClr val="00B050"/>
              </a:solidFill>
            </a:rPr>
            <a:t>Verifikasi SKJ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dirty="0" smtClean="0">
              <a:solidFill>
                <a:srgbClr val="00B050"/>
              </a:solidFill>
            </a:rPr>
            <a:t>  Unit utama&amp;UPT </a:t>
          </a:r>
        </a:p>
        <a:p>
          <a:pPr defTabSz="8890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id-ID" sz="1400" dirty="0" smtClean="0">
              <a:solidFill>
                <a:srgbClr val="00B050"/>
              </a:solidFill>
            </a:rPr>
            <a:t>- </a:t>
          </a:r>
          <a:r>
            <a:rPr lang="id-ID" sz="1400" b="1" dirty="0" smtClean="0">
              <a:solidFill>
                <a:srgbClr val="00B050"/>
              </a:solidFill>
            </a:rPr>
            <a:t>Review </a:t>
          </a:r>
          <a:r>
            <a:rPr lang="id-ID" sz="1400" b="1" dirty="0" smtClean="0">
              <a:solidFill>
                <a:srgbClr val="00B050"/>
              </a:solidFill>
            </a:rPr>
            <a:t> </a:t>
          </a:r>
        </a:p>
        <a:p>
          <a:pPr defTabSz="8890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id-ID" sz="1400" b="1" dirty="0" smtClean="0">
              <a:solidFill>
                <a:srgbClr val="00B050"/>
              </a:solidFill>
            </a:rPr>
            <a:t>  Penyusunan </a:t>
          </a:r>
          <a:endParaRPr lang="id-ID" sz="1400" b="1" dirty="0" smtClean="0">
            <a:solidFill>
              <a:srgbClr val="00B050"/>
            </a:solidFill>
          </a:endParaRPr>
        </a:p>
        <a:p>
          <a:pPr defTabSz="8890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id-ID" sz="1400" b="1" dirty="0" smtClean="0">
              <a:solidFill>
                <a:srgbClr val="00B050"/>
              </a:solidFill>
            </a:rPr>
            <a:t>  SKJ </a:t>
          </a:r>
          <a:r>
            <a:rPr lang="id-ID" sz="1400" b="1" dirty="0" smtClean="0">
              <a:solidFill>
                <a:srgbClr val="00B050"/>
              </a:solidFill>
            </a:rPr>
            <a:t>PTN&amp;</a:t>
          </a:r>
          <a:r>
            <a:rPr lang="en-US" sz="1400" b="1" dirty="0" smtClean="0">
              <a:solidFill>
                <a:srgbClr val="00B050"/>
              </a:solidFill>
            </a:rPr>
            <a:t> </a:t>
          </a:r>
          <a:r>
            <a:rPr lang="id-ID" sz="1400" b="1" dirty="0" smtClean="0">
              <a:solidFill>
                <a:srgbClr val="00B050"/>
              </a:solidFill>
            </a:rPr>
            <a:t> </a:t>
          </a:r>
        </a:p>
        <a:p>
          <a:pPr defTabSz="8890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id-ID" sz="1400" b="1" dirty="0" smtClean="0">
              <a:solidFill>
                <a:srgbClr val="00B050"/>
              </a:solidFill>
            </a:rPr>
            <a:t>  Kopertis    </a:t>
          </a:r>
          <a:endParaRPr lang="id-ID" sz="1400" b="1" dirty="0" smtClean="0">
            <a:solidFill>
              <a:srgbClr val="00B050"/>
            </a:solidFill>
          </a:endParaRPr>
        </a:p>
        <a:p>
          <a:pPr defTabSz="8890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id-ID" sz="1400" dirty="0" smtClean="0">
              <a:solidFill>
                <a:schemeClr val="tx1"/>
              </a:solidFill>
            </a:rPr>
            <a:t>  </a:t>
          </a:r>
        </a:p>
      </dgm:t>
    </dgm:pt>
    <dgm:pt modelId="{C089E63B-FD2E-434A-B40A-2580FEDB666B}" type="parTrans" cxnId="{4244FEF2-D45C-4843-90E2-AEEA222D4C45}">
      <dgm:prSet/>
      <dgm:spPr/>
      <dgm:t>
        <a:bodyPr/>
        <a:lstStyle/>
        <a:p>
          <a:endParaRPr lang="id-ID"/>
        </a:p>
      </dgm:t>
    </dgm:pt>
    <dgm:pt modelId="{B1D9ECCC-19D8-4A33-B1FC-C6A241F5E81F}" type="sibTrans" cxnId="{4244FEF2-D45C-4843-90E2-AEEA222D4C45}">
      <dgm:prSet/>
      <dgm:spPr/>
      <dgm:t>
        <a:bodyPr/>
        <a:lstStyle/>
        <a:p>
          <a:endParaRPr lang="id-ID"/>
        </a:p>
      </dgm:t>
    </dgm:pt>
    <dgm:pt modelId="{AA4719E1-49CB-443D-B48E-89ED30D4446C}">
      <dgm:prSet phldrT="[Text]" custT="1"/>
      <dgm:spPr/>
      <dgm:t>
        <a:bodyPr/>
        <a:lstStyle/>
        <a:p>
          <a:pPr marL="168275" indent="-168275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0" dirty="0" smtClean="0">
              <a:solidFill>
                <a:schemeClr val="accent1">
                  <a:lumMod val="75000"/>
                </a:schemeClr>
              </a:solidFill>
            </a:rPr>
            <a:t>-  </a:t>
          </a:r>
          <a:r>
            <a:rPr lang="id-ID" sz="1400" b="0" dirty="0" smtClean="0">
              <a:solidFill>
                <a:srgbClr val="0070C0"/>
              </a:solidFill>
            </a:rPr>
            <a:t>Evaluasi jabatan: penyusunan informasi faktor (Infak) jab untuk grading jabatan </a:t>
          </a:r>
        </a:p>
        <a:p>
          <a:pPr marL="168275" indent="-168275" defTabSz="6223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id-ID" sz="1400" b="0" dirty="0" smtClean="0">
              <a:solidFill>
                <a:srgbClr val="0070C0"/>
              </a:solidFill>
            </a:rPr>
            <a:t>-  </a:t>
          </a:r>
          <a:r>
            <a:rPr lang="id-ID" sz="1400" b="0" dirty="0" smtClean="0">
              <a:solidFill>
                <a:srgbClr val="00B050"/>
              </a:solidFill>
            </a:rPr>
            <a:t>Verifikasi SKJ </a:t>
          </a:r>
        </a:p>
        <a:p>
          <a:pPr marL="168275" indent="-168275" defTabSz="62230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id-ID" sz="1400" b="0" dirty="0" smtClean="0">
              <a:solidFill>
                <a:srgbClr val="00B050"/>
              </a:solidFill>
            </a:rPr>
            <a:t>   PTN &amp; Kopertis </a:t>
          </a:r>
        </a:p>
        <a:p>
          <a:pPr marL="168275" marR="0" indent="-168275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b="0" dirty="0" smtClean="0">
              <a:solidFill>
                <a:srgbClr val="0070C0"/>
              </a:solidFill>
            </a:rPr>
            <a:t>-  Validasi Infak</a:t>
          </a:r>
        </a:p>
      </dgm:t>
    </dgm:pt>
    <dgm:pt modelId="{D370D1D4-70AE-4889-B470-FD67A22BF5E8}" type="parTrans" cxnId="{46A0EBAD-C26E-4A15-A51D-924B35E21472}">
      <dgm:prSet/>
      <dgm:spPr/>
      <dgm:t>
        <a:bodyPr/>
        <a:lstStyle/>
        <a:p>
          <a:endParaRPr lang="id-ID"/>
        </a:p>
      </dgm:t>
    </dgm:pt>
    <dgm:pt modelId="{EB766C25-D073-43CB-9CAB-350808B18CD1}" type="sibTrans" cxnId="{46A0EBAD-C26E-4A15-A51D-924B35E21472}">
      <dgm:prSet/>
      <dgm:spPr/>
      <dgm:t>
        <a:bodyPr/>
        <a:lstStyle/>
        <a:p>
          <a:endParaRPr lang="id-ID"/>
        </a:p>
      </dgm:t>
    </dgm:pt>
    <dgm:pt modelId="{F3128F9E-23D4-431F-8872-7FBC92087419}">
      <dgm:prSet phldrT="[Text]" custT="1"/>
      <dgm:spPr/>
      <dgm:t>
        <a:bodyPr/>
        <a:lstStyle/>
        <a:p>
          <a:pPr marL="168275" indent="-168275">
            <a:spcAft>
              <a:spcPts val="0"/>
            </a:spcAft>
          </a:pPr>
          <a:r>
            <a:rPr lang="id-ID" sz="1400" b="0" dirty="0" smtClean="0">
              <a:solidFill>
                <a:schemeClr val="tx1"/>
              </a:solidFill>
            </a:rPr>
            <a:t>-  Penataan</a:t>
          </a:r>
        </a:p>
        <a:p>
          <a:pPr marL="168275" indent="-168275">
            <a:spcAft>
              <a:spcPts val="0"/>
            </a:spcAft>
          </a:pPr>
          <a:r>
            <a:rPr lang="id-ID" sz="1400" b="0" dirty="0" smtClean="0">
              <a:solidFill>
                <a:schemeClr val="tx1"/>
              </a:solidFill>
            </a:rPr>
            <a:t>   Pegawai Berbasis Kompetensi</a:t>
          </a:r>
        </a:p>
        <a:p>
          <a:pPr marL="168275" indent="-168275">
            <a:spcAft>
              <a:spcPts val="0"/>
            </a:spcAft>
          </a:pPr>
          <a:r>
            <a:rPr lang="id-ID" sz="1400" b="0" dirty="0" smtClean="0">
              <a:solidFill>
                <a:schemeClr val="tx1"/>
              </a:solidFill>
            </a:rPr>
            <a:t>-  SK penempatan</a:t>
          </a:r>
        </a:p>
        <a:p>
          <a:pPr marL="168275" indent="-168275">
            <a:spcAft>
              <a:spcPct val="35000"/>
            </a:spcAft>
          </a:pPr>
          <a:endParaRPr lang="id-ID" sz="1800" b="1" dirty="0" smtClean="0">
            <a:solidFill>
              <a:schemeClr val="accent1">
                <a:lumMod val="75000"/>
              </a:schemeClr>
            </a:solidFill>
          </a:endParaRPr>
        </a:p>
      </dgm:t>
    </dgm:pt>
    <dgm:pt modelId="{B3E741B5-05DD-46BD-8957-272C20F1C747}" type="parTrans" cxnId="{9027F51B-F2A6-4080-A33D-7FB03781080D}">
      <dgm:prSet/>
      <dgm:spPr/>
      <dgm:t>
        <a:bodyPr/>
        <a:lstStyle/>
        <a:p>
          <a:endParaRPr lang="id-ID"/>
        </a:p>
      </dgm:t>
    </dgm:pt>
    <dgm:pt modelId="{8D9D6AB2-0341-47C1-976D-E18D0E4854E3}" type="sibTrans" cxnId="{9027F51B-F2A6-4080-A33D-7FB03781080D}">
      <dgm:prSet/>
      <dgm:spPr/>
      <dgm:t>
        <a:bodyPr/>
        <a:lstStyle/>
        <a:p>
          <a:endParaRPr lang="id-ID"/>
        </a:p>
      </dgm:t>
    </dgm:pt>
    <dgm:pt modelId="{D4F2773A-2EEA-4850-A98F-92E823A3E29B}">
      <dgm:prSet/>
      <dgm:spPr/>
      <dgm:t>
        <a:bodyPr/>
        <a:lstStyle/>
        <a:p>
          <a:endParaRPr lang="id-ID" dirty="0"/>
        </a:p>
      </dgm:t>
    </dgm:pt>
    <dgm:pt modelId="{83D938C5-74DD-44A7-A0B8-3DF86CA74424}" type="parTrans" cxnId="{506B5860-FADC-419D-A1D0-E0E546AE613E}">
      <dgm:prSet/>
      <dgm:spPr/>
      <dgm:t>
        <a:bodyPr/>
        <a:lstStyle/>
        <a:p>
          <a:endParaRPr lang="id-ID"/>
        </a:p>
      </dgm:t>
    </dgm:pt>
    <dgm:pt modelId="{2E1314CF-A7E7-489C-8E00-A043079B478A}" type="sibTrans" cxnId="{506B5860-FADC-419D-A1D0-E0E546AE613E}">
      <dgm:prSet/>
      <dgm:spPr/>
      <dgm:t>
        <a:bodyPr/>
        <a:lstStyle/>
        <a:p>
          <a:endParaRPr lang="id-ID"/>
        </a:p>
      </dgm:t>
    </dgm:pt>
    <dgm:pt modelId="{3677DC1A-174A-451C-BC3E-5D13C0A8B0F6}" type="pres">
      <dgm:prSet presAssocID="{729D66BE-C833-4EE2-A278-4285C090C858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E7D0C32D-B308-421B-A968-96591BC5A3EC}" type="pres">
      <dgm:prSet presAssocID="{729D66BE-C833-4EE2-A278-4285C090C858}" presName="arrow" presStyleLbl="bgShp" presStyleIdx="0" presStyleCn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endParaRPr lang="id-ID"/>
        </a:p>
      </dgm:t>
    </dgm:pt>
    <dgm:pt modelId="{90CCCF1B-2EC9-4CC4-B513-314269963338}" type="pres">
      <dgm:prSet presAssocID="{729D66BE-C833-4EE2-A278-4285C090C858}" presName="arrowDiagram5" presStyleCnt="0"/>
      <dgm:spPr/>
    </dgm:pt>
    <dgm:pt modelId="{5060FF20-232E-4F96-8F25-4566E77A25BD}" type="pres">
      <dgm:prSet presAssocID="{141DF7CA-8136-40A8-A0CC-383B2BB837D3}" presName="bullet5a" presStyleLbl="node1" presStyleIdx="0" presStyleCnt="5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endParaRPr lang="id-ID"/>
        </a:p>
      </dgm:t>
    </dgm:pt>
    <dgm:pt modelId="{EC8E2494-ED0D-43F8-B136-BD6E643661FC}" type="pres">
      <dgm:prSet presAssocID="{141DF7CA-8136-40A8-A0CC-383B2BB837D3}" presName="textBox5a" presStyleLbl="revTx" presStyleIdx="0" presStyleCnt="5" custScaleX="185090" custScaleY="117340" custLinFactNeighborX="-16253" custLinFactNeighborY="3988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96CB180-E8C3-4CD9-9498-04B34B13A071}" type="pres">
      <dgm:prSet presAssocID="{1F4481B7-6BA9-4147-BF77-1559C368500C}" presName="bullet5b" presStyleLbl="node1" presStyleIdx="1" presStyleCnt="5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70C0"/>
        </a:solidFill>
      </dgm:spPr>
      <dgm:t>
        <a:bodyPr/>
        <a:lstStyle/>
        <a:p>
          <a:endParaRPr lang="id-ID"/>
        </a:p>
      </dgm:t>
    </dgm:pt>
    <dgm:pt modelId="{43558746-A92C-448D-8B12-E708F3B38395}" type="pres">
      <dgm:prSet presAssocID="{1F4481B7-6BA9-4147-BF77-1559C368500C}" presName="textBox5b" presStyleLbl="revTx" presStyleIdx="1" presStyleCnt="5" custScaleX="111966" custLinFactNeighborX="-1390" custLinFactNeighborY="11980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8462CB3-C286-4D66-BCB2-BD735E3FC8F2}" type="pres">
      <dgm:prSet presAssocID="{AA4719E1-49CB-443D-B48E-89ED30D4446C}" presName="bullet5c" presStyleLbl="node1" presStyleIdx="2" presStyleCnt="5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endParaRPr lang="id-ID"/>
        </a:p>
      </dgm:t>
    </dgm:pt>
    <dgm:pt modelId="{EDCF802E-022F-4489-A572-4C13472F28D2}" type="pres">
      <dgm:prSet presAssocID="{AA4719E1-49CB-443D-B48E-89ED30D4446C}" presName="textBox5c" presStyleLbl="revTx" presStyleIdx="2" presStyleCnt="5" custScaleX="107376" custLinFactNeighborX="6042" custLinFactNeighborY="1062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C7F67DF4-22F6-45EF-85BE-6941CE834C66}" type="pres">
      <dgm:prSet presAssocID="{9055C52E-F7F2-40E2-BE9F-8C9BD33706EF}" presName="bullet5d" presStyleLbl="node1" presStyleIdx="3" presStyleCnt="5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id-ID"/>
        </a:p>
      </dgm:t>
    </dgm:pt>
    <dgm:pt modelId="{31F87CB6-4C44-485D-A3F3-E09A6B9C975C}" type="pres">
      <dgm:prSet presAssocID="{9055C52E-F7F2-40E2-BE9F-8C9BD33706EF}" presName="textBox5d" presStyleLbl="revTx" presStyleIdx="3" presStyleCnt="5" custLinFactNeighborX="-5743" custLinFactNeighborY="1681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CAE327F-A092-48BB-9B00-F4C3635F9970}" type="pres">
      <dgm:prSet presAssocID="{F3128F9E-23D4-431F-8872-7FBC92087419}" presName="bullet5e" presStyleLbl="node1" presStyleIdx="4" presStyleCnt="5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id-ID"/>
        </a:p>
      </dgm:t>
    </dgm:pt>
    <dgm:pt modelId="{2DA86D4D-ABD2-4C9B-9BBF-40D173BC0AE4}" type="pres">
      <dgm:prSet presAssocID="{F3128F9E-23D4-431F-8872-7FBC92087419}" presName="textBox5e" presStyleLbl="revTx" presStyleIdx="4" presStyleCnt="5" custScaleX="110935" custScaleY="49050" custLinFactNeighborX="-2350" custLinFactNeighborY="6992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9027F51B-F2A6-4080-A33D-7FB03781080D}" srcId="{729D66BE-C833-4EE2-A278-4285C090C858}" destId="{F3128F9E-23D4-431F-8872-7FBC92087419}" srcOrd="4" destOrd="0" parTransId="{B3E741B5-05DD-46BD-8957-272C20F1C747}" sibTransId="{8D9D6AB2-0341-47C1-976D-E18D0E4854E3}"/>
    <dgm:cxn modelId="{FD216E61-4727-4403-B5E7-0A246E9DA39E}" type="presOf" srcId="{729D66BE-C833-4EE2-A278-4285C090C858}" destId="{3677DC1A-174A-451C-BC3E-5D13C0A8B0F6}" srcOrd="0" destOrd="0" presId="urn:microsoft.com/office/officeart/2005/8/layout/arrow2"/>
    <dgm:cxn modelId="{506B5860-FADC-419D-A1D0-E0E546AE613E}" srcId="{729D66BE-C833-4EE2-A278-4285C090C858}" destId="{D4F2773A-2EEA-4850-A98F-92E823A3E29B}" srcOrd="5" destOrd="0" parTransId="{83D938C5-74DD-44A7-A0B8-3DF86CA74424}" sibTransId="{2E1314CF-A7E7-489C-8E00-A043079B478A}"/>
    <dgm:cxn modelId="{A598E91C-484C-4EF7-97BE-56828AB81BB5}" type="presOf" srcId="{1F4481B7-6BA9-4147-BF77-1559C368500C}" destId="{43558746-A92C-448D-8B12-E708F3B38395}" srcOrd="0" destOrd="0" presId="urn:microsoft.com/office/officeart/2005/8/layout/arrow2"/>
    <dgm:cxn modelId="{E3FD6299-BE24-4FC2-99C7-CB740D1B8712}" type="presOf" srcId="{AA4719E1-49CB-443D-B48E-89ED30D4446C}" destId="{EDCF802E-022F-4489-A572-4C13472F28D2}" srcOrd="0" destOrd="0" presId="urn:microsoft.com/office/officeart/2005/8/layout/arrow2"/>
    <dgm:cxn modelId="{C6B58398-959E-4147-BEA5-6F3907FCCD4E}" type="presOf" srcId="{9055C52E-F7F2-40E2-BE9F-8C9BD33706EF}" destId="{31F87CB6-4C44-485D-A3F3-E09A6B9C975C}" srcOrd="0" destOrd="0" presId="urn:microsoft.com/office/officeart/2005/8/layout/arrow2"/>
    <dgm:cxn modelId="{B7316E58-E046-4E04-94B3-55216BADEF1B}" type="presOf" srcId="{F3128F9E-23D4-431F-8872-7FBC92087419}" destId="{2DA86D4D-ABD2-4C9B-9BBF-40D173BC0AE4}" srcOrd="0" destOrd="0" presId="urn:microsoft.com/office/officeart/2005/8/layout/arrow2"/>
    <dgm:cxn modelId="{8E4E663E-E401-4860-A216-A0B7033492F6}" srcId="{729D66BE-C833-4EE2-A278-4285C090C858}" destId="{141DF7CA-8136-40A8-A0CC-383B2BB837D3}" srcOrd="0" destOrd="0" parTransId="{58350CFC-9D2A-40F9-A42E-9C24C6464CF6}" sibTransId="{031D9F06-CE62-440E-95E1-E66A4FB4BDAC}"/>
    <dgm:cxn modelId="{B4513401-7AD9-451B-B4BA-EE987D6F2383}" srcId="{729D66BE-C833-4EE2-A278-4285C090C858}" destId="{9055C52E-F7F2-40E2-BE9F-8C9BD33706EF}" srcOrd="3" destOrd="0" parTransId="{11DC6556-4DDA-49F5-814D-AF82A88097B4}" sibTransId="{FBA30D4E-79F9-40B5-9B91-C1B5AFF94274}"/>
    <dgm:cxn modelId="{4244FEF2-D45C-4843-90E2-AEEA222D4C45}" srcId="{729D66BE-C833-4EE2-A278-4285C090C858}" destId="{1F4481B7-6BA9-4147-BF77-1559C368500C}" srcOrd="1" destOrd="0" parTransId="{C089E63B-FD2E-434A-B40A-2580FEDB666B}" sibTransId="{B1D9ECCC-19D8-4A33-B1FC-C6A241F5E81F}"/>
    <dgm:cxn modelId="{A493D9CF-1810-4037-9478-DB795DA93385}" type="presOf" srcId="{141DF7CA-8136-40A8-A0CC-383B2BB837D3}" destId="{EC8E2494-ED0D-43F8-B136-BD6E643661FC}" srcOrd="0" destOrd="0" presId="urn:microsoft.com/office/officeart/2005/8/layout/arrow2"/>
    <dgm:cxn modelId="{46A0EBAD-C26E-4A15-A51D-924B35E21472}" srcId="{729D66BE-C833-4EE2-A278-4285C090C858}" destId="{AA4719E1-49CB-443D-B48E-89ED30D4446C}" srcOrd="2" destOrd="0" parTransId="{D370D1D4-70AE-4889-B470-FD67A22BF5E8}" sibTransId="{EB766C25-D073-43CB-9CAB-350808B18CD1}"/>
    <dgm:cxn modelId="{9227AAFE-997D-4C60-AEA7-7A67B9C735D2}" type="presParOf" srcId="{3677DC1A-174A-451C-BC3E-5D13C0A8B0F6}" destId="{E7D0C32D-B308-421B-A968-96591BC5A3EC}" srcOrd="0" destOrd="0" presId="urn:microsoft.com/office/officeart/2005/8/layout/arrow2"/>
    <dgm:cxn modelId="{69D92318-F254-482F-AC7E-5A6012A5CE71}" type="presParOf" srcId="{3677DC1A-174A-451C-BC3E-5D13C0A8B0F6}" destId="{90CCCF1B-2EC9-4CC4-B513-314269963338}" srcOrd="1" destOrd="0" presId="urn:microsoft.com/office/officeart/2005/8/layout/arrow2"/>
    <dgm:cxn modelId="{2FC34DF7-1110-42B6-AA9C-091A7275561E}" type="presParOf" srcId="{90CCCF1B-2EC9-4CC4-B513-314269963338}" destId="{5060FF20-232E-4F96-8F25-4566E77A25BD}" srcOrd="0" destOrd="0" presId="urn:microsoft.com/office/officeart/2005/8/layout/arrow2"/>
    <dgm:cxn modelId="{66548C1A-A985-483E-A5BB-04C24CBCBC23}" type="presParOf" srcId="{90CCCF1B-2EC9-4CC4-B513-314269963338}" destId="{EC8E2494-ED0D-43F8-B136-BD6E643661FC}" srcOrd="1" destOrd="0" presId="urn:microsoft.com/office/officeart/2005/8/layout/arrow2"/>
    <dgm:cxn modelId="{474C513F-7ADA-4815-9110-B6D1762E5443}" type="presParOf" srcId="{90CCCF1B-2EC9-4CC4-B513-314269963338}" destId="{596CB180-E8C3-4CD9-9498-04B34B13A071}" srcOrd="2" destOrd="0" presId="urn:microsoft.com/office/officeart/2005/8/layout/arrow2"/>
    <dgm:cxn modelId="{EC8DBBFE-7BC7-49BA-8475-4A6E36E314D1}" type="presParOf" srcId="{90CCCF1B-2EC9-4CC4-B513-314269963338}" destId="{43558746-A92C-448D-8B12-E708F3B38395}" srcOrd="3" destOrd="0" presId="urn:microsoft.com/office/officeart/2005/8/layout/arrow2"/>
    <dgm:cxn modelId="{5A82010E-582B-4722-A51F-48D420C0DEFD}" type="presParOf" srcId="{90CCCF1B-2EC9-4CC4-B513-314269963338}" destId="{F8462CB3-C286-4D66-BCB2-BD735E3FC8F2}" srcOrd="4" destOrd="0" presId="urn:microsoft.com/office/officeart/2005/8/layout/arrow2"/>
    <dgm:cxn modelId="{C0317181-FDBD-4E76-8A08-5ECA5A9C8CE3}" type="presParOf" srcId="{90CCCF1B-2EC9-4CC4-B513-314269963338}" destId="{EDCF802E-022F-4489-A572-4C13472F28D2}" srcOrd="5" destOrd="0" presId="urn:microsoft.com/office/officeart/2005/8/layout/arrow2"/>
    <dgm:cxn modelId="{1F949ED9-529E-44E8-9477-53E79C1FE735}" type="presParOf" srcId="{90CCCF1B-2EC9-4CC4-B513-314269963338}" destId="{C7F67DF4-22F6-45EF-85BE-6941CE834C66}" srcOrd="6" destOrd="0" presId="urn:microsoft.com/office/officeart/2005/8/layout/arrow2"/>
    <dgm:cxn modelId="{9705718F-AB9B-49EF-8BFD-066BD791CB8F}" type="presParOf" srcId="{90CCCF1B-2EC9-4CC4-B513-314269963338}" destId="{31F87CB6-4C44-485D-A3F3-E09A6B9C975C}" srcOrd="7" destOrd="0" presId="urn:microsoft.com/office/officeart/2005/8/layout/arrow2"/>
    <dgm:cxn modelId="{54D3F4D0-7F0A-43DE-B3D5-122A4520A6FF}" type="presParOf" srcId="{90CCCF1B-2EC9-4CC4-B513-314269963338}" destId="{3CAE327F-A092-48BB-9B00-F4C3635F9970}" srcOrd="8" destOrd="0" presId="urn:microsoft.com/office/officeart/2005/8/layout/arrow2"/>
    <dgm:cxn modelId="{30B863D3-33D4-4A88-950B-0889FE8BFEA7}" type="presParOf" srcId="{90CCCF1B-2EC9-4CC4-B513-314269963338}" destId="{2DA86D4D-ABD2-4C9B-9BBF-40D173BC0AE4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DDF7E8-FD9C-4C1C-B589-ED71D5348C5E}">
      <dsp:nvSpPr>
        <dsp:cNvPr id="0" name=""/>
        <dsp:cNvSpPr/>
      </dsp:nvSpPr>
      <dsp:spPr>
        <a:xfrm>
          <a:off x="3625" y="1541161"/>
          <a:ext cx="2083288" cy="17182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JABATAN STRUKTURAL</a:t>
          </a:r>
          <a:endParaRPr lang="id-ID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JABATAN FUNGSIONAL</a:t>
          </a:r>
          <a:endParaRPr lang="id-ID" sz="1800" kern="1200" dirty="0"/>
        </a:p>
      </dsp:txBody>
      <dsp:txXfrm>
        <a:off x="43167" y="1580703"/>
        <a:ext cx="2004204" cy="1270990"/>
      </dsp:txXfrm>
    </dsp:sp>
    <dsp:sp modelId="{302FC879-0361-48C0-9D14-D2472D6AB833}">
      <dsp:nvSpPr>
        <dsp:cNvPr id="0" name=""/>
        <dsp:cNvSpPr/>
      </dsp:nvSpPr>
      <dsp:spPr>
        <a:xfrm>
          <a:off x="1195916" y="2027753"/>
          <a:ext cx="2183209" cy="2183209"/>
        </a:xfrm>
        <a:prstGeom prst="leftCircularArrow">
          <a:avLst>
            <a:gd name="adj1" fmla="val 2635"/>
            <a:gd name="adj2" fmla="val 320299"/>
            <a:gd name="adj3" fmla="val 2095810"/>
            <a:gd name="adj4" fmla="val 9024489"/>
            <a:gd name="adj5" fmla="val 307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4D3FFC-D75E-4CA0-BA0A-F287F49E0370}">
      <dsp:nvSpPr>
        <dsp:cNvPr id="0" name=""/>
        <dsp:cNvSpPr/>
      </dsp:nvSpPr>
      <dsp:spPr>
        <a:xfrm>
          <a:off x="466578" y="2891236"/>
          <a:ext cx="1851811" cy="736404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1915" tIns="54610" rIns="81915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4300" kern="1200" dirty="0" smtClean="0"/>
            <a:t>SKJ</a:t>
          </a:r>
          <a:endParaRPr lang="id-ID" sz="4300" kern="1200" dirty="0"/>
        </a:p>
      </dsp:txBody>
      <dsp:txXfrm>
        <a:off x="488147" y="2912805"/>
        <a:ext cx="1808673" cy="693266"/>
      </dsp:txXfrm>
    </dsp:sp>
    <dsp:sp modelId="{31C93703-63AB-4E7A-9DEE-64232DF2D962}">
      <dsp:nvSpPr>
        <dsp:cNvPr id="0" name=""/>
        <dsp:cNvSpPr/>
      </dsp:nvSpPr>
      <dsp:spPr>
        <a:xfrm>
          <a:off x="2592292" y="1541161"/>
          <a:ext cx="2083288" cy="17182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kern="1200" dirty="0" smtClean="0"/>
            <a:t>KOMPETENSIMANAJERIAL</a:t>
          </a:r>
          <a:endParaRPr lang="id-ID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2000" kern="1200" dirty="0"/>
        </a:p>
      </dsp:txBody>
      <dsp:txXfrm>
        <a:off x="2631834" y="1948905"/>
        <a:ext cx="2004204" cy="1270990"/>
      </dsp:txXfrm>
    </dsp:sp>
    <dsp:sp modelId="{3F1820D8-AC16-4395-8206-DF0629FD592B}">
      <dsp:nvSpPr>
        <dsp:cNvPr id="0" name=""/>
        <dsp:cNvSpPr/>
      </dsp:nvSpPr>
      <dsp:spPr>
        <a:xfrm>
          <a:off x="3779849" y="481004"/>
          <a:ext cx="2424154" cy="2531927"/>
        </a:xfrm>
        <a:prstGeom prst="circularArrow">
          <a:avLst>
            <a:gd name="adj1" fmla="val 2348"/>
            <a:gd name="adj2" fmla="val 283601"/>
            <a:gd name="adj3" fmla="val 19540888"/>
            <a:gd name="adj4" fmla="val 12575511"/>
            <a:gd name="adj5" fmla="val 27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AF217F-E240-496B-B0D3-5DA714CC527A}">
      <dsp:nvSpPr>
        <dsp:cNvPr id="0" name=""/>
        <dsp:cNvSpPr/>
      </dsp:nvSpPr>
      <dsp:spPr>
        <a:xfrm>
          <a:off x="3055245" y="1172959"/>
          <a:ext cx="1851811" cy="736404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>
              <a:solidFill>
                <a:schemeClr val="tx1"/>
              </a:solidFill>
            </a:rPr>
            <a:t>SOFT SKILL</a:t>
          </a:r>
          <a:endParaRPr lang="id-ID" sz="1800" kern="1200" dirty="0">
            <a:solidFill>
              <a:schemeClr val="tx1"/>
            </a:solidFill>
          </a:endParaRPr>
        </a:p>
      </dsp:txBody>
      <dsp:txXfrm>
        <a:off x="3076814" y="1194528"/>
        <a:ext cx="1808673" cy="693266"/>
      </dsp:txXfrm>
    </dsp:sp>
    <dsp:sp modelId="{B2EB369B-B0A3-46BA-B28E-36B4B3491300}">
      <dsp:nvSpPr>
        <dsp:cNvPr id="0" name=""/>
        <dsp:cNvSpPr/>
      </dsp:nvSpPr>
      <dsp:spPr>
        <a:xfrm>
          <a:off x="5180959" y="1541161"/>
          <a:ext cx="2083288" cy="17182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kern="1200" dirty="0" smtClean="0"/>
            <a:t>KOMPETENSI  TEKNIS</a:t>
          </a:r>
          <a:endParaRPr lang="id-ID" sz="1800" kern="1200" dirty="0"/>
        </a:p>
      </dsp:txBody>
      <dsp:txXfrm>
        <a:off x="5220501" y="1580703"/>
        <a:ext cx="2004204" cy="1270990"/>
      </dsp:txXfrm>
    </dsp:sp>
    <dsp:sp modelId="{C23F53ED-96A6-4C5C-8FC9-A4A947B2C584}">
      <dsp:nvSpPr>
        <dsp:cNvPr id="0" name=""/>
        <dsp:cNvSpPr/>
      </dsp:nvSpPr>
      <dsp:spPr>
        <a:xfrm>
          <a:off x="5643912" y="2891236"/>
          <a:ext cx="1851811" cy="736404"/>
        </a:xfrm>
        <a:prstGeom prst="roundRect">
          <a:avLst>
            <a:gd name="adj" fmla="val 10000"/>
          </a:avLst>
        </a:prstGeom>
        <a:solidFill>
          <a:schemeClr val="tx2">
            <a:lumMod val="20000"/>
            <a:lumOff val="8000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kern="1200" dirty="0" smtClean="0">
              <a:solidFill>
                <a:schemeClr val="tx1"/>
              </a:solidFill>
            </a:rPr>
            <a:t>HARD SKILL</a:t>
          </a:r>
          <a:endParaRPr lang="id-ID" sz="1800" kern="1200" dirty="0">
            <a:solidFill>
              <a:schemeClr val="tx1"/>
            </a:solidFill>
          </a:endParaRPr>
        </a:p>
      </dsp:txBody>
      <dsp:txXfrm>
        <a:off x="5665481" y="2912805"/>
        <a:ext cx="1808673" cy="6932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D0C32D-B308-421B-A968-96591BC5A3EC}">
      <dsp:nvSpPr>
        <dsp:cNvPr id="0" name=""/>
        <dsp:cNvSpPr/>
      </dsp:nvSpPr>
      <dsp:spPr>
        <a:xfrm>
          <a:off x="-49994" y="512536"/>
          <a:ext cx="9144000" cy="5715000"/>
        </a:xfrm>
        <a:prstGeom prst="swooshArrow">
          <a:avLst>
            <a:gd name="adj1" fmla="val 25000"/>
            <a:gd name="adj2" fmla="val 25000"/>
          </a:avLst>
        </a:prstGeom>
        <a:solidFill>
          <a:schemeClr val="tx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60FF20-232E-4F96-8F25-4566E77A25BD}">
      <dsp:nvSpPr>
        <dsp:cNvPr id="0" name=""/>
        <dsp:cNvSpPr/>
      </dsp:nvSpPr>
      <dsp:spPr>
        <a:xfrm>
          <a:off x="850689" y="4762210"/>
          <a:ext cx="210312" cy="210312"/>
        </a:xfrm>
        <a:prstGeom prst="ellips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6">
              <a:satMod val="3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EC8E2494-ED0D-43F8-B136-BD6E643661FC}">
      <dsp:nvSpPr>
        <dsp:cNvPr id="0" name=""/>
        <dsp:cNvSpPr/>
      </dsp:nvSpPr>
      <dsp:spPr>
        <a:xfrm>
          <a:off x="251525" y="5261976"/>
          <a:ext cx="2217126" cy="15960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1440" tIns="0" rIns="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kern="1200" dirty="0" smtClean="0">
              <a:solidFill>
                <a:srgbClr val="0070C0"/>
              </a:solidFill>
            </a:rPr>
            <a:t>- Validasi Anjab, Peta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kern="1200" dirty="0" smtClean="0">
              <a:solidFill>
                <a:srgbClr val="0070C0"/>
              </a:solidFill>
            </a:rPr>
            <a:t>  Jabatan, dan ABK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kern="1200" dirty="0" smtClean="0">
              <a:solidFill>
                <a:srgbClr val="00B050"/>
              </a:solidFill>
            </a:rPr>
            <a:t>- </a:t>
          </a:r>
          <a:r>
            <a:rPr lang="id-ID" sz="1400" i="1" kern="1200" dirty="0" smtClean="0">
              <a:solidFill>
                <a:srgbClr val="00B050"/>
              </a:solidFill>
            </a:rPr>
            <a:t>Review </a:t>
          </a:r>
          <a:r>
            <a:rPr lang="id-ID" sz="1400" i="0" kern="1200" dirty="0" smtClean="0">
              <a:solidFill>
                <a:srgbClr val="00B050"/>
              </a:solidFill>
            </a:rPr>
            <a:t>Penyusunan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i="0" kern="1200" dirty="0" smtClean="0">
              <a:solidFill>
                <a:srgbClr val="00B050"/>
              </a:solidFill>
            </a:rPr>
            <a:t>  </a:t>
          </a:r>
          <a:r>
            <a:rPr lang="id-ID" sz="1400" kern="1200" dirty="0" smtClean="0">
              <a:solidFill>
                <a:srgbClr val="00B050"/>
              </a:solidFill>
            </a:rPr>
            <a:t>SKJ Unitama&amp;UPT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kern="1200" dirty="0" smtClean="0">
              <a:solidFill>
                <a:srgbClr val="00B050"/>
              </a:solidFill>
            </a:rPr>
            <a:t>- Review Penyusunan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kern="1200" smtClean="0">
              <a:solidFill>
                <a:srgbClr val="00B050"/>
              </a:solidFill>
            </a:rPr>
            <a:t>SKJ PTN&amp;Kopertis     </a:t>
          </a:r>
          <a:endParaRPr lang="id-ID" sz="1400" kern="1200" dirty="0" smtClean="0">
            <a:solidFill>
              <a:srgbClr val="00B050"/>
            </a:solidFill>
          </a:endParaRPr>
        </a:p>
      </dsp:txBody>
      <dsp:txXfrm>
        <a:off x="251525" y="5261976"/>
        <a:ext cx="2217126" cy="1596023"/>
      </dsp:txXfrm>
    </dsp:sp>
    <dsp:sp modelId="{596CB180-E8C3-4CD9-9498-04B34B13A071}">
      <dsp:nvSpPr>
        <dsp:cNvPr id="0" name=""/>
        <dsp:cNvSpPr/>
      </dsp:nvSpPr>
      <dsp:spPr>
        <a:xfrm>
          <a:off x="1989117" y="3668359"/>
          <a:ext cx="329184" cy="329184"/>
        </a:xfrm>
        <a:prstGeom prst="ellipse">
          <a:avLst/>
        </a:prstGeom>
        <a:solidFill>
          <a:srgbClr val="0070C0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6">
              <a:satMod val="3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43558746-A92C-448D-8B12-E708F3B38395}">
      <dsp:nvSpPr>
        <dsp:cNvPr id="0" name=""/>
        <dsp:cNvSpPr/>
      </dsp:nvSpPr>
      <dsp:spPr>
        <a:xfrm>
          <a:off x="2041794" y="4119822"/>
          <a:ext cx="1699536" cy="23945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4428" tIns="0" rIns="0" bIns="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kern="1200" dirty="0" smtClean="0">
              <a:solidFill>
                <a:srgbClr val="0070C0"/>
              </a:solidFill>
            </a:rPr>
            <a:t>- Finalisasi Nama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kern="1200" dirty="0" smtClean="0">
              <a:solidFill>
                <a:srgbClr val="0070C0"/>
              </a:solidFill>
            </a:rPr>
            <a:t>  Jabatan &amp; Peta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kern="1200" dirty="0" smtClean="0">
              <a:solidFill>
                <a:srgbClr val="0070C0"/>
              </a:solidFill>
            </a:rPr>
            <a:t>  Jabatan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kern="1200" dirty="0" smtClean="0">
              <a:solidFill>
                <a:schemeClr val="tx1"/>
              </a:solidFill>
            </a:rPr>
            <a:t>- </a:t>
          </a:r>
          <a:r>
            <a:rPr lang="id-ID" sz="1400" kern="1200" dirty="0" smtClean="0">
              <a:solidFill>
                <a:srgbClr val="00B050"/>
              </a:solidFill>
            </a:rPr>
            <a:t>Verifikasi SKJ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kern="1200" dirty="0" smtClean="0">
              <a:solidFill>
                <a:srgbClr val="00B050"/>
              </a:solidFill>
            </a:rPr>
            <a:t>  Unit utama&amp;UPT 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kern="1200" dirty="0" smtClean="0">
              <a:solidFill>
                <a:srgbClr val="00B050"/>
              </a:solidFill>
            </a:rPr>
            <a:t>- </a:t>
          </a:r>
          <a:r>
            <a:rPr lang="id-ID" sz="1400" b="1" kern="1200" dirty="0" smtClean="0">
              <a:solidFill>
                <a:srgbClr val="00B050"/>
              </a:solidFill>
            </a:rPr>
            <a:t>Review </a:t>
          </a:r>
          <a:r>
            <a:rPr lang="id-ID" sz="1400" b="1" kern="1200" dirty="0" smtClean="0">
              <a:solidFill>
                <a:srgbClr val="00B050"/>
              </a:solidFill>
            </a:rPr>
            <a:t> 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b="1" kern="1200" dirty="0" smtClean="0">
              <a:solidFill>
                <a:srgbClr val="00B050"/>
              </a:solidFill>
            </a:rPr>
            <a:t>  Penyusunan </a:t>
          </a:r>
          <a:endParaRPr lang="id-ID" sz="1400" b="1" kern="1200" dirty="0" smtClean="0">
            <a:solidFill>
              <a:srgbClr val="00B050"/>
            </a:solidFill>
          </a:endParaRP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b="1" kern="1200" dirty="0" smtClean="0">
              <a:solidFill>
                <a:srgbClr val="00B050"/>
              </a:solidFill>
            </a:rPr>
            <a:t>  SKJ </a:t>
          </a:r>
          <a:r>
            <a:rPr lang="id-ID" sz="1400" b="1" kern="1200" dirty="0" smtClean="0">
              <a:solidFill>
                <a:srgbClr val="00B050"/>
              </a:solidFill>
            </a:rPr>
            <a:t>PTN&amp;</a:t>
          </a:r>
          <a:r>
            <a:rPr lang="en-US" sz="1400" b="1" kern="1200" dirty="0" smtClean="0">
              <a:solidFill>
                <a:srgbClr val="00B050"/>
              </a:solidFill>
            </a:rPr>
            <a:t> </a:t>
          </a:r>
          <a:r>
            <a:rPr lang="id-ID" sz="1400" b="1" kern="1200" dirty="0" smtClean="0">
              <a:solidFill>
                <a:srgbClr val="00B050"/>
              </a:solidFill>
            </a:rPr>
            <a:t> </a:t>
          </a: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b="1" kern="1200" dirty="0" smtClean="0">
              <a:solidFill>
                <a:srgbClr val="00B050"/>
              </a:solidFill>
            </a:rPr>
            <a:t>  Kopertis    </a:t>
          </a:r>
          <a:endParaRPr lang="id-ID" sz="1400" b="1" kern="1200" dirty="0" smtClean="0">
            <a:solidFill>
              <a:srgbClr val="00B050"/>
            </a:solidFill>
          </a:endParaRPr>
        </a:p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kern="1200" dirty="0" smtClean="0">
              <a:solidFill>
                <a:schemeClr val="tx1"/>
              </a:solidFill>
            </a:rPr>
            <a:t>  </a:t>
          </a:r>
        </a:p>
      </dsp:txBody>
      <dsp:txXfrm>
        <a:off x="2041794" y="4119822"/>
        <a:ext cx="1699536" cy="2394585"/>
      </dsp:txXfrm>
    </dsp:sp>
    <dsp:sp modelId="{F8462CB3-C286-4D66-BCB2-BD735E3FC8F2}">
      <dsp:nvSpPr>
        <dsp:cNvPr id="0" name=""/>
        <dsp:cNvSpPr/>
      </dsp:nvSpPr>
      <dsp:spPr>
        <a:xfrm>
          <a:off x="3452157" y="2796250"/>
          <a:ext cx="438912" cy="438912"/>
        </a:xfrm>
        <a:prstGeom prst="ellipse">
          <a:avLst/>
        </a:prstGeom>
        <a:solidFill>
          <a:srgbClr val="00B0F0"/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6">
              <a:satMod val="3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EDCF802E-022F-4489-A572-4C13472F28D2}">
      <dsp:nvSpPr>
        <dsp:cNvPr id="0" name=""/>
        <dsp:cNvSpPr/>
      </dsp:nvSpPr>
      <dsp:spPr>
        <a:xfrm>
          <a:off x="3713156" y="3356995"/>
          <a:ext cx="1894963" cy="32118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2570" tIns="0" rIns="0" bIns="0" numCol="1" spcCol="1270" anchor="t" anchorCtr="0">
          <a:noAutofit/>
        </a:bodyPr>
        <a:lstStyle/>
        <a:p>
          <a:pPr marL="168275" lvl="0" indent="-168275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0" kern="1200" dirty="0" smtClean="0">
              <a:solidFill>
                <a:schemeClr val="accent1">
                  <a:lumMod val="75000"/>
                </a:schemeClr>
              </a:solidFill>
            </a:rPr>
            <a:t>-  </a:t>
          </a:r>
          <a:r>
            <a:rPr lang="id-ID" sz="1400" b="0" kern="1200" dirty="0" smtClean="0">
              <a:solidFill>
                <a:srgbClr val="0070C0"/>
              </a:solidFill>
            </a:rPr>
            <a:t>Evaluasi jabatan: penyusunan informasi faktor (Infak) jab untuk grading jabatan </a:t>
          </a:r>
        </a:p>
        <a:p>
          <a:pPr marL="168275" lvl="0" indent="-168275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rgbClr val="0070C0"/>
              </a:solidFill>
            </a:rPr>
            <a:t>-  </a:t>
          </a:r>
          <a:r>
            <a:rPr lang="id-ID" sz="1400" b="0" kern="1200" dirty="0" smtClean="0">
              <a:solidFill>
                <a:srgbClr val="00B050"/>
              </a:solidFill>
            </a:rPr>
            <a:t>Verifikasi SKJ </a:t>
          </a:r>
        </a:p>
        <a:p>
          <a:pPr marL="168275" lvl="0" indent="-168275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rgbClr val="00B050"/>
              </a:solidFill>
            </a:rPr>
            <a:t>   PTN &amp; Kopertis </a:t>
          </a:r>
        </a:p>
        <a:p>
          <a:pPr marL="168275" marR="0" lvl="0" indent="-168275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id-ID" sz="1400" b="0" kern="1200" dirty="0" smtClean="0">
              <a:solidFill>
                <a:srgbClr val="0070C0"/>
              </a:solidFill>
            </a:rPr>
            <a:t>-  Validasi Infak</a:t>
          </a:r>
        </a:p>
      </dsp:txBody>
      <dsp:txXfrm>
        <a:off x="3713156" y="3356995"/>
        <a:ext cx="1894963" cy="3211830"/>
      </dsp:txXfrm>
    </dsp:sp>
    <dsp:sp modelId="{C7F67DF4-22F6-45EF-85BE-6941CE834C66}">
      <dsp:nvSpPr>
        <dsp:cNvPr id="0" name=""/>
        <dsp:cNvSpPr/>
      </dsp:nvSpPr>
      <dsp:spPr>
        <a:xfrm>
          <a:off x="5152941" y="2115022"/>
          <a:ext cx="566928" cy="566928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6">
              <a:satMod val="3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31F87CB6-4C44-485D-A3F3-E09A6B9C975C}">
      <dsp:nvSpPr>
        <dsp:cNvPr id="0" name=""/>
        <dsp:cNvSpPr/>
      </dsp:nvSpPr>
      <dsp:spPr>
        <a:xfrm>
          <a:off x="5331377" y="3028949"/>
          <a:ext cx="1828800" cy="38290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0403" tIns="0" rIns="0" bIns="0" numCol="1" spcCol="1270" anchor="t" anchorCtr="0">
          <a:noAutofit/>
        </a:bodyPr>
        <a:lstStyle/>
        <a:p>
          <a:pPr marL="168275" lvl="0" indent="-168275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rgbClr val="0070C0"/>
              </a:solidFill>
            </a:rPr>
            <a:t>- Finalisasi Infak dan usul perub grading jab</a:t>
          </a:r>
        </a:p>
        <a:p>
          <a:pPr marL="168275" lvl="0" indent="-168275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rgbClr val="0070C0"/>
              </a:solidFill>
            </a:rPr>
            <a:t>-  Penetapan     grading jab oleh Menpan&amp;BKN</a:t>
          </a:r>
        </a:p>
        <a:p>
          <a:pPr marL="168275" lvl="0" indent="-168275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rgbClr val="FF0000"/>
              </a:solidFill>
            </a:rPr>
            <a:t>-  Asesment</a:t>
          </a:r>
        </a:p>
        <a:p>
          <a:pPr marL="265113" lvl="0" indent="-96838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rgbClr val="FF0000"/>
              </a:solidFill>
            </a:rPr>
            <a:t>Pegawai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700" b="0" kern="1200" dirty="0">
            <a:solidFill>
              <a:srgbClr val="FF0000"/>
            </a:solidFill>
          </a:endParaRPr>
        </a:p>
      </dsp:txBody>
      <dsp:txXfrm>
        <a:off x="5331377" y="3028949"/>
        <a:ext cx="1828800" cy="3829050"/>
      </dsp:txXfrm>
    </dsp:sp>
    <dsp:sp modelId="{3CAE327F-A092-48BB-9B00-F4C3635F9970}">
      <dsp:nvSpPr>
        <dsp:cNvPr id="0" name=""/>
        <dsp:cNvSpPr/>
      </dsp:nvSpPr>
      <dsp:spPr>
        <a:xfrm>
          <a:off x="6904017" y="1660108"/>
          <a:ext cx="722376" cy="722376"/>
        </a:xfrm>
        <a:prstGeom prst="ellipse">
          <a:avLst/>
        </a:prstGeom>
        <a:gradFill rotWithShape="1">
          <a:gsLst>
            <a:gs pos="0">
              <a:schemeClr val="accent6">
                <a:shade val="15000"/>
                <a:satMod val="180000"/>
              </a:schemeClr>
            </a:gs>
            <a:gs pos="50000">
              <a:schemeClr val="accent6">
                <a:shade val="45000"/>
                <a:satMod val="170000"/>
              </a:schemeClr>
            </a:gs>
            <a:gs pos="70000">
              <a:schemeClr val="accent6">
                <a:tint val="99000"/>
                <a:shade val="65000"/>
                <a:satMod val="155000"/>
              </a:schemeClr>
            </a:gs>
            <a:gs pos="100000">
              <a:schemeClr val="accent6"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accent6">
              <a:satMod val="300000"/>
            </a:schemeClr>
          </a:contourClr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</dsp:sp>
    <dsp:sp modelId="{2DA86D4D-ABD2-4C9B-9BBF-40D173BC0AE4}">
      <dsp:nvSpPr>
        <dsp:cNvPr id="0" name=""/>
        <dsp:cNvSpPr/>
      </dsp:nvSpPr>
      <dsp:spPr>
        <a:xfrm>
          <a:off x="7122238" y="3386936"/>
          <a:ext cx="2028779" cy="2063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2772" tIns="0" rIns="0" bIns="0" numCol="1" spcCol="1270" anchor="t" anchorCtr="0">
          <a:noAutofit/>
        </a:bodyPr>
        <a:lstStyle/>
        <a:p>
          <a:pPr marL="168275" lvl="0" indent="-168275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chemeClr val="tx1"/>
              </a:solidFill>
            </a:rPr>
            <a:t>-  Penataan</a:t>
          </a:r>
        </a:p>
        <a:p>
          <a:pPr marL="168275" lvl="0" indent="-168275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chemeClr val="tx1"/>
              </a:solidFill>
            </a:rPr>
            <a:t>   Pegawai Berbasis Kompetensi</a:t>
          </a:r>
        </a:p>
        <a:p>
          <a:pPr marL="168275" lvl="0" indent="-168275" algn="l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id-ID" sz="1400" b="0" kern="1200" dirty="0" smtClean="0">
              <a:solidFill>
                <a:schemeClr val="tx1"/>
              </a:solidFill>
            </a:rPr>
            <a:t>-  SK penempatan</a:t>
          </a:r>
        </a:p>
        <a:p>
          <a:pPr marL="168275" lvl="0" indent="-168275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d-ID" sz="1800" b="1" kern="1200" dirty="0" smtClean="0">
            <a:solidFill>
              <a:schemeClr val="accent1">
                <a:lumMod val="75000"/>
              </a:schemeClr>
            </a:solidFill>
          </a:endParaRPr>
        </a:p>
      </dsp:txBody>
      <dsp:txXfrm>
        <a:off x="7122238" y="3386936"/>
        <a:ext cx="2028779" cy="2063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A1A5-F67B-47ED-ACD8-F31DC087054D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AC8D2-3CC3-416D-802A-7C8D1D75A702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00521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AC8D2-3CC3-416D-802A-7C8D1D75A702}" type="slidenum">
              <a:rPr lang="id-ID" smtClean="0"/>
              <a:pPr/>
              <a:t>4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32731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AC8D2-3CC3-416D-802A-7C8D1D75A702}" type="slidenum">
              <a:rPr lang="id-ID" smtClean="0"/>
              <a:pPr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84878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F9A3C07-31DE-4A95-8007-A8AFB5777FE1}" type="datetimeFigureOut">
              <a:rPr lang="id-ID" smtClean="0"/>
              <a:pPr/>
              <a:t>13/06/2014</a:t>
            </a:fld>
            <a:endParaRPr lang="id-ID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id-ID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C489C62-B627-431F-B387-4FEB51438CB2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5852" y="1714488"/>
            <a:ext cx="7488832" cy="1000131"/>
          </a:xfrm>
        </p:spPr>
        <p:txBody>
          <a:bodyPr>
            <a:normAutofit/>
          </a:bodyPr>
          <a:lstStyle/>
          <a:p>
            <a:pPr algn="r"/>
            <a:r>
              <a:rPr lang="id-ID" sz="2000" b="1" dirty="0" smtClean="0">
                <a:solidFill>
                  <a:schemeClr val="tx1"/>
                </a:solidFill>
              </a:rPr>
              <a:t>PENATAAN </a:t>
            </a:r>
            <a:r>
              <a:rPr lang="id-ID" sz="2000" b="1" dirty="0">
                <a:solidFill>
                  <a:schemeClr val="tx1"/>
                </a:solidFill>
              </a:rPr>
              <a:t>PEGAWAI </a:t>
            </a:r>
            <a:r>
              <a:rPr lang="en-US" sz="2000" b="1" dirty="0">
                <a:solidFill>
                  <a:schemeClr val="tx1"/>
                </a:solidFill>
              </a:rPr>
              <a:t>BERBASIS KOMPETENSI </a:t>
            </a:r>
            <a:r>
              <a:rPr lang="id-ID" sz="2000" b="1" dirty="0">
                <a:solidFill>
                  <a:schemeClr val="tx1"/>
                </a:solidFill>
              </a:rPr>
              <a:t/>
            </a:r>
            <a:br>
              <a:rPr lang="id-ID" sz="2000" b="1" dirty="0">
                <a:solidFill>
                  <a:schemeClr val="tx1"/>
                </a:solidFill>
              </a:rPr>
            </a:br>
            <a:r>
              <a:rPr lang="id-ID" sz="2000" b="1" dirty="0" smtClean="0">
                <a:solidFill>
                  <a:schemeClr val="tx1"/>
                </a:solidFill>
              </a:rPr>
              <a:t>DAN EVALUASI  KELAS JABATAN  </a:t>
            </a:r>
            <a:endParaRPr lang="id-ID" sz="2000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6248" y="5000636"/>
            <a:ext cx="4188222" cy="857256"/>
          </a:xfrm>
          <a:solidFill>
            <a:schemeClr val="bg1"/>
          </a:solidFill>
          <a:ln>
            <a:noFill/>
          </a:ln>
        </p:spPr>
        <p:txBody>
          <a:bodyPr>
            <a:normAutofit fontScale="92500" lnSpcReduction="10000"/>
          </a:bodyPr>
          <a:lstStyle/>
          <a:p>
            <a:pPr algn="r"/>
            <a:r>
              <a:rPr lang="id-ID" sz="1600" b="1" dirty="0" smtClean="0">
                <a:solidFill>
                  <a:schemeClr val="tx1"/>
                </a:solidFill>
              </a:rPr>
              <a:t>BIRO KEPEGAWAIAN</a:t>
            </a:r>
          </a:p>
          <a:p>
            <a:pPr algn="r"/>
            <a:r>
              <a:rPr lang="id-ID" sz="1600" b="1" dirty="0" smtClean="0">
                <a:solidFill>
                  <a:schemeClr val="tx1"/>
                </a:solidFill>
              </a:rPr>
              <a:t>SEKRETARIAT JENDERAL KEMDIKBUD </a:t>
            </a:r>
          </a:p>
          <a:p>
            <a:pPr algn="r"/>
            <a:r>
              <a:rPr lang="id-ID" sz="1600" b="1" dirty="0" smtClean="0">
                <a:solidFill>
                  <a:schemeClr val="tx1"/>
                </a:solidFill>
              </a:rPr>
              <a:t>2014</a:t>
            </a:r>
            <a:endParaRPr lang="id-ID" sz="1600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tutwuri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H="1" flipV="1">
            <a:off x="7286644" y="428604"/>
            <a:ext cx="928694" cy="9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/>
          <p:nvPr/>
        </p:nvSpPr>
        <p:spPr>
          <a:xfrm>
            <a:off x="2643174" y="3571876"/>
            <a:ext cx="6000792" cy="8572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id-ID" b="1" dirty="0" smtClean="0">
                <a:solidFill>
                  <a:schemeClr val="tx1"/>
                </a:solidFill>
                <a:latin typeface="Segoe Script" pitchFamily="34" charset="0"/>
                <a:cs typeface="Aparajita" pitchFamily="34" charset="0"/>
              </a:rPr>
              <a:t>TOTOK SUPRAYITNO, Ph.D.</a:t>
            </a:r>
          </a:p>
          <a:p>
            <a:pPr algn="r"/>
            <a:r>
              <a:rPr lang="id-ID" b="1" dirty="0" smtClean="0">
                <a:solidFill>
                  <a:schemeClr val="tx1"/>
                </a:solidFill>
                <a:latin typeface="Segoe Script" pitchFamily="34" charset="0"/>
                <a:cs typeface="Aparajita" pitchFamily="34" charset="0"/>
              </a:rPr>
              <a:t>KEPALA BIRO KEPEGAWAIAN</a:t>
            </a:r>
            <a:endParaRPr lang="id-ID" b="1" dirty="0">
              <a:solidFill>
                <a:schemeClr val="tx1"/>
              </a:solidFill>
              <a:latin typeface="Segoe Script" pitchFamily="34" charset="0"/>
              <a:cs typeface="Aparajit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45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/>
          </a:bodyPr>
          <a:lstStyle/>
          <a:p>
            <a:pPr algn="ctr"/>
            <a:r>
              <a:rPr lang="id-ID" sz="2000" b="1" dirty="0" smtClean="0">
                <a:solidFill>
                  <a:schemeClr val="accent6">
                    <a:lumMod val="75000"/>
                  </a:schemeClr>
                </a:solidFill>
              </a:rPr>
              <a:t>EVALUASI JABATAN VS GRADING JABATAN  TAHUN 2012</a:t>
            </a:r>
            <a:endParaRPr lang="id-ID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000108"/>
            <a:ext cx="7498080" cy="5248292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id-ID" sz="2400" dirty="0" smtClean="0"/>
              <a:t>Kemdikbud akan melakukan evaluasi terhadap hasil grading jabatan yang ditetapkan pada tahun 2012.</a:t>
            </a:r>
          </a:p>
          <a:p>
            <a:pPr>
              <a:buFont typeface="Arial" pitchFamily="34" charset="0"/>
              <a:buChar char="•"/>
            </a:pPr>
            <a:r>
              <a:rPr lang="id-ID" sz="2400" dirty="0" smtClean="0"/>
              <a:t>Evaluasi perlu dilakukan karena:</a:t>
            </a:r>
          </a:p>
          <a:p>
            <a:pPr marL="890588" indent="-530225">
              <a:buFont typeface="Wingdings" pitchFamily="2" charset="2"/>
              <a:buChar char="Ø"/>
            </a:pPr>
            <a:r>
              <a:rPr lang="id-ID" sz="2400" dirty="0" smtClean="0"/>
              <a:t>	terdapat nama-nama jabatan khususnya fungsional umum yang belum menggambarkan kebutuhan organisasi senyatanya (OTK saat ini);</a:t>
            </a:r>
          </a:p>
          <a:p>
            <a:pPr marL="890588" indent="-530225">
              <a:buFont typeface="Wingdings" pitchFamily="2" charset="2"/>
              <a:buChar char="Ø"/>
            </a:pPr>
            <a:r>
              <a:rPr lang="id-ID" sz="2400" dirty="0" smtClean="0"/>
              <a:t>belum dihitung secara benar melalui </a:t>
            </a:r>
            <a:r>
              <a:rPr lang="id-ID" sz="2400" smtClean="0"/>
              <a:t>ABK jabatan </a:t>
            </a:r>
            <a:r>
              <a:rPr lang="id-ID" sz="2400" dirty="0" smtClean="0"/>
              <a:t>yang secara nyata dibutuhkan oleh unit kerja;</a:t>
            </a:r>
          </a:p>
          <a:p>
            <a:pPr marL="890588" indent="-530225">
              <a:buFont typeface="Wingdings" pitchFamily="2" charset="2"/>
              <a:buChar char="Ø"/>
            </a:pPr>
            <a:r>
              <a:rPr lang="id-ID" sz="2400" dirty="0" smtClean="0"/>
              <a:t>belum tepatnya proses penempatan pegawai dalam jabatan yang berdampak pada ketidakadilan;</a:t>
            </a:r>
          </a:p>
          <a:p>
            <a:pPr marL="890588" indent="-530225">
              <a:buFont typeface="Wingdings" pitchFamily="2" charset="2"/>
              <a:buChar char="Ø"/>
            </a:pPr>
            <a:r>
              <a:rPr lang="id-ID" sz="2400" dirty="0" smtClean="0"/>
              <a:t>grading/kelas jabatan harus dicermati kembali untuk menentukan besaran tunjangan yang adil dan layak selaras dengan beban pekerjaan dan tanggung jawab jabatan tersebut;</a:t>
            </a:r>
          </a:p>
          <a:p>
            <a:pPr marL="360363" indent="-360363">
              <a:buFont typeface="Arial" pitchFamily="34" charset="0"/>
              <a:buChar char="•"/>
              <a:tabLst>
                <a:tab pos="1250950" algn="l"/>
              </a:tabLst>
            </a:pPr>
            <a:r>
              <a:rPr lang="id-ID" sz="2400" dirty="0" smtClean="0"/>
              <a:t>Evaluasi terhadap kesiapan Pelaksanaan Reformasi Birokrasi Kemdikbud akan berdampak terhadap besaran Tunjangan Kinerja oleh Pemerintah saat ini.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54032"/>
          </a:xfrm>
        </p:spPr>
        <p:txBody>
          <a:bodyPr>
            <a:normAutofit/>
          </a:bodyPr>
          <a:lstStyle/>
          <a:p>
            <a:pPr algn="ctr"/>
            <a:r>
              <a:rPr lang="id-ID" sz="2400" dirty="0" smtClean="0"/>
              <a:t>TARGET PENYELESAIAN</a:t>
            </a:r>
            <a:endParaRPr lang="id-ID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2976" y="1447800"/>
            <a:ext cx="7790712" cy="4800600"/>
          </a:xfrm>
        </p:spPr>
        <p:txBody>
          <a:bodyPr>
            <a:normAutofit/>
          </a:bodyPr>
          <a:lstStyle/>
          <a:p>
            <a:r>
              <a:rPr lang="id-ID" sz="2800" dirty="0" smtClean="0"/>
              <a:t>PERLU KOMITMEN PIMPINAN SETIAP UNIT KERJA UNTUK MELAKSANAKAN PROSES PENATAAN PEGAWAI TERMASUK EVALUASI JABATAN DALAM RANGKA PERHITUNGAN GRADING/KELAS JABATAN</a:t>
            </a:r>
          </a:p>
          <a:p>
            <a:endParaRPr lang="id-ID" sz="2800" dirty="0" smtClean="0"/>
          </a:p>
          <a:p>
            <a:r>
              <a:rPr lang="id-ID" sz="2800" dirty="0" smtClean="0"/>
              <a:t>JADWAL PROSES</a:t>
            </a:r>
            <a:endParaRPr lang="id-ID" sz="2800" dirty="0"/>
          </a:p>
        </p:txBody>
      </p:sp>
      <p:sp>
        <p:nvSpPr>
          <p:cNvPr id="4" name="Oval 3"/>
          <p:cNvSpPr/>
          <p:nvPr/>
        </p:nvSpPr>
        <p:spPr>
          <a:xfrm>
            <a:off x="6715140" y="4786322"/>
            <a:ext cx="1928794" cy="1714488"/>
          </a:xfrm>
          <a:prstGeom prst="ellipse">
            <a:avLst/>
          </a:pr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285720" y="285728"/>
          <a:ext cx="666750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Clip" r:id="rId4" imgW="3293640" imgH="3435480" progId="">
                  <p:embed/>
                </p:oleObj>
              </mc:Choice>
              <mc:Fallback>
                <p:oleObj name="Clip" r:id="rId4" imgW="3293640" imgH="343548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285728"/>
                        <a:ext cx="666750" cy="693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558117823"/>
              </p:ext>
            </p:extLst>
          </p:nvPr>
        </p:nvGraphicFramePr>
        <p:xfrm>
          <a:off x="0" y="-29927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9" y="3643314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/>
              <a:t>April-Mei</a:t>
            </a:r>
            <a:endParaRPr lang="id-ID" b="1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678629" y="4393413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14481" y="2643182"/>
            <a:ext cx="588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/>
              <a:t>Juni</a:t>
            </a:r>
            <a:endParaRPr lang="id-ID" b="1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2123728" y="3012514"/>
            <a:ext cx="0" cy="630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3713155" y="1858158"/>
            <a:ext cx="1588" cy="9696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86116" y="1500174"/>
            <a:ext cx="1087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/>
              <a:t>Juli-Sept</a:t>
            </a:r>
            <a:endParaRPr lang="id-ID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803956" y="1063086"/>
            <a:ext cx="117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b="1" dirty="0" smtClean="0"/>
              <a:t>Oktober</a:t>
            </a:r>
            <a:r>
              <a:rPr lang="id-ID" b="1" dirty="0" smtClean="0">
                <a:solidFill>
                  <a:srgbClr val="FF0000"/>
                </a:solidFill>
              </a:rPr>
              <a:t> </a:t>
            </a:r>
            <a:endParaRPr lang="id-ID" b="1" dirty="0">
              <a:solidFill>
                <a:srgbClr val="FF0000"/>
              </a:solidFill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5400000">
            <a:off x="5070139" y="1824533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667186" y="658104"/>
            <a:ext cx="1240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600" b="1" dirty="0" smtClean="0"/>
              <a:t>November</a:t>
            </a:r>
            <a:endParaRPr lang="id-ID" sz="1600" b="1" dirty="0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7287438" y="929464"/>
            <a:ext cx="0" cy="7553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8"/>
          <p:cNvSpPr txBox="1">
            <a:spLocks noChangeArrowheads="1"/>
          </p:cNvSpPr>
          <p:nvPr/>
        </p:nvSpPr>
        <p:spPr bwMode="auto">
          <a:xfrm>
            <a:off x="0" y="34925"/>
            <a:ext cx="9144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200" b="1" dirty="0" smtClean="0">
                <a:solidFill>
                  <a:srgbClr val="E46C0A"/>
                </a:solidFill>
                <a:latin typeface="+mj-lt"/>
              </a:rPr>
              <a:t>Jadwal</a:t>
            </a:r>
            <a:r>
              <a:rPr lang="id-ID" sz="3200" b="1" dirty="0" smtClean="0">
                <a:solidFill>
                  <a:srgbClr val="E46C0A"/>
                </a:solidFill>
                <a:latin typeface="+mj-lt"/>
                <a:cs typeface="+mn-cs"/>
              </a:rPr>
              <a:t> </a:t>
            </a:r>
            <a:r>
              <a:rPr lang="id-ID" sz="3200" b="1" dirty="0">
                <a:solidFill>
                  <a:srgbClr val="E46C0A"/>
                </a:solidFill>
                <a:latin typeface="+mj-lt"/>
                <a:cs typeface="+mn-cs"/>
              </a:rPr>
              <a:t>Pelatihan</a:t>
            </a:r>
            <a:endParaRPr lang="fi-FI" sz="3200" b="1" dirty="0">
              <a:solidFill>
                <a:srgbClr val="E46C0A"/>
              </a:solidFill>
              <a:latin typeface="+mj-lt"/>
              <a:cs typeface="+mn-c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-25400"/>
            <a:ext cx="9144000" cy="5746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3600" b="1" dirty="0" smtClean="0">
                <a:solidFill>
                  <a:schemeClr val="bg1"/>
                </a:solidFill>
              </a:rPr>
              <a:t>Jadwal Penataan Pegawai - 2014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45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15816" y="600592"/>
            <a:ext cx="5811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/>
              <a:t>RENCANA JADWAL PENYUSUNAN SKJ (SKM DAN SKT)</a:t>
            </a:r>
            <a:endParaRPr lang="id-ID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32590"/>
              </p:ext>
            </p:extLst>
          </p:nvPr>
        </p:nvGraphicFramePr>
        <p:xfrm>
          <a:off x="1043608" y="1484784"/>
          <a:ext cx="7704856" cy="3456385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448272"/>
                <a:gridCol w="2402793"/>
                <a:gridCol w="2853791"/>
              </a:tblGrid>
              <a:tr h="437289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PESERTA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REVIEW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VERIFIKASI/VALIDASI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774">
                <a:tc>
                  <a:txBody>
                    <a:bodyPr/>
                    <a:lstStyle/>
                    <a:p>
                      <a:r>
                        <a:rPr lang="id-ID" dirty="0" smtClean="0"/>
                        <a:t>UNIT UTAMA &amp; UPT I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21 – 24 APRIL 2014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17 – 20 JUNI 2014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774">
                <a:tc>
                  <a:txBody>
                    <a:bodyPr/>
                    <a:lstStyle/>
                    <a:p>
                      <a:r>
                        <a:rPr lang="id-ID" dirty="0" smtClean="0"/>
                        <a:t>UNIT UTAMA &amp; UPT II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28 APRIL</a:t>
                      </a:r>
                      <a:r>
                        <a:rPr lang="id-ID" baseline="0" dirty="0" smtClean="0"/>
                        <a:t> – 1 MEI 2014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21</a:t>
                      </a:r>
                      <a:r>
                        <a:rPr lang="id-ID" baseline="0" dirty="0" smtClean="0"/>
                        <a:t> – 24 JUNI 2014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UNIVERSITAS/ INSTITUT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21 – 24 MEI 2014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10 – 13 JULI 2014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4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POLTEK, ISI/STSI,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PTN BH, KOPERTIS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13 – 16 JUNI 2014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</a:t>
                      </a:r>
                      <a:r>
                        <a:rPr lang="en-US" dirty="0" smtClean="0"/>
                        <a:t>7</a:t>
                      </a:r>
                      <a:r>
                        <a:rPr lang="id-ID" dirty="0" smtClean="0"/>
                        <a:t> – 2</a:t>
                      </a:r>
                      <a:r>
                        <a:rPr lang="en-US" dirty="0" smtClean="0"/>
                        <a:t>0</a:t>
                      </a:r>
                      <a:r>
                        <a:rPr lang="en-US" baseline="0" dirty="0" smtClean="0"/>
                        <a:t> </a:t>
                      </a:r>
                      <a:r>
                        <a:rPr lang="id-ID" dirty="0" smtClean="0"/>
                        <a:t>JULI 2014</a:t>
                      </a:r>
                      <a:endParaRPr lang="id-ID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953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ight Arrow 25"/>
          <p:cNvSpPr/>
          <p:nvPr/>
        </p:nvSpPr>
        <p:spPr>
          <a:xfrm>
            <a:off x="5408803" y="2728873"/>
            <a:ext cx="497627" cy="25115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ight Arrow 6"/>
          <p:cNvSpPr/>
          <p:nvPr/>
        </p:nvSpPr>
        <p:spPr>
          <a:xfrm>
            <a:off x="3118859" y="2609107"/>
            <a:ext cx="873104" cy="40305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extBox 1"/>
          <p:cNvSpPr txBox="1"/>
          <p:nvPr/>
        </p:nvSpPr>
        <p:spPr>
          <a:xfrm>
            <a:off x="2906811" y="604491"/>
            <a:ext cx="30987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dirty="0" smtClean="0"/>
              <a:t>PENATAAN PEGAWAI</a:t>
            </a:r>
            <a:endParaRPr lang="id-ID" sz="2400" dirty="0"/>
          </a:p>
        </p:txBody>
      </p:sp>
      <p:sp>
        <p:nvSpPr>
          <p:cNvPr id="3" name="Flowchart: Multidocument 2"/>
          <p:cNvSpPr/>
          <p:nvPr/>
        </p:nvSpPr>
        <p:spPr>
          <a:xfrm>
            <a:off x="1928452" y="1790818"/>
            <a:ext cx="1738261" cy="1152128"/>
          </a:xfrm>
          <a:prstGeom prst="flowChartMultidocumen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SKM </a:t>
            </a:r>
            <a:endParaRPr lang="id-ID" dirty="0"/>
          </a:p>
        </p:txBody>
      </p:sp>
      <p:sp>
        <p:nvSpPr>
          <p:cNvPr id="4" name="Flowchart: Multidocument 3"/>
          <p:cNvSpPr/>
          <p:nvPr/>
        </p:nvSpPr>
        <p:spPr>
          <a:xfrm>
            <a:off x="1207899" y="2611895"/>
            <a:ext cx="1882138" cy="1152128"/>
          </a:xfrm>
          <a:prstGeom prst="flowChartMultidocumen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SKT </a:t>
            </a:r>
            <a:endParaRPr lang="id-ID" dirty="0"/>
          </a:p>
        </p:txBody>
      </p:sp>
      <p:sp>
        <p:nvSpPr>
          <p:cNvPr id="5" name="Horizontal Scroll 4"/>
          <p:cNvSpPr/>
          <p:nvPr/>
        </p:nvSpPr>
        <p:spPr>
          <a:xfrm>
            <a:off x="5677174" y="1427584"/>
            <a:ext cx="2135186" cy="72008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1400" dirty="0" smtClean="0"/>
              <a:t>PEDOMAN PENILAIAN KOMPETENSI</a:t>
            </a:r>
            <a:endParaRPr lang="id-ID" sz="1400" dirty="0"/>
          </a:p>
        </p:txBody>
      </p:sp>
      <p:sp>
        <p:nvSpPr>
          <p:cNvPr id="8" name="Flowchart: Alternate Process 7"/>
          <p:cNvSpPr/>
          <p:nvPr/>
        </p:nvSpPr>
        <p:spPr>
          <a:xfrm>
            <a:off x="4018323" y="2478161"/>
            <a:ext cx="1440160" cy="68407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ASESMEN PEGAWAI</a:t>
            </a:r>
            <a:endParaRPr lang="id-ID" dirty="0"/>
          </a:p>
        </p:txBody>
      </p:sp>
      <p:cxnSp>
        <p:nvCxnSpPr>
          <p:cNvPr id="10" name="Curved Connector 9"/>
          <p:cNvCxnSpPr/>
          <p:nvPr/>
        </p:nvCxnSpPr>
        <p:spPr>
          <a:xfrm rot="5400000" flipH="1" flipV="1">
            <a:off x="5152318" y="1918830"/>
            <a:ext cx="518863" cy="442863"/>
          </a:xfrm>
          <a:prstGeom prst="curvedConnector3">
            <a:avLst>
              <a:gd name="adj1" fmla="val 50000"/>
            </a:avLst>
          </a:prstGeom>
          <a:ln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Flowchart: Multidocument 14"/>
          <p:cNvSpPr/>
          <p:nvPr/>
        </p:nvSpPr>
        <p:spPr>
          <a:xfrm>
            <a:off x="5990585" y="2436102"/>
            <a:ext cx="1882138" cy="1152128"/>
          </a:xfrm>
          <a:prstGeom prst="flowChartMultidocumen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Kompetensi Pegawai </a:t>
            </a:r>
            <a:endParaRPr lang="id-ID" dirty="0"/>
          </a:p>
        </p:txBody>
      </p:sp>
      <p:sp>
        <p:nvSpPr>
          <p:cNvPr id="16" name="Flowchart: Multidocument 15"/>
          <p:cNvSpPr/>
          <p:nvPr/>
        </p:nvSpPr>
        <p:spPr>
          <a:xfrm>
            <a:off x="6744566" y="3420425"/>
            <a:ext cx="1685185" cy="869740"/>
          </a:xfrm>
          <a:prstGeom prst="flowChartMultidocumen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Grading jab</a:t>
            </a:r>
            <a:endParaRPr lang="id-ID" dirty="0"/>
          </a:p>
        </p:txBody>
      </p:sp>
      <p:sp>
        <p:nvSpPr>
          <p:cNvPr id="20" name="Flowchart: Multidocument 19"/>
          <p:cNvSpPr/>
          <p:nvPr/>
        </p:nvSpPr>
        <p:spPr>
          <a:xfrm>
            <a:off x="4067944" y="4877704"/>
            <a:ext cx="1615559" cy="980728"/>
          </a:xfrm>
          <a:prstGeom prst="flowChartMultidocumen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SK Penempatan</a:t>
            </a:r>
            <a:endParaRPr lang="id-ID" dirty="0"/>
          </a:p>
        </p:txBody>
      </p:sp>
      <p:sp>
        <p:nvSpPr>
          <p:cNvPr id="6" name="Rectangle 5"/>
          <p:cNvSpPr/>
          <p:nvPr/>
        </p:nvSpPr>
        <p:spPr>
          <a:xfrm>
            <a:off x="7491640" y="2161845"/>
            <a:ext cx="1495140" cy="7560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id-ID" sz="1200" dirty="0" smtClean="0">
                <a:solidFill>
                  <a:sysClr val="windowText" lastClr="000000"/>
                </a:solidFill>
              </a:rPr>
              <a:t>PSIKOMETRI</a:t>
            </a:r>
          </a:p>
          <a:p>
            <a:pPr marL="285750" indent="-285750">
              <a:buFontTx/>
              <a:buChar char="-"/>
            </a:pPr>
            <a:r>
              <a:rPr lang="id-ID" sz="1200" dirty="0">
                <a:solidFill>
                  <a:sysClr val="windowText" lastClr="000000"/>
                </a:solidFill>
              </a:rPr>
              <a:t>L</a:t>
            </a:r>
            <a:r>
              <a:rPr lang="id-ID" sz="1200" dirty="0" smtClean="0">
                <a:solidFill>
                  <a:sysClr val="windowText" lastClr="000000"/>
                </a:solidFill>
              </a:rPr>
              <a:t>GD</a:t>
            </a:r>
          </a:p>
          <a:p>
            <a:pPr marL="285750" indent="-285750">
              <a:buFontTx/>
              <a:buChar char="-"/>
            </a:pPr>
            <a:r>
              <a:rPr lang="id-ID" sz="1200" dirty="0" smtClean="0">
                <a:solidFill>
                  <a:sysClr val="windowText" lastClr="000000"/>
                </a:solidFill>
              </a:rPr>
              <a:t>WAWANCARA</a:t>
            </a:r>
          </a:p>
          <a:p>
            <a:r>
              <a:rPr lang="id-ID" sz="1200" dirty="0" smtClean="0">
                <a:solidFill>
                  <a:sysClr val="windowText" lastClr="000000"/>
                </a:solidFill>
              </a:rPr>
              <a:t>(rancangan)</a:t>
            </a:r>
          </a:p>
        </p:txBody>
      </p:sp>
      <p:sp>
        <p:nvSpPr>
          <p:cNvPr id="23" name="Down Arrow 22"/>
          <p:cNvSpPr/>
          <p:nvPr/>
        </p:nvSpPr>
        <p:spPr>
          <a:xfrm>
            <a:off x="4558383" y="3166883"/>
            <a:ext cx="360040" cy="313049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Oval 23"/>
          <p:cNvSpPr/>
          <p:nvPr/>
        </p:nvSpPr>
        <p:spPr>
          <a:xfrm>
            <a:off x="3991963" y="3523665"/>
            <a:ext cx="1665653" cy="1073278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/>
              <a:t>Penataan Pegawai</a:t>
            </a:r>
          </a:p>
        </p:txBody>
      </p:sp>
      <p:sp>
        <p:nvSpPr>
          <p:cNvPr id="25" name="Down Arrow 24"/>
          <p:cNvSpPr/>
          <p:nvPr/>
        </p:nvSpPr>
        <p:spPr>
          <a:xfrm>
            <a:off x="4625271" y="4596943"/>
            <a:ext cx="360040" cy="313049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Left Brace 27"/>
          <p:cNvSpPr/>
          <p:nvPr/>
        </p:nvSpPr>
        <p:spPr>
          <a:xfrm>
            <a:off x="5408803" y="3365462"/>
            <a:ext cx="497627" cy="855625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5906430" y="4221087"/>
            <a:ext cx="838136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5740839" y="3372088"/>
            <a:ext cx="24974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7603020" y="1916832"/>
            <a:ext cx="0" cy="324036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712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78442-6AE2-450D-AB94-9617C1FF8630}" type="slidenum">
              <a:rPr lang="en-US"/>
              <a:pPr/>
              <a:t>15</a:t>
            </a:fld>
            <a:endParaRPr lang="en-US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457200"/>
          </a:xfrm>
          <a:gradFill rotWithShape="1">
            <a:gsLst>
              <a:gs pos="0">
                <a:srgbClr val="00CCFF">
                  <a:gamma/>
                  <a:shade val="46275"/>
                  <a:invGamma/>
                </a:srgbClr>
              </a:gs>
              <a:gs pos="50000">
                <a:srgbClr val="00CCFF"/>
              </a:gs>
              <a:gs pos="100000">
                <a:srgbClr val="00CCFF">
                  <a:gamma/>
                  <a:shade val="46275"/>
                  <a:invGamma/>
                </a:srgbClr>
              </a:gs>
            </a:gsLst>
            <a:lin ang="5400000" scaled="1"/>
          </a:gradFill>
        </p:spPr>
        <p:txBody>
          <a:bodyPr/>
          <a:lstStyle/>
          <a:p>
            <a:pPr algn="ctr"/>
            <a:r>
              <a:rPr lang="en-US" sz="1600" b="1" dirty="0"/>
              <a:t>PROSEDUR   </a:t>
            </a:r>
            <a:r>
              <a:rPr lang="id-ID" sz="1600" b="1" dirty="0" smtClean="0"/>
              <a:t>NORMATIF  </a:t>
            </a:r>
            <a:r>
              <a:rPr lang="en-US" sz="1600" b="1" dirty="0" smtClean="0"/>
              <a:t>PENATAAN   </a:t>
            </a:r>
            <a:r>
              <a:rPr lang="en-US" sz="1600" b="1" dirty="0"/>
              <a:t>PEGAWAI  NEGERI  SIPIL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657600" y="603250"/>
            <a:ext cx="2209800" cy="590931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200" b="1" dirty="0"/>
              <a:t>STRUKTUR</a:t>
            </a:r>
          </a:p>
          <a:p>
            <a:pPr algn="ctr">
              <a:lnSpc>
                <a:spcPct val="90000"/>
              </a:lnSpc>
            </a:pPr>
            <a:r>
              <a:rPr lang="en-US" sz="1200" b="1" dirty="0"/>
              <a:t>ORGANISASI </a:t>
            </a:r>
            <a:r>
              <a:rPr lang="id-ID" sz="1200" b="1" dirty="0" smtClean="0"/>
              <a:t>KEMDIKBUD</a:t>
            </a:r>
            <a:endParaRPr lang="en-US" sz="1200" b="1" dirty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400800" y="679450"/>
            <a:ext cx="2209800" cy="463550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300" b="1"/>
              <a:t>VISI DAN MISI ORGANISASI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657600" y="1371600"/>
            <a:ext cx="2209800" cy="2841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300" b="1" dirty="0"/>
              <a:t>PETA JABATAN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762000" y="1143000"/>
            <a:ext cx="2209800" cy="642938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 dirty="0" err="1"/>
              <a:t>Analisis</a:t>
            </a:r>
            <a:r>
              <a:rPr lang="en-US" sz="1300" b="1" dirty="0"/>
              <a:t> </a:t>
            </a:r>
            <a:r>
              <a:rPr lang="en-US" sz="1300" b="1" dirty="0" err="1"/>
              <a:t>Jabatan</a:t>
            </a:r>
            <a:endParaRPr lang="en-US" sz="1300" b="1" dirty="0"/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1300" b="1" dirty="0"/>
              <a:t> </a:t>
            </a:r>
            <a:r>
              <a:rPr lang="en-US" sz="1300" dirty="0" err="1"/>
              <a:t>Deskripsi</a:t>
            </a:r>
            <a:r>
              <a:rPr lang="en-US" sz="1300" dirty="0"/>
              <a:t> </a:t>
            </a:r>
            <a:r>
              <a:rPr lang="en-US" sz="1300" dirty="0" err="1" smtClean="0"/>
              <a:t>Jabatan</a:t>
            </a:r>
            <a:r>
              <a:rPr lang="id-ID" sz="1300" dirty="0" smtClean="0"/>
              <a:t>,  PBK</a:t>
            </a:r>
            <a:endParaRPr lang="en-US" sz="1300" dirty="0"/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1300" dirty="0"/>
              <a:t> </a:t>
            </a:r>
            <a:r>
              <a:rPr lang="en-US" sz="1300" dirty="0" err="1"/>
              <a:t>Standar</a:t>
            </a:r>
            <a:r>
              <a:rPr lang="en-US" sz="1300" dirty="0"/>
              <a:t> </a:t>
            </a:r>
            <a:r>
              <a:rPr lang="en-US" sz="1300" dirty="0" err="1"/>
              <a:t>Kompetensi</a:t>
            </a:r>
            <a:endParaRPr lang="en-US" sz="1300" dirty="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657600" y="1981200"/>
            <a:ext cx="2209800" cy="8223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 dirty="0" err="1"/>
              <a:t>Kebutuhan</a:t>
            </a:r>
            <a:r>
              <a:rPr lang="en-US" sz="1300" b="1" dirty="0"/>
              <a:t> </a:t>
            </a:r>
            <a:r>
              <a:rPr lang="en-US" sz="1300" b="1" dirty="0" err="1"/>
              <a:t>Pegawai</a:t>
            </a:r>
            <a:endParaRPr lang="en-US" sz="1300" b="1" dirty="0"/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1300" b="1" dirty="0"/>
              <a:t> </a:t>
            </a:r>
            <a:r>
              <a:rPr lang="en-US" sz="1300" dirty="0"/>
              <a:t>Per Unit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1300" dirty="0"/>
              <a:t> Per </a:t>
            </a:r>
            <a:r>
              <a:rPr lang="en-US" sz="1300" dirty="0" err="1"/>
              <a:t>Jenis</a:t>
            </a:r>
            <a:r>
              <a:rPr lang="en-US" sz="1300" dirty="0"/>
              <a:t> </a:t>
            </a:r>
            <a:r>
              <a:rPr lang="en-US" sz="1300" dirty="0" err="1"/>
              <a:t>dan</a:t>
            </a:r>
            <a:r>
              <a:rPr lang="en-US" sz="1300" dirty="0"/>
              <a:t> </a:t>
            </a:r>
          </a:p>
          <a:p>
            <a:pPr>
              <a:lnSpc>
                <a:spcPct val="90000"/>
              </a:lnSpc>
            </a:pPr>
            <a:r>
              <a:rPr lang="en-US" sz="1300" dirty="0"/>
              <a:t>  </a:t>
            </a:r>
            <a:r>
              <a:rPr lang="en-US" sz="1300" dirty="0" err="1"/>
              <a:t>Jenjang</a:t>
            </a:r>
            <a:r>
              <a:rPr lang="en-US" sz="1300" dirty="0"/>
              <a:t> </a:t>
            </a:r>
            <a:r>
              <a:rPr lang="en-US" sz="1300" dirty="0" err="1"/>
              <a:t>Keahlian</a:t>
            </a:r>
            <a:endParaRPr lang="en-US" sz="1300" dirty="0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6400800" y="1768475"/>
            <a:ext cx="2209800" cy="8223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/>
              <a:t>Profil Pegawai yg ada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1300" b="1"/>
              <a:t> </a:t>
            </a:r>
            <a:r>
              <a:rPr lang="en-US" sz="1300"/>
              <a:t>Per Unit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1300"/>
              <a:t> Per Jenis dan </a:t>
            </a:r>
          </a:p>
          <a:p>
            <a:pPr>
              <a:lnSpc>
                <a:spcPct val="90000"/>
              </a:lnSpc>
            </a:pPr>
            <a:r>
              <a:rPr lang="en-US" sz="1300"/>
              <a:t>  Jenjang Keahlian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657600" y="3170238"/>
            <a:ext cx="2209800" cy="452432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id-ID" sz="1300" b="1" dirty="0" smtClean="0"/>
              <a:t>PENILAIAN/ASESMEN</a:t>
            </a:r>
            <a:endParaRPr lang="en-US" sz="1300" b="1" dirty="0"/>
          </a:p>
          <a:p>
            <a:pPr>
              <a:lnSpc>
                <a:spcPct val="90000"/>
              </a:lnSpc>
            </a:pPr>
            <a:endParaRPr lang="en-US" sz="1300" dirty="0"/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762000" y="3733800"/>
            <a:ext cx="2209800" cy="8223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/>
              <a:t>Pegawai yang kompetensinya </a:t>
            </a:r>
          </a:p>
          <a:p>
            <a:pPr>
              <a:lnSpc>
                <a:spcPct val="90000"/>
              </a:lnSpc>
            </a:pPr>
            <a:r>
              <a:rPr lang="en-US" sz="1300"/>
              <a:t>sesuai dengan </a:t>
            </a:r>
          </a:p>
          <a:p>
            <a:pPr>
              <a:lnSpc>
                <a:spcPct val="90000"/>
              </a:lnSpc>
            </a:pPr>
            <a:r>
              <a:rPr lang="en-US" sz="1300"/>
              <a:t>organisasi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6477000" y="3752850"/>
            <a:ext cx="2209800" cy="8223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/>
              <a:t>Pegawai yang kompetensinya </a:t>
            </a:r>
          </a:p>
          <a:p>
            <a:pPr>
              <a:lnSpc>
                <a:spcPct val="90000"/>
              </a:lnSpc>
            </a:pPr>
            <a:r>
              <a:rPr lang="en-US" sz="1300"/>
              <a:t>tidak sesuai dengan </a:t>
            </a:r>
          </a:p>
          <a:p>
            <a:pPr>
              <a:lnSpc>
                <a:spcPct val="90000"/>
              </a:lnSpc>
            </a:pPr>
            <a:r>
              <a:rPr lang="en-US" sz="1300"/>
              <a:t>kebutuhan organisasi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762000" y="4972050"/>
            <a:ext cx="2209800" cy="463550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/>
              <a:t>Diklat teknis </a:t>
            </a:r>
          </a:p>
          <a:p>
            <a:pPr>
              <a:lnSpc>
                <a:spcPct val="90000"/>
              </a:lnSpc>
            </a:pPr>
            <a:r>
              <a:rPr lang="en-US" sz="1300"/>
              <a:t>fungsional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3657600" y="4972050"/>
            <a:ext cx="2209800" cy="463550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300" dirty="0" err="1"/>
              <a:t>Pegawai</a:t>
            </a:r>
            <a:r>
              <a:rPr lang="en-US" sz="1300" dirty="0"/>
              <a:t> yang </a:t>
            </a:r>
            <a:r>
              <a:rPr lang="en-US" sz="1300" dirty="0" err="1"/>
              <a:t>dapat</a:t>
            </a:r>
            <a:r>
              <a:rPr lang="en-US" sz="1300" dirty="0"/>
              <a:t> </a:t>
            </a:r>
            <a:r>
              <a:rPr lang="en-US" sz="1300" dirty="0" err="1" smtClean="0"/>
              <a:t>ber</a:t>
            </a:r>
            <a:r>
              <a:rPr lang="id-ID" sz="1300" dirty="0" smtClean="0"/>
              <a:t>alih</a:t>
            </a:r>
            <a:r>
              <a:rPr lang="en-US" sz="1300" dirty="0" smtClean="0"/>
              <a:t> </a:t>
            </a:r>
            <a:r>
              <a:rPr lang="en-US" sz="1300" dirty="0" err="1"/>
              <a:t>profesi</a:t>
            </a:r>
            <a:r>
              <a:rPr lang="en-US" sz="1300" dirty="0"/>
              <a:t>/</a:t>
            </a:r>
            <a:r>
              <a:rPr lang="en-US" sz="1300" dirty="0" err="1"/>
              <a:t>lokasi</a:t>
            </a:r>
            <a:endParaRPr lang="en-US" sz="1300" dirty="0"/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6477000" y="4953000"/>
            <a:ext cx="2209800" cy="463550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300"/>
              <a:t>Pegawai yang tidak tertampung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762000" y="5913438"/>
            <a:ext cx="2209800" cy="8223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/>
              <a:t>Berhenti dgn pesangon </a:t>
            </a:r>
          </a:p>
          <a:p>
            <a:pPr>
              <a:lnSpc>
                <a:spcPct val="90000"/>
              </a:lnSpc>
            </a:pPr>
            <a:r>
              <a:rPr lang="en-US" sz="1300"/>
              <a:t>(Usia kurang dari 50 tahun </a:t>
            </a:r>
            <a:r>
              <a:rPr lang="en-US" sz="1300" b="1"/>
              <a:t>dan </a:t>
            </a:r>
            <a:r>
              <a:rPr lang="en-US" sz="1300"/>
              <a:t>masa kerja kurang dari 10 tahun)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657600" y="5910263"/>
            <a:ext cx="2209800" cy="8223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/>
              <a:t>Diberi Uang Tunggu </a:t>
            </a:r>
          </a:p>
          <a:p>
            <a:pPr>
              <a:lnSpc>
                <a:spcPct val="90000"/>
              </a:lnSpc>
            </a:pPr>
            <a:r>
              <a:rPr lang="en-US" sz="1300"/>
              <a:t>(Usia kurang dari 50 tahun </a:t>
            </a:r>
            <a:r>
              <a:rPr lang="en-US" sz="1300" b="1"/>
              <a:t>atau</a:t>
            </a:r>
            <a:r>
              <a:rPr lang="en-US" sz="1300"/>
              <a:t> masa kerja kurang dari 10 tahun)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6510338" y="5895975"/>
            <a:ext cx="2209800" cy="8223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1300" b="1"/>
              <a:t>Pensiun </a:t>
            </a:r>
          </a:p>
          <a:p>
            <a:pPr>
              <a:lnSpc>
                <a:spcPct val="90000"/>
              </a:lnSpc>
            </a:pPr>
            <a:r>
              <a:rPr lang="en-US" sz="1300"/>
              <a:t>(Usia minimal 50 tahun </a:t>
            </a:r>
            <a:r>
              <a:rPr lang="en-US" sz="1300" b="1"/>
              <a:t>dan</a:t>
            </a:r>
            <a:r>
              <a:rPr lang="en-US" sz="1300"/>
              <a:t> masa kerja </a:t>
            </a:r>
            <a:r>
              <a:rPr lang="en-US" sz="1300" b="1"/>
              <a:t>minimal</a:t>
            </a:r>
            <a:r>
              <a:rPr lang="en-US" sz="1300"/>
              <a:t> 10 tahun)</a:t>
            </a:r>
          </a:p>
        </p:txBody>
      </p:sp>
      <p:sp>
        <p:nvSpPr>
          <p:cNvPr id="12306" name="Line 18"/>
          <p:cNvSpPr>
            <a:spLocks noChangeShapeType="1"/>
          </p:cNvSpPr>
          <p:nvPr/>
        </p:nvSpPr>
        <p:spPr bwMode="auto">
          <a:xfrm flipH="1">
            <a:off x="381000" y="4114800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 flipH="1" flipV="1">
            <a:off x="381000" y="1447800"/>
            <a:ext cx="0" cy="26670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08" name="Line 20"/>
          <p:cNvSpPr>
            <a:spLocks noChangeShapeType="1"/>
          </p:cNvSpPr>
          <p:nvPr/>
        </p:nvSpPr>
        <p:spPr bwMode="auto">
          <a:xfrm>
            <a:off x="381000" y="1476375"/>
            <a:ext cx="3810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Dot"/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09" name="Line 21"/>
          <p:cNvSpPr>
            <a:spLocks noChangeShapeType="1"/>
          </p:cNvSpPr>
          <p:nvPr/>
        </p:nvSpPr>
        <p:spPr bwMode="auto">
          <a:xfrm flipH="1">
            <a:off x="5867400" y="914400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0" name="Line 22"/>
          <p:cNvSpPr>
            <a:spLocks noChangeShapeType="1"/>
          </p:cNvSpPr>
          <p:nvPr/>
        </p:nvSpPr>
        <p:spPr bwMode="auto">
          <a:xfrm flipH="1">
            <a:off x="4724400" y="10668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1" name="Line 23"/>
          <p:cNvSpPr>
            <a:spLocks noChangeShapeType="1"/>
          </p:cNvSpPr>
          <p:nvPr/>
        </p:nvSpPr>
        <p:spPr bwMode="auto">
          <a:xfrm>
            <a:off x="2971800" y="1524000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 flipH="1">
            <a:off x="4724400" y="1657350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 flipH="1">
            <a:off x="4724400" y="2790825"/>
            <a:ext cx="0" cy="333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 flipH="1">
            <a:off x="5867400" y="3276600"/>
            <a:ext cx="1600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5" name="Line 27"/>
          <p:cNvSpPr>
            <a:spLocks noChangeShapeType="1"/>
          </p:cNvSpPr>
          <p:nvPr/>
        </p:nvSpPr>
        <p:spPr bwMode="auto">
          <a:xfrm flipH="1">
            <a:off x="7453313" y="2590800"/>
            <a:ext cx="14287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6" name="Line 28"/>
          <p:cNvSpPr>
            <a:spLocks noChangeShapeType="1"/>
          </p:cNvSpPr>
          <p:nvPr/>
        </p:nvSpPr>
        <p:spPr bwMode="auto">
          <a:xfrm flipV="1">
            <a:off x="5867400" y="3429000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7" name="Line 29"/>
          <p:cNvSpPr>
            <a:spLocks noChangeShapeType="1"/>
          </p:cNvSpPr>
          <p:nvPr/>
        </p:nvSpPr>
        <p:spPr bwMode="auto">
          <a:xfrm flipH="1">
            <a:off x="7605713" y="3414713"/>
            <a:ext cx="0" cy="333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8" name="Line 30"/>
          <p:cNvSpPr>
            <a:spLocks noChangeShapeType="1"/>
          </p:cNvSpPr>
          <p:nvPr/>
        </p:nvSpPr>
        <p:spPr bwMode="auto">
          <a:xfrm flipV="1">
            <a:off x="1905000" y="3429000"/>
            <a:ext cx="1752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19" name="Line 31"/>
          <p:cNvSpPr>
            <a:spLocks noChangeShapeType="1"/>
          </p:cNvSpPr>
          <p:nvPr/>
        </p:nvSpPr>
        <p:spPr bwMode="auto">
          <a:xfrm flipH="1">
            <a:off x="1919288" y="3429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0" name="Line 32"/>
          <p:cNvSpPr>
            <a:spLocks noChangeShapeType="1"/>
          </p:cNvSpPr>
          <p:nvPr/>
        </p:nvSpPr>
        <p:spPr bwMode="auto">
          <a:xfrm flipH="1">
            <a:off x="7620000" y="45720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1" name="Line 33"/>
          <p:cNvSpPr>
            <a:spLocks noChangeShapeType="1"/>
          </p:cNvSpPr>
          <p:nvPr/>
        </p:nvSpPr>
        <p:spPr bwMode="auto">
          <a:xfrm flipV="1">
            <a:off x="4800600" y="4676775"/>
            <a:ext cx="2819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 flipH="1">
            <a:off x="4814888" y="4662488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3" name="Line 35"/>
          <p:cNvSpPr>
            <a:spLocks noChangeShapeType="1"/>
          </p:cNvSpPr>
          <p:nvPr/>
        </p:nvSpPr>
        <p:spPr bwMode="auto">
          <a:xfrm flipH="1">
            <a:off x="7620000" y="5424488"/>
            <a:ext cx="0" cy="4429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4" name="Line 36"/>
          <p:cNvSpPr>
            <a:spLocks noChangeShapeType="1"/>
          </p:cNvSpPr>
          <p:nvPr/>
        </p:nvSpPr>
        <p:spPr bwMode="auto">
          <a:xfrm flipV="1">
            <a:off x="1905000" y="5562600"/>
            <a:ext cx="571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5" name="Line 37"/>
          <p:cNvSpPr>
            <a:spLocks noChangeShapeType="1"/>
          </p:cNvSpPr>
          <p:nvPr/>
        </p:nvSpPr>
        <p:spPr bwMode="auto">
          <a:xfrm flipH="1">
            <a:off x="2971800" y="5181600"/>
            <a:ext cx="6715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6" name="Line 38"/>
          <p:cNvSpPr>
            <a:spLocks noChangeShapeType="1"/>
          </p:cNvSpPr>
          <p:nvPr/>
        </p:nvSpPr>
        <p:spPr bwMode="auto">
          <a:xfrm flipH="1" flipV="1">
            <a:off x="1905000" y="45720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7" name="Line 39"/>
          <p:cNvSpPr>
            <a:spLocks noChangeShapeType="1"/>
          </p:cNvSpPr>
          <p:nvPr/>
        </p:nvSpPr>
        <p:spPr bwMode="auto">
          <a:xfrm flipH="1">
            <a:off x="4800600" y="5562600"/>
            <a:ext cx="0" cy="333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8" name="Line 40"/>
          <p:cNvSpPr>
            <a:spLocks noChangeShapeType="1"/>
          </p:cNvSpPr>
          <p:nvPr/>
        </p:nvSpPr>
        <p:spPr bwMode="auto">
          <a:xfrm flipH="1">
            <a:off x="1919288" y="5562600"/>
            <a:ext cx="0" cy="3333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id-ID"/>
          </a:p>
        </p:txBody>
      </p:sp>
      <p:sp>
        <p:nvSpPr>
          <p:cNvPr id="12329" name="Text Box 41"/>
          <p:cNvSpPr txBox="1">
            <a:spLocks noChangeArrowheads="1"/>
          </p:cNvSpPr>
          <p:nvPr/>
        </p:nvSpPr>
        <p:spPr bwMode="auto">
          <a:xfrm>
            <a:off x="8763000" y="6477000"/>
            <a:ext cx="381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/>
              <a:t>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2428868"/>
            <a:ext cx="7498080" cy="381953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d-ID" sz="4400" b="1" dirty="0" smtClean="0">
                <a:latin typeface="Segoe Script" pitchFamily="34" charset="0"/>
              </a:rPr>
              <a:t>TERIMA KASIH</a:t>
            </a:r>
            <a:endParaRPr lang="id-ID" sz="4400" b="1" dirty="0">
              <a:latin typeface="Segoe Script" pitchFamily="34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00298" y="4143380"/>
          <a:ext cx="5100654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Clip" r:id="rId3" imgW="4038840" imgH="2534400" progId="">
                  <p:embed/>
                </p:oleObj>
              </mc:Choice>
              <mc:Fallback>
                <p:oleObj name="Clip" r:id="rId3" imgW="4038840" imgH="25344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298" y="4143380"/>
                        <a:ext cx="5100654" cy="1524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8879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YOUR SITE HERE</a:t>
            </a:r>
            <a:endParaRPr lang="en-US" altLang="ko-KR"/>
          </a:p>
        </p:txBody>
      </p:sp>
      <p:sp>
        <p:nvSpPr>
          <p:cNvPr id="6" name="Rounded Rectangle 5"/>
          <p:cNvSpPr/>
          <p:nvPr/>
        </p:nvSpPr>
        <p:spPr bwMode="auto">
          <a:xfrm>
            <a:off x="274320" y="213360"/>
            <a:ext cx="4053840" cy="126492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FFCC99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Penataan Sistem Manajemen dalam rangka Reformasi Birokrasi</a:t>
            </a:r>
          </a:p>
        </p:txBody>
      </p:sp>
      <p:sp>
        <p:nvSpPr>
          <p:cNvPr id="7" name="Rounded Rectangle 6"/>
          <p:cNvSpPr/>
          <p:nvPr/>
        </p:nvSpPr>
        <p:spPr bwMode="auto">
          <a:xfrm>
            <a:off x="4770120" y="213360"/>
            <a:ext cx="4053840" cy="126492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9 Program</a:t>
            </a:r>
            <a:r>
              <a:rPr kumimoji="0" lang="id-ID" sz="2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Percepatan RB menuju Birokrasi yang Bersih dan Melayani</a:t>
            </a:r>
            <a:endParaRPr kumimoji="0" lang="id-ID" sz="2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259080" y="1691640"/>
            <a:ext cx="4053840" cy="481584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FFCC99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kumimoji="0" lang="id-ID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Melakukan evaluasi jabatan</a:t>
            </a:r>
          </a:p>
          <a:p>
            <a:pPr marL="274638" marR="0" indent="-2746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d-ID" sz="16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Memanfaatkan assesment center untuk pengukuran kompetensi jabatan, penempatan dalam jabatan, dan pengembangan pegawai</a:t>
            </a:r>
          </a:p>
          <a:p>
            <a:pPr marL="274638" marR="0" indent="-2746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d-ID" sz="16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Menyusun uraian jabatan</a:t>
            </a:r>
          </a:p>
          <a:p>
            <a:pPr marL="274638" marR="0" indent="-2746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d-ID" sz="1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Menyusun profil kompetensi jabatan</a:t>
            </a:r>
          </a:p>
          <a:p>
            <a:pPr marL="274638" marR="0" indent="-2746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d-ID" sz="1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Menyusun job grading dan job pricing</a:t>
            </a:r>
          </a:p>
          <a:p>
            <a:pPr marL="274638" marR="0" indent="-2746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d-ID" sz="1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Menerapkan sistem penilaian kinerja</a:t>
            </a:r>
          </a:p>
          <a:p>
            <a:pPr marL="274638" marR="0" indent="-2746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d-ID" sz="1600" b="1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Menata sistem pemberian tunjangan kinerja/remunerasi</a:t>
            </a:r>
          </a:p>
          <a:p>
            <a:pPr marL="274638" marR="0" indent="-2746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d-ID" sz="16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Mengembangkan sistem pengadaan data seleksi</a:t>
            </a:r>
          </a:p>
          <a:p>
            <a:pPr marL="274638" marR="0" indent="-2746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d-ID" sz="16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Membangun/mengembangkan database pegawai</a:t>
            </a:r>
          </a:p>
          <a:p>
            <a:pPr marL="274638" marR="0" indent="-274638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r>
              <a:rPr lang="id-ID" sz="160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Mengembangkan pola karir berdasarkan kompetensi: penempatan, rotasi, mutasi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q"/>
              <a:tabLst/>
            </a:pPr>
            <a:endParaRPr kumimoji="0" lang="id-ID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754880" y="1691640"/>
            <a:ext cx="4053840" cy="481584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d-ID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Penataan Struktur Birokrasi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id-ID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Penataan Jumlah dan distribusi PNS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d-ID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Sistem seleksi CPNS dan Promosi PNS secara terbuka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id-ID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Profesionalisasi PNS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d-ID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Pengembangan Sistem</a:t>
            </a:r>
            <a:r>
              <a:rPr kumimoji="0" lang="id-ID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Elektronik Pemerintahan (E-Government)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id-ID" baseline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Penyederhanaan</a:t>
            </a:r>
            <a:r>
              <a:rPr lang="id-ID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Perizinan Usaha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d-ID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Peningkatan</a:t>
            </a:r>
            <a:r>
              <a:rPr kumimoji="0" lang="id-ID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Transparans dan Akuntabilitas Aparatur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id-ID" baseline="0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Peningkatan</a:t>
            </a:r>
            <a:r>
              <a:rPr lang="id-ID" dirty="0" smtClean="0">
                <a:solidFill>
                  <a:schemeClr val="tx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Kesejahteraan Pegawai Negeri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d-ID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Efisiensi</a:t>
            </a:r>
            <a:r>
              <a:rPr kumimoji="0" lang="id-ID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Penggunaan Fasilitas Sarana dan Prasarana Kerja Pegawai Negeri</a:t>
            </a:r>
            <a:endParaRPr kumimoji="0" lang="id-ID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Right Arrow 9"/>
          <p:cNvSpPr/>
          <p:nvPr/>
        </p:nvSpPr>
        <p:spPr bwMode="auto">
          <a:xfrm>
            <a:off x="4389120" y="3078480"/>
            <a:ext cx="289560" cy="1310640"/>
          </a:xfrm>
          <a:prstGeom prst="righ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YOUR SITE HERE</a:t>
            </a:r>
            <a:endParaRPr lang="en-US" altLang="ko-KR"/>
          </a:p>
        </p:txBody>
      </p:sp>
      <p:sp>
        <p:nvSpPr>
          <p:cNvPr id="5" name="Rectangle 4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411480" y="746760"/>
            <a:ext cx="3276600" cy="138684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9 PROGRAM PERCEPATAN</a:t>
            </a:r>
            <a:r>
              <a:rPr kumimoji="0" lang="id-ID" sz="1800" b="1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RB MENUJU BIROKRASI YANG BERSIH DAN MELAYANI</a:t>
            </a:r>
            <a:endParaRPr kumimoji="0" lang="id-ID" sz="1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 rot="5400000">
            <a:off x="1767840" y="1737360"/>
            <a:ext cx="533400" cy="1874520"/>
          </a:xfrm>
          <a:prstGeom prst="rightArrow">
            <a:avLst/>
          </a:prstGeom>
          <a:solidFill>
            <a:srgbClr val="00B050"/>
          </a:solidFill>
          <a:ln>
            <a:solidFill>
              <a:srgbClr val="CC6600"/>
            </a:solidFill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rgbClr val="CC6600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411480" y="3185160"/>
            <a:ext cx="3276600" cy="57912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PROFESIONALISME PNS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4526280" y="365760"/>
            <a:ext cx="4084320" cy="624840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d-ID" b="1" dirty="0" smtClean="0">
                <a:solidFill>
                  <a:srgbClr val="FFFF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HAL-HAL YANG HARUS DILAKUKAN K/L: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d-ID" sz="17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Penetapan</a:t>
            </a:r>
            <a:r>
              <a:rPr kumimoji="0" lang="id-ID" sz="170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Standar Kompetensi Jabatan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id-ID" sz="1700" baseline="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Peningkatan</a:t>
            </a:r>
            <a:r>
              <a:rPr lang="id-ID" sz="17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Kemampuan PNS Berbasis Kompetensi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d-ID" sz="17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Sistem</a:t>
            </a:r>
            <a:r>
              <a:rPr kumimoji="0" lang="id-ID" sz="170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Nasional Diklat Berbasis Kompetensi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id-ID" sz="1700" baseline="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Penegakan</a:t>
            </a:r>
            <a:r>
              <a:rPr lang="id-ID" sz="17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Etika dan Disiplin PNS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d-ID" sz="17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Sertifikasi Kompetensi</a:t>
            </a:r>
            <a:r>
              <a:rPr kumimoji="0" lang="id-ID" sz="170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PNS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id-ID" sz="1700" baseline="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Mutasi</a:t>
            </a:r>
            <a:r>
              <a:rPr lang="id-ID" sz="17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dan Rotasi Sesuai Kompetensi secara Periodik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id-ID" sz="17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Pengukuran</a:t>
            </a:r>
            <a:r>
              <a:rPr kumimoji="0" lang="id-ID" sz="170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Kinerja Individu</a:t>
            </a:r>
          </a:p>
          <a:p>
            <a:pPr marL="342900" marR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id-ID" sz="1700" baseline="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Penguatan</a:t>
            </a:r>
            <a:r>
              <a:rPr lang="id-ID" sz="17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Jabatan Fungsional:</a:t>
            </a:r>
          </a:p>
          <a:p>
            <a:pPr marL="625475" lvl="1" indent="-260350">
              <a:buFont typeface="+mj-lt"/>
              <a:buAutoNum type="alphaLcParenR"/>
            </a:pPr>
            <a:r>
              <a:rPr kumimoji="0" lang="id-ID" sz="15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Penambahan</a:t>
            </a:r>
            <a:r>
              <a:rPr kumimoji="0" lang="id-ID" sz="150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 Jumlah Jabatan Fungsional</a:t>
            </a:r>
          </a:p>
          <a:p>
            <a:pPr marL="625475" lvl="1" indent="-260350">
              <a:buFont typeface="+mj-lt"/>
              <a:buAutoNum type="alphaLcParenR"/>
            </a:pPr>
            <a:r>
              <a:rPr lang="id-ID" sz="1500" baseline="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Penetapan</a:t>
            </a:r>
            <a:r>
              <a:rPr lang="id-ID" sz="15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Pola Karier Jabatan Fungsional</a:t>
            </a:r>
          </a:p>
          <a:p>
            <a:pPr marL="625475" lvl="1" indent="-260350">
              <a:buFont typeface="+mj-lt"/>
              <a:buAutoNum type="alphaLcParenR"/>
            </a:pPr>
            <a:r>
              <a:rPr kumimoji="0" lang="id-ID" sz="15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Segoe UI" pitchFamily="34" charset="0"/>
                <a:ea typeface="Segoe UI" pitchFamily="34" charset="0"/>
                <a:cs typeface="Segoe UI" pitchFamily="34" charset="0"/>
              </a:rPr>
              <a:t>Peningkatan Kemampuan Jabatan Fungsional</a:t>
            </a:r>
          </a:p>
          <a:p>
            <a:pPr marL="625475" lvl="1" indent="-260350">
              <a:buFont typeface="+mj-lt"/>
              <a:buAutoNum type="alphaLcParenR"/>
            </a:pPr>
            <a:r>
              <a:rPr lang="id-ID" sz="1500" dirty="0" smtClean="0">
                <a:solidFill>
                  <a:schemeClr val="bg1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Peningkatan Tunjangan Jabatan Fungsional</a:t>
            </a:r>
            <a:endParaRPr kumimoji="0" lang="id-ID" sz="15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Left Brace 10"/>
          <p:cNvSpPr/>
          <p:nvPr/>
        </p:nvSpPr>
        <p:spPr bwMode="auto">
          <a:xfrm>
            <a:off x="3916680" y="670560"/>
            <a:ext cx="350520" cy="5593080"/>
          </a:xfrm>
          <a:prstGeom prst="leftBrace">
            <a:avLst/>
          </a:prstGeom>
          <a:ln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351234" cy="654032"/>
          </a:xfrm>
        </p:spPr>
        <p:txBody>
          <a:bodyPr>
            <a:normAutofit/>
          </a:bodyPr>
          <a:lstStyle/>
          <a:p>
            <a:pPr algn="ctr"/>
            <a:r>
              <a:rPr lang="id-ID" sz="2400" dirty="0" smtClean="0"/>
              <a:t>AREA PERUBAHAN REFORMASI BIROKRASI</a:t>
            </a:r>
            <a:endParaRPr lang="id-ID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021553"/>
              </p:ext>
            </p:extLst>
          </p:nvPr>
        </p:nvGraphicFramePr>
        <p:xfrm>
          <a:off x="1214414" y="1273688"/>
          <a:ext cx="7499349" cy="4431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282"/>
                <a:gridCol w="2587056"/>
                <a:gridCol w="4291011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NO</a:t>
                      </a:r>
                      <a:endParaRPr lang="id-ID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BIDANG</a:t>
                      </a:r>
                      <a:endParaRPr lang="id-ID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HASIL YANG DIHARAPKAN</a:t>
                      </a:r>
                      <a:endParaRPr lang="id-ID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1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ORGANISASI</a:t>
                      </a:r>
                      <a:endParaRPr lang="id-ID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id-ID" dirty="0" smtClean="0"/>
                        <a:t>Organisasi yang tepat fungsi dan tepat ukuran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2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TATA LAKSANA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Sistem, proses dan prosedur kerja yang jelas, efektif, efisien, terukur dan sesuai prinsip-prinsip </a:t>
                      </a:r>
                      <a:r>
                        <a:rPr lang="id-ID" i="1" dirty="0" smtClean="0"/>
                        <a:t>good governance</a:t>
                      </a:r>
                      <a:r>
                        <a:rPr lang="id-ID" dirty="0" smtClean="0"/>
                        <a:t>.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3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PERATURAN PER-UU-AN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id-ID" dirty="0" smtClean="0"/>
                        <a:t>Regulasi yang lebih tertib, tidak tumpang tindih dan kondusif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951574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4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SDM APARATUR</a:t>
                      </a:r>
                      <a:endParaRPr lang="id-ID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SDM aparatur yang berintegritas, netral, kompeten, </a:t>
                      </a:r>
                      <a:r>
                        <a:rPr lang="id-ID" i="1" dirty="0" smtClean="0"/>
                        <a:t>capable</a:t>
                      </a:r>
                      <a:r>
                        <a:rPr lang="id-ID" dirty="0" smtClean="0"/>
                        <a:t>, profesional, berkinerja tinggi dan sejahtera</a:t>
                      </a:r>
                      <a:endParaRPr lang="id-ID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5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PENGAWASAN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Meningkatnya penyelenggaraan pemerintahan yang bebas KKN</a:t>
                      </a:r>
                    </a:p>
                    <a:p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 descr="kc pmbesa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85852" cy="1571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351234" cy="654032"/>
          </a:xfrm>
        </p:spPr>
        <p:txBody>
          <a:bodyPr>
            <a:normAutofit/>
          </a:bodyPr>
          <a:lstStyle/>
          <a:p>
            <a:pPr algn="ctr"/>
            <a:r>
              <a:rPr lang="id-ID" sz="2400" dirty="0" smtClean="0"/>
              <a:t>AREA PERUBAHAN REFORMASI BIROKRASI</a:t>
            </a:r>
            <a:endParaRPr lang="id-ID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969334"/>
              </p:ext>
            </p:extLst>
          </p:nvPr>
        </p:nvGraphicFramePr>
        <p:xfrm>
          <a:off x="1214414" y="1357298"/>
          <a:ext cx="7499349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282"/>
                <a:gridCol w="2587056"/>
                <a:gridCol w="4291011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NO</a:t>
                      </a:r>
                      <a:endParaRPr lang="id-ID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BIDANG</a:t>
                      </a:r>
                      <a:endParaRPr lang="id-ID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HASIL YANG DIHARAPKAN</a:t>
                      </a:r>
                      <a:endParaRPr lang="id-ID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6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AKUNTABILITAS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id-ID" dirty="0" smtClean="0"/>
                        <a:t>Meningkatnya kapasitas dan kapabilitas kinerja birokrasi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7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PELAYANAN PUBLIK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id-ID" dirty="0" smtClean="0"/>
                        <a:t>Pelayanan prima sesuai kebutuhan dan harapan masyarakat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8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MIND SET and CULTURAL SET</a:t>
                      </a:r>
                      <a:endParaRPr lang="id-ID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id-ID" dirty="0" smtClean="0"/>
                        <a:t>Birokrasi dengan integritas dan kinerja yang tinggi</a:t>
                      </a:r>
                    </a:p>
                    <a:p>
                      <a:pPr fontAlgn="ctr"/>
                      <a:endParaRPr lang="id-ID" dirty="0" smtClean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d-ID" sz="2800" b="1" dirty="0" smtClean="0"/>
              <a:t>Mengapa perlu melakukan Penataan Pegawai berbasisis kompetensi?</a:t>
            </a:r>
            <a:endParaRPr lang="id-ID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857364"/>
            <a:ext cx="7498080" cy="4391036"/>
          </a:xfrm>
        </p:spPr>
        <p:txBody>
          <a:bodyPr/>
          <a:lstStyle/>
          <a:p>
            <a:pPr marL="95250" indent="-12700">
              <a:buNone/>
            </a:pPr>
            <a:r>
              <a:rPr lang="id-ID" dirty="0" smtClean="0"/>
              <a:t>Untuk memperbaiki komposisi dan distribusi pegawai pada unit kerja di lingkungan Kementerian Pendidikan dan Kebudayaan, sehingga pegawai dapat didayagunakan secara optimal dalam rangka meningkatkan kinerja Kementerian Pendidikan dan Kebudayaan.</a:t>
            </a: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538" y="357166"/>
            <a:ext cx="7715304" cy="5808138"/>
          </a:xfrm>
        </p:spPr>
        <p:txBody>
          <a:bodyPr>
            <a:noAutofit/>
          </a:bodyPr>
          <a:lstStyle/>
          <a:p>
            <a:pPr marL="342900" lvl="1" indent="-342900" algn="ctr">
              <a:lnSpc>
                <a:spcPct val="120000"/>
              </a:lnSpc>
              <a:spcAft>
                <a:spcPts val="0"/>
              </a:spcAft>
              <a:buNone/>
              <a:tabLst>
                <a:tab pos="914400" algn="l"/>
              </a:tabLst>
            </a:pPr>
            <a:r>
              <a:rPr lang="id-ID" sz="2000" b="1" dirty="0" smtClean="0">
                <a:latin typeface="Arial"/>
                <a:ea typeface="Times New Roman"/>
                <a:cs typeface="Times New Roman"/>
              </a:rPr>
              <a:t>TUJUAN  PENATAAN PEGAWAI BERBASIS KOMPETENSI</a:t>
            </a:r>
          </a:p>
          <a:p>
            <a:pPr marL="342900" lvl="1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id-ID" sz="2400" dirty="0" smtClean="0">
                <a:latin typeface="Arial"/>
                <a:ea typeface="Times New Roman"/>
                <a:cs typeface="Times New Roman"/>
              </a:rPr>
              <a:t>K</a:t>
            </a:r>
            <a:r>
              <a:rPr lang="fi-FI" sz="2400" dirty="0" smtClean="0">
                <a:latin typeface="Arial"/>
                <a:ea typeface="Times New Roman"/>
                <a:cs typeface="Times New Roman"/>
              </a:rPr>
              <a:t>esesuaian </a:t>
            </a:r>
            <a:r>
              <a:rPr lang="fi-FI" sz="2400" dirty="0">
                <a:latin typeface="Arial"/>
                <a:ea typeface="Times New Roman"/>
                <a:cs typeface="Times New Roman"/>
              </a:rPr>
              <a:t>antara jumlah dan komposisi </a:t>
            </a:r>
            <a:r>
              <a:rPr lang="id-ID" sz="2400" dirty="0">
                <a:latin typeface="Arial"/>
                <a:ea typeface="Times New Roman"/>
                <a:cs typeface="Times New Roman"/>
              </a:rPr>
              <a:t>pegawai </a:t>
            </a:r>
            <a:r>
              <a:rPr lang="fi-FI" sz="2400" dirty="0">
                <a:latin typeface="Arial"/>
                <a:ea typeface="Times New Roman"/>
                <a:cs typeface="Times New Roman"/>
              </a:rPr>
              <a:t>dengan kebutuhan </a:t>
            </a:r>
            <a:r>
              <a:rPr lang="id-ID" sz="2400" dirty="0" smtClean="0">
                <a:latin typeface="Arial"/>
                <a:ea typeface="Times New Roman"/>
                <a:cs typeface="Times New Roman"/>
              </a:rPr>
              <a:t>organisasi </a:t>
            </a:r>
            <a:r>
              <a:rPr lang="fi-FI" sz="2400" dirty="0" smtClean="0">
                <a:latin typeface="Arial"/>
                <a:ea typeface="Times New Roman"/>
                <a:cs typeface="Times New Roman"/>
              </a:rPr>
              <a:t>yang </a:t>
            </a:r>
            <a:r>
              <a:rPr lang="fi-FI" sz="2400" dirty="0">
                <a:latin typeface="Arial"/>
                <a:ea typeface="Times New Roman"/>
                <a:cs typeface="Times New Roman"/>
              </a:rPr>
              <a:t>telah ditata berdasarkan visi dan misi </a:t>
            </a:r>
            <a:r>
              <a:rPr lang="id-ID" sz="2400" dirty="0">
                <a:latin typeface="Arial"/>
                <a:ea typeface="Times New Roman"/>
                <a:cs typeface="Times New Roman"/>
              </a:rPr>
              <a:t>organisasi </a:t>
            </a:r>
            <a:r>
              <a:rPr lang="fi-FI" sz="2400" dirty="0">
                <a:latin typeface="Arial"/>
                <a:ea typeface="Times New Roman"/>
                <a:cs typeface="Times New Roman"/>
              </a:rPr>
              <a:t>sehing</a:t>
            </a:r>
            <a:r>
              <a:rPr lang="id-ID" sz="2400" dirty="0">
                <a:latin typeface="Arial"/>
                <a:ea typeface="Times New Roman"/>
                <a:cs typeface="Times New Roman"/>
              </a:rPr>
              <a:t>g</a:t>
            </a:r>
            <a:r>
              <a:rPr lang="fi-FI" sz="2400" dirty="0">
                <a:latin typeface="Arial"/>
                <a:ea typeface="Times New Roman"/>
                <a:cs typeface="Times New Roman"/>
              </a:rPr>
              <a:t>a setiap </a:t>
            </a:r>
            <a:r>
              <a:rPr lang="id-ID" sz="2400" dirty="0">
                <a:latin typeface="Arial"/>
                <a:ea typeface="Times New Roman"/>
                <a:cs typeface="Times New Roman"/>
              </a:rPr>
              <a:t>pegawai</a:t>
            </a:r>
            <a:r>
              <a:rPr lang="fi-FI" sz="2400" dirty="0">
                <a:latin typeface="Arial"/>
                <a:ea typeface="Times New Roman"/>
                <a:cs typeface="Times New Roman"/>
              </a:rPr>
              <a:t> mempunyai kejelasan tugas dan tanggung jawab</a:t>
            </a:r>
            <a:r>
              <a:rPr lang="id-ID" sz="2400" dirty="0">
                <a:latin typeface="Arial"/>
                <a:ea typeface="Times New Roman"/>
                <a:cs typeface="Times New Roman"/>
              </a:rPr>
              <a:t>.</a:t>
            </a:r>
            <a:endParaRPr lang="id-ID" sz="2400" dirty="0">
              <a:latin typeface="Calibri"/>
              <a:ea typeface="Calibri"/>
              <a:cs typeface="Times New Roman"/>
            </a:endParaRPr>
          </a:p>
          <a:p>
            <a:pPr marL="342900" lvl="1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id-ID" sz="2400" dirty="0" smtClean="0">
                <a:latin typeface="Arial"/>
                <a:ea typeface="Times New Roman"/>
                <a:cs typeface="Times New Roman"/>
              </a:rPr>
              <a:t>K</a:t>
            </a:r>
            <a:r>
              <a:rPr lang="fi-FI" sz="2400" dirty="0" smtClean="0">
                <a:latin typeface="Arial"/>
                <a:ea typeface="Times New Roman"/>
                <a:cs typeface="Times New Roman"/>
              </a:rPr>
              <a:t>esesuaian </a:t>
            </a:r>
            <a:r>
              <a:rPr lang="fi-FI" sz="2400" dirty="0">
                <a:latin typeface="Arial"/>
                <a:ea typeface="Times New Roman"/>
                <a:cs typeface="Times New Roman"/>
              </a:rPr>
              <a:t>antara ko</a:t>
            </a:r>
            <a:r>
              <a:rPr lang="id-ID" sz="2400" dirty="0">
                <a:latin typeface="Arial"/>
                <a:ea typeface="Times New Roman"/>
                <a:cs typeface="Times New Roman"/>
              </a:rPr>
              <a:t>m</a:t>
            </a:r>
            <a:r>
              <a:rPr lang="fi-FI" sz="2400" dirty="0">
                <a:latin typeface="Arial"/>
                <a:ea typeface="Times New Roman"/>
                <a:cs typeface="Times New Roman"/>
              </a:rPr>
              <a:t>petensi yang dimiliki </a:t>
            </a:r>
            <a:r>
              <a:rPr lang="id-ID" sz="2400" dirty="0">
                <a:latin typeface="Arial"/>
                <a:ea typeface="Times New Roman"/>
                <a:cs typeface="Times New Roman"/>
              </a:rPr>
              <a:t>pegawai</a:t>
            </a:r>
            <a:r>
              <a:rPr lang="fi-FI" sz="2400" dirty="0">
                <a:latin typeface="Arial"/>
                <a:ea typeface="Times New Roman"/>
                <a:cs typeface="Times New Roman"/>
              </a:rPr>
              <a:t> dengan jabatan </a:t>
            </a:r>
            <a:r>
              <a:rPr lang="id-ID" sz="2400" dirty="0">
                <a:latin typeface="Arial"/>
                <a:ea typeface="Times New Roman"/>
                <a:cs typeface="Times New Roman"/>
              </a:rPr>
              <a:t>dalam organisasi.</a:t>
            </a:r>
            <a:endParaRPr lang="id-ID" sz="2400" dirty="0">
              <a:latin typeface="Calibri"/>
              <a:ea typeface="Calibri"/>
              <a:cs typeface="Times New Roman"/>
            </a:endParaRPr>
          </a:p>
          <a:p>
            <a:pPr marL="342900" lvl="1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id-ID" sz="2400" dirty="0">
                <a:latin typeface="Arial"/>
                <a:ea typeface="Times New Roman"/>
                <a:cs typeface="Times New Roman"/>
              </a:rPr>
              <a:t>Terdistribusinya pegawai secara proporsional sesuai dengan beban kerja masing-masing.</a:t>
            </a:r>
            <a:endParaRPr lang="id-ID" sz="2400" dirty="0">
              <a:latin typeface="Calibri"/>
              <a:ea typeface="Calibri"/>
              <a:cs typeface="Times New Roman"/>
            </a:endParaRPr>
          </a:p>
          <a:p>
            <a:pPr marL="342900" lvl="1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2400" dirty="0" err="1">
                <a:latin typeface="Arial"/>
                <a:ea typeface="Times New Roman"/>
                <a:cs typeface="Times New Roman"/>
              </a:rPr>
              <a:t>Tersusunnya</a:t>
            </a:r>
            <a:r>
              <a:rPr lang="en-US" sz="2400" dirty="0">
                <a:latin typeface="Arial"/>
                <a:ea typeface="Times New Roman"/>
                <a:cs typeface="Times New Roman"/>
              </a:rPr>
              <a:t> program </a:t>
            </a:r>
            <a:r>
              <a:rPr lang="en-US" sz="2400" dirty="0" err="1">
                <a:latin typeface="Arial"/>
                <a:ea typeface="Times New Roman"/>
                <a:cs typeface="Times New Roman"/>
              </a:rPr>
              <a:t>pendidikan</a:t>
            </a:r>
            <a:r>
              <a:rPr lang="en-US" sz="2400" dirty="0">
                <a:latin typeface="Arial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Arial"/>
                <a:ea typeface="Times New Roman"/>
                <a:cs typeface="Times New Roman"/>
              </a:rPr>
              <a:t>dan</a:t>
            </a:r>
            <a:r>
              <a:rPr lang="en-US" sz="2400" dirty="0">
                <a:latin typeface="Arial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Arial"/>
                <a:ea typeface="Times New Roman"/>
                <a:cs typeface="Times New Roman"/>
              </a:rPr>
              <a:t>pelatihan</a:t>
            </a:r>
            <a:r>
              <a:rPr lang="en-US" sz="2400" dirty="0">
                <a:latin typeface="Arial"/>
                <a:ea typeface="Times New Roman"/>
                <a:cs typeface="Times New Roman"/>
              </a:rPr>
              <a:t> yang </a:t>
            </a:r>
            <a:r>
              <a:rPr lang="en-US" sz="2400" dirty="0" err="1">
                <a:latin typeface="Arial"/>
                <a:ea typeface="Times New Roman"/>
                <a:cs typeface="Times New Roman"/>
              </a:rPr>
              <a:t>mendukung</a:t>
            </a:r>
            <a:r>
              <a:rPr lang="en-US" sz="2400" dirty="0">
                <a:latin typeface="Arial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Arial"/>
                <a:ea typeface="Times New Roman"/>
                <a:cs typeface="Times New Roman"/>
              </a:rPr>
              <a:t>peningkatan</a:t>
            </a:r>
            <a:r>
              <a:rPr lang="en-US" sz="2400" dirty="0">
                <a:latin typeface="Arial"/>
                <a:ea typeface="Times New Roman"/>
                <a:cs typeface="Times New Roman"/>
              </a:rPr>
              <a:t> </a:t>
            </a:r>
            <a:r>
              <a:rPr lang="en-US" sz="2400" dirty="0" err="1">
                <a:latin typeface="Arial"/>
                <a:ea typeface="Times New Roman"/>
                <a:cs typeface="Times New Roman"/>
              </a:rPr>
              <a:t>kompetensi</a:t>
            </a:r>
            <a:r>
              <a:rPr lang="en-US" sz="2400" dirty="0">
                <a:latin typeface="Arial"/>
                <a:ea typeface="Times New Roman"/>
                <a:cs typeface="Times New Roman"/>
              </a:rPr>
              <a:t> </a:t>
            </a:r>
            <a:r>
              <a:rPr lang="id-ID" sz="2400" dirty="0" smtClean="0">
                <a:latin typeface="Arial"/>
                <a:ea typeface="Times New Roman"/>
                <a:cs typeface="Times New Roman"/>
              </a:rPr>
              <a:t>pegawai.</a:t>
            </a:r>
            <a:endParaRPr lang="id-ID" sz="2400" dirty="0" smtClean="0">
              <a:latin typeface="Calibri"/>
              <a:ea typeface="Times New Roman"/>
              <a:cs typeface="Times New Roman"/>
            </a:endParaRPr>
          </a:p>
          <a:p>
            <a:pPr marL="342900" lvl="1" indent="-342900" algn="just">
              <a:lnSpc>
                <a:spcPct val="120000"/>
              </a:lnSpc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id-ID" sz="2400" dirty="0" smtClean="0">
                <a:latin typeface="Arial"/>
                <a:ea typeface="Times New Roman"/>
              </a:rPr>
              <a:t>Terlaksananya </a:t>
            </a:r>
            <a:r>
              <a:rPr lang="id-ID" sz="2400" dirty="0">
                <a:latin typeface="Arial"/>
                <a:ea typeface="Times New Roman"/>
              </a:rPr>
              <a:t>sistem penilaian kinerja yang objektif.</a:t>
            </a:r>
            <a:endParaRPr lang="id-ID" sz="2400" dirty="0"/>
          </a:p>
        </p:txBody>
      </p:sp>
    </p:spTree>
    <p:extLst>
      <p:ext uri="{BB962C8B-B14F-4D97-AF65-F5344CB8AC3E}">
        <p14:creationId xmlns:p14="http://schemas.microsoft.com/office/powerpoint/2010/main" val="137970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0"/>
            <a:ext cx="7125113" cy="924475"/>
          </a:xfrm>
        </p:spPr>
        <p:txBody>
          <a:bodyPr/>
          <a:lstStyle/>
          <a:p>
            <a:r>
              <a:rPr lang="id-ID" sz="2500" b="1" dirty="0" smtClean="0"/>
              <a:t>LANGKAH-LANGKAH PENATAAN PEGAWAI BERBASIS KOMPETENSI:</a:t>
            </a:r>
            <a:endParaRPr lang="id-ID" sz="2500" b="1" dirty="0"/>
          </a:p>
        </p:txBody>
      </p:sp>
      <p:sp>
        <p:nvSpPr>
          <p:cNvPr id="9" name="Down Arrow 8"/>
          <p:cNvSpPr/>
          <p:nvPr/>
        </p:nvSpPr>
        <p:spPr>
          <a:xfrm>
            <a:off x="6215074" y="2714620"/>
            <a:ext cx="648072" cy="646362"/>
          </a:xfrm>
          <a:prstGeom prst="downArrow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Line Callout 2 10"/>
          <p:cNvSpPr/>
          <p:nvPr/>
        </p:nvSpPr>
        <p:spPr>
          <a:xfrm>
            <a:off x="4286248" y="1071546"/>
            <a:ext cx="4357718" cy="1928826"/>
          </a:xfrm>
          <a:prstGeom prst="borderCallout2">
            <a:avLst>
              <a:gd name="adj1" fmla="val 49390"/>
              <a:gd name="adj2" fmla="val 196"/>
              <a:gd name="adj3" fmla="val 42681"/>
              <a:gd name="adj4" fmla="val -2692"/>
              <a:gd name="adj5" fmla="val 13842"/>
              <a:gd name="adj6" fmla="val -37271"/>
            </a:avLst>
          </a:prstGeom>
          <a:solidFill>
            <a:schemeClr val="bg2">
              <a:lumMod val="9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id-ID" sz="1650" dirty="0" smtClean="0">
                <a:solidFill>
                  <a:schemeClr val="tx1"/>
                </a:solidFill>
              </a:rPr>
              <a:t>Validasi  Peta Jabatan </a:t>
            </a:r>
          </a:p>
          <a:p>
            <a:pPr marL="342900" indent="-342900">
              <a:buAutoNum type="arabicPeriod"/>
            </a:pPr>
            <a:r>
              <a:rPr lang="id-ID" sz="1650" dirty="0" smtClean="0">
                <a:solidFill>
                  <a:schemeClr val="tx1"/>
                </a:solidFill>
              </a:rPr>
              <a:t>Analisis Jabatan  &amp; Analisis Beban Kerja</a:t>
            </a:r>
          </a:p>
          <a:p>
            <a:pPr marL="342900" indent="-342900">
              <a:buAutoNum type="arabicPeriod"/>
            </a:pPr>
            <a:r>
              <a:rPr lang="id-ID" sz="1650" dirty="0" smtClean="0">
                <a:solidFill>
                  <a:schemeClr val="tx1"/>
                </a:solidFill>
              </a:rPr>
              <a:t>Penyusunan Standar Kompetensi Jabatan</a:t>
            </a:r>
          </a:p>
          <a:p>
            <a:pPr marL="342900" indent="-342900"/>
            <a:r>
              <a:rPr lang="id-ID" sz="1650" dirty="0" smtClean="0">
                <a:solidFill>
                  <a:schemeClr val="tx1"/>
                </a:solidFill>
              </a:rPr>
              <a:t>	a. Manjerial/Soft Skill; b. Teknis/Hard Skill</a:t>
            </a:r>
          </a:p>
          <a:p>
            <a:pPr marL="342900" indent="-342900">
              <a:buAutoNum type="arabicPeriod" startAt="4"/>
            </a:pPr>
            <a:r>
              <a:rPr lang="id-ID" sz="1650" dirty="0" smtClean="0">
                <a:solidFill>
                  <a:schemeClr val="tx1"/>
                </a:solidFill>
              </a:rPr>
              <a:t>Grading Jabatan</a:t>
            </a:r>
          </a:p>
          <a:p>
            <a:pPr marL="342900" indent="-342900">
              <a:buAutoNum type="arabicPeriod" startAt="4"/>
            </a:pPr>
            <a:r>
              <a:rPr lang="id-ID" sz="1650" dirty="0" smtClean="0">
                <a:solidFill>
                  <a:schemeClr val="tx1"/>
                </a:solidFill>
              </a:rPr>
              <a:t>Asesment Pegawai</a:t>
            </a:r>
          </a:p>
        </p:txBody>
      </p:sp>
      <p:sp>
        <p:nvSpPr>
          <p:cNvPr id="16" name="Line Callout 1 15"/>
          <p:cNvSpPr/>
          <p:nvPr/>
        </p:nvSpPr>
        <p:spPr>
          <a:xfrm>
            <a:off x="6786578" y="3357562"/>
            <a:ext cx="2000264" cy="857256"/>
          </a:xfrm>
          <a:prstGeom prst="borderCallout1">
            <a:avLst>
              <a:gd name="adj1" fmla="val -17740"/>
              <a:gd name="adj2" fmla="val 31383"/>
              <a:gd name="adj3" fmla="val -17727"/>
              <a:gd name="adj4" fmla="val 31998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/>
            <a:r>
              <a:rPr lang="id-ID" dirty="0" smtClean="0">
                <a:solidFill>
                  <a:schemeClr val="tx1"/>
                </a:solidFill>
              </a:rPr>
              <a:t>KATEGORI SESUAI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42976" y="1142984"/>
            <a:ext cx="2214578" cy="785818"/>
          </a:xfrm>
          <a:prstGeom prst="rect">
            <a:avLst/>
          </a:prstGeom>
          <a:solidFill>
            <a:schemeClr val="bg1"/>
          </a:solidFill>
          <a:ln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PERSIAPAN</a:t>
            </a:r>
            <a:endParaRPr lang="id-ID" dirty="0">
              <a:solidFill>
                <a:schemeClr val="tx1"/>
              </a:solidFill>
            </a:endParaRPr>
          </a:p>
        </p:txBody>
      </p:sp>
      <p:cxnSp>
        <p:nvCxnSpPr>
          <p:cNvPr id="15" name="Elbow Connector 14"/>
          <p:cNvCxnSpPr>
            <a:stCxn id="10" idx="3"/>
            <a:endCxn id="11" idx="2"/>
          </p:cNvCxnSpPr>
          <p:nvPr/>
        </p:nvCxnSpPr>
        <p:spPr>
          <a:xfrm>
            <a:off x="3357554" y="1535893"/>
            <a:ext cx="928694" cy="50006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4071934" y="3286124"/>
            <a:ext cx="2286016" cy="100013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KATEGORI </a:t>
            </a:r>
          </a:p>
          <a:p>
            <a:pPr algn="ctr"/>
            <a:r>
              <a:rPr lang="id-ID" dirty="0" smtClean="0">
                <a:solidFill>
                  <a:schemeClr val="tx1"/>
                </a:solidFill>
              </a:rPr>
              <a:t>LEBIH/KURANG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5357818" y="4572008"/>
            <a:ext cx="2357454" cy="92869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PEMINDAHAN/</a:t>
            </a:r>
          </a:p>
          <a:p>
            <a:pPr algn="ctr"/>
            <a:r>
              <a:rPr lang="id-ID" dirty="0" smtClean="0">
                <a:solidFill>
                  <a:schemeClr val="tx1"/>
                </a:solidFill>
              </a:rPr>
              <a:t>PENEMPATAN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22" name="Flowchart: Multidocument 21"/>
          <p:cNvSpPr/>
          <p:nvPr/>
        </p:nvSpPr>
        <p:spPr>
          <a:xfrm>
            <a:off x="2357422" y="5286388"/>
            <a:ext cx="2071702" cy="1285884"/>
          </a:xfrm>
          <a:prstGeom prst="flowChartMulti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SK</a:t>
            </a:r>
          </a:p>
          <a:p>
            <a:pPr algn="ctr"/>
            <a:r>
              <a:rPr lang="id-ID" dirty="0" smtClean="0">
                <a:solidFill>
                  <a:schemeClr val="tx1"/>
                </a:solidFill>
              </a:rPr>
              <a:t>PENEMPATAN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23" name="Down Arrow 22"/>
          <p:cNvSpPr/>
          <p:nvPr/>
        </p:nvSpPr>
        <p:spPr>
          <a:xfrm>
            <a:off x="6215074" y="4071942"/>
            <a:ext cx="714380" cy="50006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Left-Up Arrow 24"/>
          <p:cNvSpPr/>
          <p:nvPr/>
        </p:nvSpPr>
        <p:spPr>
          <a:xfrm>
            <a:off x="4429124" y="5500702"/>
            <a:ext cx="2286016" cy="928694"/>
          </a:xfrm>
          <a:prstGeom prst="left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28" name="Elbow Connector 27"/>
          <p:cNvCxnSpPr/>
          <p:nvPr/>
        </p:nvCxnSpPr>
        <p:spPr>
          <a:xfrm>
            <a:off x="3286116" y="3714752"/>
            <a:ext cx="785818" cy="21431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1142976" y="3571876"/>
            <a:ext cx="2143140" cy="5715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PELAKSANAAN</a:t>
            </a:r>
            <a:endParaRPr lang="id-ID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7498080" cy="654032"/>
          </a:xfrm>
        </p:spPr>
        <p:txBody>
          <a:bodyPr>
            <a:normAutofit/>
          </a:bodyPr>
          <a:lstStyle/>
          <a:p>
            <a:pPr algn="ctr"/>
            <a:r>
              <a:rPr lang="id-ID" sz="2400" dirty="0" smtClean="0"/>
              <a:t>STANDAR KOMPETENSI JABATAN (SKJ)  *</a:t>
            </a:r>
            <a:endParaRPr lang="id-ID" sz="24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Flowchart: Document 8"/>
          <p:cNvSpPr/>
          <p:nvPr/>
        </p:nvSpPr>
        <p:spPr>
          <a:xfrm>
            <a:off x="1142976" y="1357298"/>
            <a:ext cx="1785950" cy="1000132"/>
          </a:xfrm>
          <a:prstGeom prst="flowChartDocumen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smtClean="0">
                <a:solidFill>
                  <a:schemeClr val="tx1"/>
                </a:solidFill>
              </a:rPr>
              <a:t>PERMENDIKBUD TTG OTK</a:t>
            </a:r>
            <a:endParaRPr lang="id-ID" sz="1600" dirty="0">
              <a:solidFill>
                <a:schemeClr val="tx1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>
            <a:off x="2000232" y="2428868"/>
            <a:ext cx="428628" cy="428628"/>
          </a:xfrm>
          <a:prstGeom prst="down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ounded Rectangle 11"/>
          <p:cNvSpPr/>
          <p:nvPr/>
        </p:nvSpPr>
        <p:spPr>
          <a:xfrm>
            <a:off x="4286248" y="5715016"/>
            <a:ext cx="4286280" cy="8572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chemeClr val="tx1"/>
                </a:solidFill>
              </a:rPr>
              <a:t>*  ACUAN:</a:t>
            </a:r>
          </a:p>
          <a:p>
            <a:pPr algn="ctr"/>
            <a:r>
              <a:rPr lang="id-ID" dirty="0" smtClean="0">
                <a:solidFill>
                  <a:schemeClr val="tx1"/>
                </a:solidFill>
              </a:rPr>
              <a:t>PERKA BKN  NO. 7/2013 &amp; NO. 8/2013</a:t>
            </a:r>
            <a:endParaRPr lang="id-ID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1355</TotalTime>
  <Words>909</Words>
  <Application>Microsoft Office PowerPoint</Application>
  <PresentationFormat>On-screen Show (4:3)</PresentationFormat>
  <Paragraphs>225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Aparajita</vt:lpstr>
      <vt:lpstr>Arial</vt:lpstr>
      <vt:lpstr>Calibri</vt:lpstr>
      <vt:lpstr>Gill Sans MT</vt:lpstr>
      <vt:lpstr>HY엽서L</vt:lpstr>
      <vt:lpstr>Segoe Script</vt:lpstr>
      <vt:lpstr>Segoe UI</vt:lpstr>
      <vt:lpstr>Times New Roman</vt:lpstr>
      <vt:lpstr>Verdana</vt:lpstr>
      <vt:lpstr>Wingdings</vt:lpstr>
      <vt:lpstr>Wingdings 2</vt:lpstr>
      <vt:lpstr>Solstice</vt:lpstr>
      <vt:lpstr>Clip</vt:lpstr>
      <vt:lpstr>PENATAAN PEGAWAI BERBASIS KOMPETENSI  DAN EVALUASI  KELAS JABATAN  </vt:lpstr>
      <vt:lpstr>PowerPoint Presentation</vt:lpstr>
      <vt:lpstr>PowerPoint Presentation</vt:lpstr>
      <vt:lpstr>AREA PERUBAHAN REFORMASI BIROKRASI</vt:lpstr>
      <vt:lpstr>AREA PERUBAHAN REFORMASI BIROKRASI</vt:lpstr>
      <vt:lpstr>Mengapa perlu melakukan Penataan Pegawai berbasisis kompetensi?</vt:lpstr>
      <vt:lpstr>PowerPoint Presentation</vt:lpstr>
      <vt:lpstr>LANGKAH-LANGKAH PENATAAN PEGAWAI BERBASIS KOMPETENSI:</vt:lpstr>
      <vt:lpstr>STANDAR KOMPETENSI JABATAN (SKJ)  *</vt:lpstr>
      <vt:lpstr>EVALUASI JABATAN VS GRADING JABATAN  TAHUN 2012</vt:lpstr>
      <vt:lpstr>TARGET PENYELESAIAN</vt:lpstr>
      <vt:lpstr>PowerPoint Presentation</vt:lpstr>
      <vt:lpstr>PowerPoint Presentation</vt:lpstr>
      <vt:lpstr>PowerPoint Presentation</vt:lpstr>
      <vt:lpstr>PROSEDUR   NORMATIF  PENATAAN   PEGAWAI  NEGERI  SIPIL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PERATURAN MENTERI PENDIDIKAN DAN KEBUDAYAAN NOMOR 7 TAHUN 2012   TENTANG PEDOMAN PENATAAN PEGAWAI BERBASIS KOMPETENSI  DI LINGKUNGAN KEMENTERIAN PENDIDIKAN DAN KEBUDAYAAN</dc:title>
  <dc:creator>Dianopa</dc:creator>
  <cp:lastModifiedBy>user</cp:lastModifiedBy>
  <cp:revision>91</cp:revision>
  <dcterms:created xsi:type="dcterms:W3CDTF">2013-04-26T13:29:29Z</dcterms:created>
  <dcterms:modified xsi:type="dcterms:W3CDTF">2014-06-13T02:30:11Z</dcterms:modified>
</cp:coreProperties>
</file>