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handoutMasterIdLst>
    <p:handoutMasterId r:id="rId37"/>
  </p:handoutMasterIdLst>
  <p:sldIdLst>
    <p:sldId id="256" r:id="rId2"/>
    <p:sldId id="258" r:id="rId3"/>
    <p:sldId id="260" r:id="rId4"/>
    <p:sldId id="261" r:id="rId5"/>
    <p:sldId id="262" r:id="rId6"/>
    <p:sldId id="263" r:id="rId7"/>
    <p:sldId id="264" r:id="rId8"/>
    <p:sldId id="265" r:id="rId9"/>
    <p:sldId id="271" r:id="rId10"/>
    <p:sldId id="272" r:id="rId11"/>
    <p:sldId id="273" r:id="rId12"/>
    <p:sldId id="275" r:id="rId13"/>
    <p:sldId id="274" r:id="rId14"/>
    <p:sldId id="276" r:id="rId15"/>
    <p:sldId id="277" r:id="rId16"/>
    <p:sldId id="299" r:id="rId17"/>
    <p:sldId id="278" r:id="rId18"/>
    <p:sldId id="293" r:id="rId19"/>
    <p:sldId id="279" r:id="rId20"/>
    <p:sldId id="280" r:id="rId21"/>
    <p:sldId id="294" r:id="rId22"/>
    <p:sldId id="295" r:id="rId23"/>
    <p:sldId id="281" r:id="rId24"/>
    <p:sldId id="296" r:id="rId25"/>
    <p:sldId id="282" r:id="rId26"/>
    <p:sldId id="283" r:id="rId27"/>
    <p:sldId id="284" r:id="rId28"/>
    <p:sldId id="297" r:id="rId29"/>
    <p:sldId id="285" r:id="rId30"/>
    <p:sldId id="298" r:id="rId31"/>
    <p:sldId id="292" r:id="rId32"/>
    <p:sldId id="287" r:id="rId33"/>
    <p:sldId id="289" r:id="rId34"/>
    <p:sldId id="290" r:id="rId35"/>
    <p:sldId id="291" r:id="rId36"/>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142" autoAdjust="0"/>
  </p:normalViewPr>
  <p:slideViewPr>
    <p:cSldViewPr>
      <p:cViewPr>
        <p:scale>
          <a:sx n="50" d="100"/>
          <a:sy n="50" d="100"/>
        </p:scale>
        <p:origin x="-1650" y="-3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282C0A6-E368-427B-AD10-828A09CDAF8E}" type="datetimeFigureOut">
              <a:rPr lang="en-US" smtClean="0"/>
              <a:t>7/18/2013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7F3A0E3-AFD9-42A5-AD47-1591E1EB0B82}"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AF9A3C07-31DE-4A95-8007-A8AFB5777FE1}" type="datetimeFigureOut">
              <a:rPr lang="id-ID" smtClean="0"/>
              <a:pPr/>
              <a:t>18/07/2013</a:t>
            </a:fld>
            <a:endParaRPr lang="id-ID"/>
          </a:p>
        </p:txBody>
      </p:sp>
      <p:sp>
        <p:nvSpPr>
          <p:cNvPr id="20" name="Footer Placeholder 19"/>
          <p:cNvSpPr>
            <a:spLocks noGrp="1"/>
          </p:cNvSpPr>
          <p:nvPr>
            <p:ph type="ftr" sz="quarter" idx="11"/>
          </p:nvPr>
        </p:nvSpPr>
        <p:spPr/>
        <p:txBody>
          <a:bodyPr/>
          <a:lstStyle>
            <a:extLst/>
          </a:lstStyle>
          <a:p>
            <a:endParaRPr lang="id-ID"/>
          </a:p>
        </p:txBody>
      </p:sp>
      <p:sp>
        <p:nvSpPr>
          <p:cNvPr id="10" name="Slide Number Placeholder 9"/>
          <p:cNvSpPr>
            <a:spLocks noGrp="1"/>
          </p:cNvSpPr>
          <p:nvPr>
            <p:ph type="sldNum" sz="quarter" idx="12"/>
          </p:nvPr>
        </p:nvSpPr>
        <p:spPr/>
        <p:txBody>
          <a:bodyPr/>
          <a:lstStyle>
            <a:extLst/>
          </a:lstStyle>
          <a:p>
            <a:fld id="{2C489C62-B627-431F-B387-4FEB51438CB2}" type="slidenum">
              <a:rPr lang="id-ID" smtClean="0"/>
              <a:pPr/>
              <a:t>‹#›</a:t>
            </a:fld>
            <a:endParaRPr lang="id-ID"/>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F9A3C07-31DE-4A95-8007-A8AFB5777FE1}" type="datetimeFigureOut">
              <a:rPr lang="id-ID" smtClean="0"/>
              <a:pPr/>
              <a:t>18/07/2013</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2C489C62-B627-431F-B387-4FEB51438CB2}" type="slidenum">
              <a:rPr lang="id-ID" smtClean="0"/>
              <a:pPr/>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F9A3C07-31DE-4A95-8007-A8AFB5777FE1}" type="datetimeFigureOut">
              <a:rPr lang="id-ID" smtClean="0"/>
              <a:pPr/>
              <a:t>18/07/2013</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2C489C62-B627-431F-B387-4FEB51438CB2}" type="slidenum">
              <a:rPr lang="id-ID" smtClean="0"/>
              <a:pPr/>
              <a:t>‹#›</a:t>
            </a:fld>
            <a:endParaRPr lang="id-I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F9A3C07-31DE-4A95-8007-A8AFB5777FE1}" type="datetimeFigureOut">
              <a:rPr lang="id-ID" smtClean="0"/>
              <a:pPr/>
              <a:t>18/07/2013</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2C489C62-B627-431F-B387-4FEB51438CB2}" type="slidenum">
              <a:rPr lang="id-ID" smtClean="0"/>
              <a:pPr/>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F9A3C07-31DE-4A95-8007-A8AFB5777FE1}" type="datetimeFigureOut">
              <a:rPr lang="id-ID" smtClean="0"/>
              <a:pPr/>
              <a:t>18/07/2013</a:t>
            </a:fld>
            <a:endParaRPr lang="id-ID"/>
          </a:p>
        </p:txBody>
      </p:sp>
      <p:sp>
        <p:nvSpPr>
          <p:cNvPr id="5" name="Footer Placeholder 4"/>
          <p:cNvSpPr>
            <a:spLocks noGrp="1"/>
          </p:cNvSpPr>
          <p:nvPr>
            <p:ph type="ftr" sz="quarter" idx="11"/>
          </p:nvPr>
        </p:nvSpPr>
        <p:spPr/>
        <p:txBody>
          <a:bodyPr/>
          <a:lstStyle>
            <a:extLst/>
          </a:lstStyle>
          <a:p>
            <a:endParaRPr lang="id-ID"/>
          </a:p>
        </p:txBody>
      </p:sp>
      <p:sp>
        <p:nvSpPr>
          <p:cNvPr id="6" name="Slide Number Placeholder 5"/>
          <p:cNvSpPr>
            <a:spLocks noGrp="1"/>
          </p:cNvSpPr>
          <p:nvPr>
            <p:ph type="sldNum" sz="quarter" idx="12"/>
          </p:nvPr>
        </p:nvSpPr>
        <p:spPr/>
        <p:txBody>
          <a:bodyPr/>
          <a:lstStyle>
            <a:extLst/>
          </a:lstStyle>
          <a:p>
            <a:fld id="{2C489C62-B627-431F-B387-4FEB51438CB2}" type="slidenum">
              <a:rPr lang="id-ID" smtClean="0"/>
              <a:pPr/>
              <a:t>‹#›</a:t>
            </a:fld>
            <a:endParaRPr lang="id-ID"/>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F9A3C07-31DE-4A95-8007-A8AFB5777FE1}" type="datetimeFigureOut">
              <a:rPr lang="id-ID" smtClean="0"/>
              <a:pPr/>
              <a:t>18/07/2013</a:t>
            </a:fld>
            <a:endParaRPr lang="id-ID"/>
          </a:p>
        </p:txBody>
      </p:sp>
      <p:sp>
        <p:nvSpPr>
          <p:cNvPr id="6" name="Footer Placeholder 5"/>
          <p:cNvSpPr>
            <a:spLocks noGrp="1"/>
          </p:cNvSpPr>
          <p:nvPr>
            <p:ph type="ftr" sz="quarter" idx="11"/>
          </p:nvPr>
        </p:nvSpPr>
        <p:spPr/>
        <p:txBody>
          <a:bodyPr/>
          <a:lstStyle>
            <a:extLst/>
          </a:lstStyle>
          <a:p>
            <a:endParaRPr lang="id-ID"/>
          </a:p>
        </p:txBody>
      </p:sp>
      <p:sp>
        <p:nvSpPr>
          <p:cNvPr id="7" name="Slide Number Placeholder 6"/>
          <p:cNvSpPr>
            <a:spLocks noGrp="1"/>
          </p:cNvSpPr>
          <p:nvPr>
            <p:ph type="sldNum" sz="quarter" idx="12"/>
          </p:nvPr>
        </p:nvSpPr>
        <p:spPr/>
        <p:txBody>
          <a:bodyPr/>
          <a:lstStyle>
            <a:extLst/>
          </a:lstStyle>
          <a:p>
            <a:fld id="{2C489C62-B627-431F-B387-4FEB51438CB2}" type="slidenum">
              <a:rPr lang="id-ID" smtClean="0"/>
              <a:pPr/>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F9A3C07-31DE-4A95-8007-A8AFB5777FE1}" type="datetimeFigureOut">
              <a:rPr lang="id-ID" smtClean="0"/>
              <a:pPr/>
              <a:t>18/07/2013</a:t>
            </a:fld>
            <a:endParaRPr lang="id-ID"/>
          </a:p>
        </p:txBody>
      </p:sp>
      <p:sp>
        <p:nvSpPr>
          <p:cNvPr id="8" name="Footer Placeholder 7"/>
          <p:cNvSpPr>
            <a:spLocks noGrp="1"/>
          </p:cNvSpPr>
          <p:nvPr>
            <p:ph type="ftr" sz="quarter" idx="11"/>
          </p:nvPr>
        </p:nvSpPr>
        <p:spPr/>
        <p:txBody>
          <a:bodyPr/>
          <a:lstStyle>
            <a:extLst/>
          </a:lstStyle>
          <a:p>
            <a:endParaRPr lang="id-ID"/>
          </a:p>
        </p:txBody>
      </p:sp>
      <p:sp>
        <p:nvSpPr>
          <p:cNvPr id="9" name="Slide Number Placeholder 8"/>
          <p:cNvSpPr>
            <a:spLocks noGrp="1"/>
          </p:cNvSpPr>
          <p:nvPr>
            <p:ph type="sldNum" sz="quarter" idx="12"/>
          </p:nvPr>
        </p:nvSpPr>
        <p:spPr/>
        <p:txBody>
          <a:bodyPr/>
          <a:lstStyle>
            <a:extLst/>
          </a:lstStyle>
          <a:p>
            <a:fld id="{2C489C62-B627-431F-B387-4FEB51438CB2}" type="slidenum">
              <a:rPr lang="id-ID" smtClean="0"/>
              <a:pPr/>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AF9A3C07-31DE-4A95-8007-A8AFB5777FE1}" type="datetimeFigureOut">
              <a:rPr lang="id-ID" smtClean="0"/>
              <a:pPr/>
              <a:t>18/07/2013</a:t>
            </a:fld>
            <a:endParaRPr lang="id-ID"/>
          </a:p>
        </p:txBody>
      </p:sp>
      <p:sp>
        <p:nvSpPr>
          <p:cNvPr id="4" name="Footer Placeholder 3"/>
          <p:cNvSpPr>
            <a:spLocks noGrp="1"/>
          </p:cNvSpPr>
          <p:nvPr>
            <p:ph type="ftr" sz="quarter" idx="11"/>
          </p:nvPr>
        </p:nvSpPr>
        <p:spPr/>
        <p:txBody>
          <a:bodyPr/>
          <a:lstStyle>
            <a:extLst/>
          </a:lstStyle>
          <a:p>
            <a:endParaRPr lang="id-ID"/>
          </a:p>
        </p:txBody>
      </p:sp>
      <p:sp>
        <p:nvSpPr>
          <p:cNvPr id="5" name="Slide Number Placeholder 4"/>
          <p:cNvSpPr>
            <a:spLocks noGrp="1"/>
          </p:cNvSpPr>
          <p:nvPr>
            <p:ph type="sldNum" sz="quarter" idx="12"/>
          </p:nvPr>
        </p:nvSpPr>
        <p:spPr/>
        <p:txBody>
          <a:bodyPr/>
          <a:lstStyle>
            <a:extLst/>
          </a:lstStyle>
          <a:p>
            <a:fld id="{2C489C62-B627-431F-B387-4FEB51438CB2}" type="slidenum">
              <a:rPr lang="id-ID" smtClean="0"/>
              <a:pPr/>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AF9A3C07-31DE-4A95-8007-A8AFB5777FE1}" type="datetimeFigureOut">
              <a:rPr lang="id-ID" smtClean="0"/>
              <a:pPr/>
              <a:t>18/07/2013</a:t>
            </a:fld>
            <a:endParaRPr lang="id-ID"/>
          </a:p>
        </p:txBody>
      </p:sp>
      <p:sp>
        <p:nvSpPr>
          <p:cNvPr id="3" name="Footer Placeholder 2"/>
          <p:cNvSpPr>
            <a:spLocks noGrp="1"/>
          </p:cNvSpPr>
          <p:nvPr>
            <p:ph type="ftr" sz="quarter" idx="11"/>
          </p:nvPr>
        </p:nvSpPr>
        <p:spPr/>
        <p:txBody>
          <a:bodyPr/>
          <a:lstStyle>
            <a:extLst/>
          </a:lstStyle>
          <a:p>
            <a:endParaRPr lang="id-ID"/>
          </a:p>
        </p:txBody>
      </p:sp>
      <p:sp>
        <p:nvSpPr>
          <p:cNvPr id="4" name="Slide Number Placeholder 3"/>
          <p:cNvSpPr>
            <a:spLocks noGrp="1"/>
          </p:cNvSpPr>
          <p:nvPr>
            <p:ph type="sldNum" sz="quarter" idx="12"/>
          </p:nvPr>
        </p:nvSpPr>
        <p:spPr/>
        <p:txBody>
          <a:bodyPr/>
          <a:lstStyle>
            <a:extLst/>
          </a:lstStyle>
          <a:p>
            <a:fld id="{2C489C62-B627-431F-B387-4FEB51438CB2}" type="slidenum">
              <a:rPr lang="id-ID" smtClean="0"/>
              <a:pPr/>
              <a:t>‹#›</a:t>
            </a:fld>
            <a:endParaRPr lang="id-ID"/>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F9A3C07-31DE-4A95-8007-A8AFB5777FE1}" type="datetimeFigureOut">
              <a:rPr lang="id-ID" smtClean="0"/>
              <a:pPr/>
              <a:t>18/07/2013</a:t>
            </a:fld>
            <a:endParaRPr lang="id-ID"/>
          </a:p>
        </p:txBody>
      </p:sp>
      <p:sp>
        <p:nvSpPr>
          <p:cNvPr id="6" name="Footer Placeholder 5"/>
          <p:cNvSpPr>
            <a:spLocks noGrp="1"/>
          </p:cNvSpPr>
          <p:nvPr>
            <p:ph type="ftr" sz="quarter" idx="11"/>
          </p:nvPr>
        </p:nvSpPr>
        <p:spPr/>
        <p:txBody>
          <a:bodyPr/>
          <a:lstStyle>
            <a:extLst/>
          </a:lstStyle>
          <a:p>
            <a:endParaRPr lang="id-ID"/>
          </a:p>
        </p:txBody>
      </p:sp>
      <p:sp>
        <p:nvSpPr>
          <p:cNvPr id="7" name="Slide Number Placeholder 6"/>
          <p:cNvSpPr>
            <a:spLocks noGrp="1"/>
          </p:cNvSpPr>
          <p:nvPr>
            <p:ph type="sldNum" sz="quarter" idx="12"/>
          </p:nvPr>
        </p:nvSpPr>
        <p:spPr/>
        <p:txBody>
          <a:bodyPr/>
          <a:lstStyle>
            <a:extLst/>
          </a:lstStyle>
          <a:p>
            <a:fld id="{2C489C62-B627-431F-B387-4FEB51438CB2}" type="slidenum">
              <a:rPr lang="id-ID" smtClean="0"/>
              <a:pPr/>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AF9A3C07-31DE-4A95-8007-A8AFB5777FE1}" type="datetimeFigureOut">
              <a:rPr lang="id-ID" smtClean="0"/>
              <a:pPr/>
              <a:t>18/07/2013</a:t>
            </a:fld>
            <a:endParaRPr lang="id-ID"/>
          </a:p>
        </p:txBody>
      </p:sp>
      <p:sp>
        <p:nvSpPr>
          <p:cNvPr id="6" name="Footer Placeholder 5"/>
          <p:cNvSpPr>
            <a:spLocks noGrp="1"/>
          </p:cNvSpPr>
          <p:nvPr>
            <p:ph type="ftr" sz="quarter" idx="11"/>
          </p:nvPr>
        </p:nvSpPr>
        <p:spPr/>
        <p:txBody>
          <a:bodyPr/>
          <a:lstStyle>
            <a:extLst/>
          </a:lstStyle>
          <a:p>
            <a:endParaRPr lang="id-ID"/>
          </a:p>
        </p:txBody>
      </p:sp>
      <p:sp>
        <p:nvSpPr>
          <p:cNvPr id="7" name="Slide Number Placeholder 6"/>
          <p:cNvSpPr>
            <a:spLocks noGrp="1"/>
          </p:cNvSpPr>
          <p:nvPr>
            <p:ph type="sldNum" sz="quarter" idx="12"/>
          </p:nvPr>
        </p:nvSpPr>
        <p:spPr/>
        <p:txBody>
          <a:bodyPr/>
          <a:lstStyle>
            <a:extLst/>
          </a:lstStyle>
          <a:p>
            <a:fld id="{2C489C62-B627-431F-B387-4FEB51438CB2}" type="slidenum">
              <a:rPr lang="id-ID" smtClean="0"/>
              <a:pPr/>
              <a:t>‹#›</a:t>
            </a:fld>
            <a:endParaRPr lang="id-ID"/>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AF9A3C07-31DE-4A95-8007-A8AFB5777FE1}" type="datetimeFigureOut">
              <a:rPr lang="id-ID" smtClean="0"/>
              <a:pPr/>
              <a:t>18/07/2013</a:t>
            </a:fld>
            <a:endParaRPr lang="id-ID"/>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id-ID"/>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2C489C62-B627-431F-B387-4FEB51438CB2}" type="slidenum">
              <a:rPr lang="id-ID" smtClean="0"/>
              <a:pPr/>
              <a:t>‹#›</a:t>
            </a:fld>
            <a:endParaRPr lang="id-ID"/>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2976" y="1357298"/>
            <a:ext cx="7488832" cy="2334121"/>
          </a:xfrm>
        </p:spPr>
        <p:txBody>
          <a:bodyPr/>
          <a:lstStyle/>
          <a:p>
            <a:pPr algn="ctr"/>
            <a:r>
              <a:rPr lang="id-ID" sz="1800" b="1" dirty="0" smtClean="0"/>
              <a:t>LANGKAH-LANGKAH</a:t>
            </a:r>
            <a:br>
              <a:rPr lang="id-ID" sz="1800" b="1" dirty="0" smtClean="0"/>
            </a:br>
            <a:r>
              <a:rPr lang="id-ID" sz="1800" b="1" dirty="0" smtClean="0"/>
              <a:t>PENATAAN PEGAWAI BERBASIS KOMPETENSI </a:t>
            </a:r>
            <a:br>
              <a:rPr lang="id-ID" sz="1800" b="1" dirty="0" smtClean="0"/>
            </a:br>
            <a:r>
              <a:rPr lang="id-ID" sz="1800" b="1" dirty="0" smtClean="0"/>
              <a:t>DI LINGKUNGAN </a:t>
            </a:r>
            <a:r>
              <a:rPr lang="id-ID" sz="1800" b="1" dirty="0"/>
              <a:t/>
            </a:r>
            <a:br>
              <a:rPr lang="id-ID" sz="1800" b="1" dirty="0"/>
            </a:br>
            <a:r>
              <a:rPr lang="id-ID" sz="1800" b="1" dirty="0" smtClean="0"/>
              <a:t>KEMENTERIAN PENDIDIKAN </a:t>
            </a:r>
            <a:r>
              <a:rPr lang="id-ID" sz="1800" b="1" dirty="0"/>
              <a:t>DAN KEBUDAYAAN</a:t>
            </a:r>
            <a:br>
              <a:rPr lang="id-ID" sz="1800" b="1" dirty="0"/>
            </a:br>
            <a:r>
              <a:rPr lang="id-ID" sz="1800" b="1" dirty="0" smtClean="0"/>
              <a:t>BERDASARKAN PERMENDIKBUD NOMOR 7 TAHUN 2013</a:t>
            </a:r>
            <a:r>
              <a:rPr lang="id-ID" sz="1800" b="1" dirty="0"/>
              <a:t/>
            </a:r>
            <a:br>
              <a:rPr lang="id-ID" sz="1800" b="1" dirty="0"/>
            </a:br>
            <a:r>
              <a:rPr lang="id-ID" sz="1800" b="1" dirty="0"/>
              <a:t> </a:t>
            </a:r>
            <a:br>
              <a:rPr lang="id-ID" sz="1800" b="1" dirty="0"/>
            </a:br>
            <a:endParaRPr lang="id-ID" sz="1800" b="1" dirty="0"/>
          </a:p>
        </p:txBody>
      </p:sp>
      <p:sp>
        <p:nvSpPr>
          <p:cNvPr id="3" name="Subtitle 2"/>
          <p:cNvSpPr>
            <a:spLocks noGrp="1"/>
          </p:cNvSpPr>
          <p:nvPr>
            <p:ph type="subTitle" idx="1"/>
          </p:nvPr>
        </p:nvSpPr>
        <p:spPr>
          <a:xfrm>
            <a:off x="1357290" y="5143512"/>
            <a:ext cx="7117180" cy="861420"/>
          </a:xfrm>
          <a:noFill/>
        </p:spPr>
        <p:txBody>
          <a:bodyPr>
            <a:normAutofit/>
          </a:bodyPr>
          <a:lstStyle/>
          <a:p>
            <a:pPr algn="ctr"/>
            <a:r>
              <a:rPr lang="id-ID" sz="1600" b="1" dirty="0" smtClean="0">
                <a:solidFill>
                  <a:schemeClr val="tx1"/>
                </a:solidFill>
              </a:rPr>
              <a:t>BIRO KEPEGAWAIAN</a:t>
            </a:r>
          </a:p>
          <a:p>
            <a:pPr algn="ctr"/>
            <a:r>
              <a:rPr lang="id-ID" sz="1600" b="1" dirty="0" smtClean="0">
                <a:solidFill>
                  <a:schemeClr val="tx1"/>
                </a:solidFill>
              </a:rPr>
              <a:t>SEKRETARIAT JENDERAL KEMDIKBUD</a:t>
            </a:r>
            <a:endParaRPr lang="id-ID" sz="1600" b="1" dirty="0">
              <a:solidFill>
                <a:schemeClr val="tx1"/>
              </a:solidFill>
            </a:endParaRPr>
          </a:p>
        </p:txBody>
      </p:sp>
      <p:pic>
        <p:nvPicPr>
          <p:cNvPr id="5" name="Picture 9" descr="TUTWURI"/>
          <p:cNvPicPr>
            <a:picLocks noChangeAspect="1" noChangeArrowheads="1"/>
          </p:cNvPicPr>
          <p:nvPr/>
        </p:nvPicPr>
        <p:blipFill>
          <a:blip r:embed="rId2" cstate="print"/>
          <a:srcRect/>
          <a:stretch>
            <a:fillRect/>
          </a:stretch>
        </p:blipFill>
        <p:spPr bwMode="auto">
          <a:xfrm>
            <a:off x="4429124" y="285728"/>
            <a:ext cx="865187" cy="936625"/>
          </a:xfrm>
          <a:prstGeom prst="rect">
            <a:avLst/>
          </a:prstGeom>
          <a:noFill/>
          <a:ln w="9525">
            <a:noFill/>
            <a:miter lim="800000"/>
            <a:headEnd/>
            <a:tailEnd/>
          </a:ln>
        </p:spPr>
      </p:pic>
    </p:spTree>
    <p:extLst>
      <p:ext uri="{BB962C8B-B14F-4D97-AF65-F5344CB8AC3E}">
        <p14:creationId xmlns="" xmlns:p14="http://schemas.microsoft.com/office/powerpoint/2010/main" val="15924555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404664"/>
            <a:ext cx="7162958" cy="924475"/>
          </a:xfrm>
        </p:spPr>
        <p:txBody>
          <a:bodyPr/>
          <a:lstStyle/>
          <a:p>
            <a:pPr algn="ctr"/>
            <a:r>
              <a:rPr lang="id-ID" dirty="0" smtClean="0"/>
              <a:t>PERSIAPAN</a:t>
            </a:r>
            <a:endParaRPr lang="id-ID" dirty="0"/>
          </a:p>
        </p:txBody>
      </p:sp>
      <p:sp>
        <p:nvSpPr>
          <p:cNvPr id="3" name="Content Placeholder 2"/>
          <p:cNvSpPr>
            <a:spLocks noGrp="1"/>
          </p:cNvSpPr>
          <p:nvPr>
            <p:ph idx="1"/>
          </p:nvPr>
        </p:nvSpPr>
        <p:spPr>
          <a:xfrm>
            <a:off x="1142976" y="2643182"/>
            <a:ext cx="7234965" cy="3725942"/>
          </a:xfrm>
        </p:spPr>
        <p:txBody>
          <a:bodyPr/>
          <a:lstStyle/>
          <a:p>
            <a:pPr marL="450850" lvl="2" indent="-450850">
              <a:buNone/>
            </a:pPr>
            <a:r>
              <a:rPr lang="id-ID" sz="2200" b="1" dirty="0" smtClean="0"/>
              <a:t>1.	Tim Penataan </a:t>
            </a:r>
            <a:r>
              <a:rPr lang="en-US" sz="2200" b="1" dirty="0" err="1"/>
              <a:t>Pegawai</a:t>
            </a:r>
            <a:r>
              <a:rPr lang="id-ID" sz="2200" b="1" dirty="0"/>
              <a:t> Kementerian Pendidikan dan </a:t>
            </a:r>
            <a:r>
              <a:rPr lang="id-ID" sz="2200" b="1" dirty="0" smtClean="0"/>
              <a:t>Kebudayaan</a:t>
            </a:r>
          </a:p>
          <a:p>
            <a:pPr marL="0" lvl="2" indent="0">
              <a:spcBef>
                <a:spcPts val="0"/>
              </a:spcBef>
              <a:spcAft>
                <a:spcPts val="0"/>
              </a:spcAft>
              <a:buNone/>
            </a:pPr>
            <a:r>
              <a:rPr lang="id-ID" sz="2400" dirty="0"/>
              <a:t>	</a:t>
            </a:r>
            <a:r>
              <a:rPr lang="id-ID" dirty="0" smtClean="0"/>
              <a:t>terdiri </a:t>
            </a:r>
            <a:r>
              <a:rPr lang="id-ID" dirty="0"/>
              <a:t>atas:</a:t>
            </a:r>
          </a:p>
          <a:p>
            <a:pPr marL="900113" indent="-449263">
              <a:spcBef>
                <a:spcPts val="0"/>
              </a:spcBef>
              <a:spcAft>
                <a:spcPts val="0"/>
              </a:spcAft>
              <a:buFont typeface="+mj-lt"/>
              <a:buAutoNum type="alphaLcPeriod"/>
            </a:pPr>
            <a:r>
              <a:rPr lang="id-ID" sz="2400" dirty="0"/>
              <a:t>Ketua</a:t>
            </a:r>
            <a:r>
              <a:rPr lang="en-US" sz="2400" dirty="0"/>
              <a:t>	</a:t>
            </a:r>
            <a:r>
              <a:rPr lang="id-ID" sz="2400" dirty="0" smtClean="0"/>
              <a:t>	: </a:t>
            </a:r>
            <a:r>
              <a:rPr lang="en-US" sz="2400" dirty="0"/>
              <a:t>	</a:t>
            </a:r>
            <a:r>
              <a:rPr lang="id-ID" sz="2400" dirty="0"/>
              <a:t>Sekretaris Jenderal</a:t>
            </a:r>
          </a:p>
          <a:p>
            <a:pPr marL="900113" indent="-449263">
              <a:spcBef>
                <a:spcPts val="0"/>
              </a:spcBef>
              <a:spcAft>
                <a:spcPts val="0"/>
              </a:spcAft>
              <a:buFont typeface="+mj-lt"/>
              <a:buAutoNum type="alphaLcPeriod"/>
            </a:pPr>
            <a:r>
              <a:rPr lang="id-ID" sz="2400" dirty="0"/>
              <a:t>Sekretaris</a:t>
            </a:r>
            <a:r>
              <a:rPr lang="en-US" sz="2400" dirty="0"/>
              <a:t>	</a:t>
            </a:r>
            <a:r>
              <a:rPr lang="id-ID" sz="2400" dirty="0"/>
              <a:t>: </a:t>
            </a:r>
            <a:r>
              <a:rPr lang="en-US" sz="2400" dirty="0"/>
              <a:t>	</a:t>
            </a:r>
            <a:r>
              <a:rPr lang="id-ID" sz="2400" dirty="0"/>
              <a:t>Kepala Biro Kepegawaian</a:t>
            </a:r>
          </a:p>
          <a:p>
            <a:pPr marL="900113" indent="-449263">
              <a:spcBef>
                <a:spcPts val="0"/>
              </a:spcBef>
              <a:spcAft>
                <a:spcPts val="0"/>
              </a:spcAft>
              <a:buFont typeface="+mj-lt"/>
              <a:buAutoNum type="alphaLcPeriod"/>
            </a:pPr>
            <a:r>
              <a:rPr lang="id-ID" sz="2400" dirty="0"/>
              <a:t>Anggota</a:t>
            </a:r>
            <a:r>
              <a:rPr lang="en-US" sz="2400" dirty="0"/>
              <a:t>	</a:t>
            </a:r>
            <a:r>
              <a:rPr lang="id-ID" sz="2400" dirty="0" smtClean="0"/>
              <a:t>: </a:t>
            </a:r>
            <a:r>
              <a:rPr lang="en-US" sz="2400" dirty="0"/>
              <a:t>	</a:t>
            </a:r>
            <a:r>
              <a:rPr lang="id-ID" sz="2400" dirty="0"/>
              <a:t>Dir</a:t>
            </a:r>
            <a:r>
              <a:rPr lang="en-US" sz="2400" dirty="0" err="1"/>
              <a:t>ektur</a:t>
            </a:r>
            <a:r>
              <a:rPr lang="en-US" sz="2400" dirty="0"/>
              <a:t> </a:t>
            </a:r>
            <a:r>
              <a:rPr lang="en-US" sz="2400" dirty="0" err="1"/>
              <a:t>Jenderal</a:t>
            </a:r>
            <a:r>
              <a:rPr lang="id-ID" sz="2400" dirty="0"/>
              <a:t>, Kepala </a:t>
            </a:r>
            <a:endParaRPr lang="id-ID" sz="2400" dirty="0" smtClean="0"/>
          </a:p>
          <a:p>
            <a:pPr marL="900113" indent="-449263">
              <a:spcBef>
                <a:spcPts val="0"/>
              </a:spcBef>
              <a:spcAft>
                <a:spcPts val="0"/>
              </a:spcAft>
              <a:buNone/>
            </a:pPr>
            <a:r>
              <a:rPr lang="id-ID" sz="2400" dirty="0" smtClean="0"/>
              <a:t>					Badan</a:t>
            </a:r>
            <a:r>
              <a:rPr lang="id-ID" sz="2400" dirty="0"/>
              <a:t>, </a:t>
            </a:r>
            <a:r>
              <a:rPr lang="id-ID" sz="2400" dirty="0" smtClean="0"/>
              <a:t>	dan Irjen</a:t>
            </a:r>
            <a:endParaRPr lang="id-ID" sz="2400" b="1" dirty="0" smtClean="0"/>
          </a:p>
        </p:txBody>
      </p:sp>
      <p:sp>
        <p:nvSpPr>
          <p:cNvPr id="4" name="Rectangle 3"/>
          <p:cNvSpPr/>
          <p:nvPr/>
        </p:nvSpPr>
        <p:spPr>
          <a:xfrm>
            <a:off x="1043608" y="1628800"/>
            <a:ext cx="2736304" cy="5040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b="1" dirty="0" smtClean="0">
                <a:solidFill>
                  <a:schemeClr val="tx1"/>
                </a:solidFill>
              </a:rPr>
              <a:t>PEMBENTUKAN TIM</a:t>
            </a:r>
          </a:p>
        </p:txBody>
      </p:sp>
    </p:spTree>
    <p:extLst>
      <p:ext uri="{BB962C8B-B14F-4D97-AF65-F5344CB8AC3E}">
        <p14:creationId xmlns="" xmlns:p14="http://schemas.microsoft.com/office/powerpoint/2010/main" val="36995602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592" y="1196752"/>
            <a:ext cx="7234965" cy="4392488"/>
          </a:xfrm>
        </p:spPr>
        <p:txBody>
          <a:bodyPr>
            <a:normAutofit lnSpcReduction="10000"/>
          </a:bodyPr>
          <a:lstStyle/>
          <a:p>
            <a:pPr marL="0" lvl="2" indent="0">
              <a:lnSpc>
                <a:spcPct val="110000"/>
              </a:lnSpc>
              <a:spcBef>
                <a:spcPts val="0"/>
              </a:spcBef>
              <a:spcAft>
                <a:spcPts val="0"/>
              </a:spcAft>
              <a:buNone/>
            </a:pPr>
            <a:r>
              <a:rPr lang="id-ID" sz="2200" b="1" dirty="0" smtClean="0"/>
              <a:t>Tugas Tim Penataan </a:t>
            </a:r>
            <a:r>
              <a:rPr lang="en-US" sz="2200" b="1" dirty="0" smtClean="0"/>
              <a:t>K</a:t>
            </a:r>
            <a:r>
              <a:rPr lang="id-ID" sz="2200" b="1" dirty="0" smtClean="0"/>
              <a:t>ementerian Pendidikan dan Kebudayaan:</a:t>
            </a:r>
          </a:p>
          <a:p>
            <a:pPr marL="0" lvl="2" indent="0">
              <a:lnSpc>
                <a:spcPct val="110000"/>
              </a:lnSpc>
              <a:spcBef>
                <a:spcPts val="0"/>
              </a:spcBef>
              <a:spcAft>
                <a:spcPts val="0"/>
              </a:spcAft>
              <a:buNone/>
            </a:pPr>
            <a:endParaRPr lang="id-ID" sz="2200" b="1" dirty="0" smtClean="0"/>
          </a:p>
          <a:p>
            <a:pPr marL="342900" lvl="1" indent="-342900">
              <a:buFont typeface="Wingdings" pitchFamily="2" charset="2"/>
              <a:buChar char="Ø"/>
            </a:pPr>
            <a:r>
              <a:rPr lang="id-ID" sz="2400" dirty="0"/>
              <a:t>Merumuskan strategi pelaksanaan penataan </a:t>
            </a:r>
            <a:r>
              <a:rPr lang="en-US" sz="2400" dirty="0" err="1"/>
              <a:t>pegawai</a:t>
            </a:r>
            <a:r>
              <a:rPr lang="en-US" sz="2400" dirty="0"/>
              <a:t> </a:t>
            </a:r>
            <a:r>
              <a:rPr lang="id-ID" sz="2400" dirty="0"/>
              <a:t>Kementerian Pendidikan dan Kebudayaan. </a:t>
            </a:r>
          </a:p>
          <a:p>
            <a:pPr marL="342900" lvl="1" indent="-342900">
              <a:buFont typeface="Wingdings" pitchFamily="2" charset="2"/>
              <a:buChar char="Ø"/>
            </a:pPr>
            <a:r>
              <a:rPr lang="id-ID" sz="2400" dirty="0"/>
              <a:t>Memberikan pertimbangan penyelesaian/tindak lanjut hasil penataan </a:t>
            </a:r>
            <a:r>
              <a:rPr lang="en-US" sz="2400" dirty="0" err="1"/>
              <a:t>Pegawai</a:t>
            </a:r>
            <a:r>
              <a:rPr lang="id-ID" sz="2400" dirty="0"/>
              <a:t> dan hal-hal lain yang berkaitan dengan penataan </a:t>
            </a:r>
            <a:r>
              <a:rPr lang="en-US" sz="2400" dirty="0" err="1"/>
              <a:t>pegawai</a:t>
            </a:r>
            <a:r>
              <a:rPr lang="id-ID" sz="2400" dirty="0"/>
              <a:t>. </a:t>
            </a:r>
          </a:p>
          <a:p>
            <a:pPr marL="342900" lvl="1" indent="-342900">
              <a:buFont typeface="Wingdings" pitchFamily="2" charset="2"/>
              <a:buChar char="Ø"/>
            </a:pPr>
            <a:r>
              <a:rPr lang="id-ID" sz="2400" dirty="0"/>
              <a:t>Melakukan monitoring dan evaluasi pelaksanaan penataan di lingkungan Kementerian Pendidikan dan Kebudayaan. </a:t>
            </a:r>
          </a:p>
          <a:p>
            <a:pPr>
              <a:buFont typeface="Wingdings" pitchFamily="2" charset="2"/>
              <a:buChar char="Ø"/>
            </a:pPr>
            <a:r>
              <a:rPr lang="en-US" sz="2400" dirty="0"/>
              <a:t>M</a:t>
            </a:r>
            <a:r>
              <a:rPr lang="id-ID" sz="2400" dirty="0"/>
              <a:t>enyampaikan laporan hasil penataan kepada Menteri.</a:t>
            </a:r>
            <a:endParaRPr lang="id-ID" sz="2400" b="1" dirty="0" smtClean="0"/>
          </a:p>
        </p:txBody>
      </p:sp>
    </p:spTree>
    <p:extLst>
      <p:ext uri="{BB962C8B-B14F-4D97-AF65-F5344CB8AC3E}">
        <p14:creationId xmlns="" xmlns:p14="http://schemas.microsoft.com/office/powerpoint/2010/main" val="18407667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592" y="908720"/>
            <a:ext cx="7234965" cy="4392488"/>
          </a:xfrm>
        </p:spPr>
        <p:txBody>
          <a:bodyPr>
            <a:normAutofit fontScale="92500" lnSpcReduction="20000"/>
          </a:bodyPr>
          <a:lstStyle/>
          <a:p>
            <a:pPr marL="0" lvl="2" indent="0">
              <a:lnSpc>
                <a:spcPct val="110000"/>
              </a:lnSpc>
              <a:spcBef>
                <a:spcPts val="0"/>
              </a:spcBef>
              <a:spcAft>
                <a:spcPts val="0"/>
              </a:spcAft>
              <a:buNone/>
            </a:pPr>
            <a:r>
              <a:rPr lang="id-ID" b="1" dirty="0" smtClean="0"/>
              <a:t>3.	Tim Penataan </a:t>
            </a:r>
            <a:r>
              <a:rPr lang="en-US" b="1" dirty="0" err="1" smtClean="0"/>
              <a:t>Pegawai</a:t>
            </a:r>
            <a:r>
              <a:rPr lang="id-ID" b="1" dirty="0" smtClean="0"/>
              <a:t> Unit Utama</a:t>
            </a:r>
          </a:p>
          <a:p>
            <a:pPr marL="0" lvl="2" indent="0">
              <a:lnSpc>
                <a:spcPct val="110000"/>
              </a:lnSpc>
              <a:spcBef>
                <a:spcPts val="0"/>
              </a:spcBef>
              <a:spcAft>
                <a:spcPts val="0"/>
              </a:spcAft>
              <a:buNone/>
            </a:pPr>
            <a:r>
              <a:rPr lang="id-ID" sz="2800" dirty="0" smtClean="0"/>
              <a:t>	</a:t>
            </a:r>
            <a:r>
              <a:rPr lang="id-ID" dirty="0" smtClean="0"/>
              <a:t>terdiri atas:</a:t>
            </a:r>
          </a:p>
          <a:p>
            <a:pPr marL="800100" lvl="1" indent="-342900">
              <a:lnSpc>
                <a:spcPct val="110000"/>
              </a:lnSpc>
              <a:spcBef>
                <a:spcPts val="0"/>
              </a:spcBef>
              <a:spcAft>
                <a:spcPts val="0"/>
              </a:spcAft>
              <a:buFont typeface="+mj-lt"/>
              <a:buAutoNum type="alphaLcPeriod"/>
            </a:pPr>
            <a:r>
              <a:rPr lang="id-ID" sz="2400" dirty="0"/>
              <a:t>Ketua</a:t>
            </a:r>
            <a:r>
              <a:rPr lang="en-US" sz="2400" dirty="0"/>
              <a:t>	</a:t>
            </a:r>
            <a:r>
              <a:rPr lang="id-ID" sz="2400" dirty="0" smtClean="0"/>
              <a:t>	:</a:t>
            </a:r>
            <a:r>
              <a:rPr lang="en-US" sz="2400" dirty="0"/>
              <a:t>	</a:t>
            </a:r>
            <a:endParaRPr lang="id-ID" sz="2400" dirty="0" smtClean="0"/>
          </a:p>
          <a:p>
            <a:pPr marL="1352550" lvl="1" indent="0">
              <a:lnSpc>
                <a:spcPct val="110000"/>
              </a:lnSpc>
              <a:spcBef>
                <a:spcPts val="0"/>
              </a:spcBef>
              <a:spcAft>
                <a:spcPts val="0"/>
              </a:spcAft>
              <a:buNone/>
            </a:pPr>
            <a:r>
              <a:rPr lang="en-US" sz="2400" dirty="0" err="1" smtClean="0"/>
              <a:t>Sekretaris</a:t>
            </a:r>
            <a:r>
              <a:rPr lang="en-US" sz="2400" dirty="0" smtClean="0"/>
              <a:t> </a:t>
            </a:r>
            <a:r>
              <a:rPr lang="id-ID" sz="2400" dirty="0"/>
              <a:t>Dir</a:t>
            </a:r>
            <a:r>
              <a:rPr lang="en-US" sz="2400" dirty="0" err="1"/>
              <a:t>ektorat</a:t>
            </a:r>
            <a:r>
              <a:rPr lang="en-US" sz="2400" dirty="0"/>
              <a:t> </a:t>
            </a:r>
            <a:r>
              <a:rPr lang="en-US" sz="2400" dirty="0" err="1"/>
              <a:t>Jenderal</a:t>
            </a:r>
            <a:r>
              <a:rPr lang="id-ID" sz="2400" dirty="0"/>
              <a:t>, </a:t>
            </a:r>
            <a:r>
              <a:rPr lang="en-US" sz="2400" dirty="0" err="1"/>
              <a:t>Sekretaris</a:t>
            </a:r>
            <a:r>
              <a:rPr lang="en-US" sz="2400" dirty="0"/>
              <a:t> </a:t>
            </a:r>
            <a:r>
              <a:rPr lang="id-ID" sz="2400" dirty="0"/>
              <a:t>Badan,</a:t>
            </a:r>
            <a:r>
              <a:rPr lang="en-US" sz="2400" dirty="0"/>
              <a:t> </a:t>
            </a:r>
            <a:r>
              <a:rPr lang="en-US" sz="2400" dirty="0" err="1"/>
              <a:t>Sekretaris</a:t>
            </a:r>
            <a:r>
              <a:rPr lang="en-US" sz="2400" dirty="0"/>
              <a:t> </a:t>
            </a:r>
            <a:r>
              <a:rPr lang="id-ID" sz="2400" dirty="0"/>
              <a:t>Inspekt</a:t>
            </a:r>
            <a:r>
              <a:rPr lang="en-US" sz="2400" dirty="0" err="1"/>
              <a:t>orat</a:t>
            </a:r>
            <a:r>
              <a:rPr lang="id-ID" sz="2400" dirty="0"/>
              <a:t> Jenderal</a:t>
            </a:r>
            <a:r>
              <a:rPr lang="en-US" sz="2400" dirty="0"/>
              <a:t>,</a:t>
            </a:r>
            <a:r>
              <a:rPr lang="id-ID" sz="2400" dirty="0"/>
              <a:t> Kepala Biro Umum</a:t>
            </a:r>
            <a:r>
              <a:rPr lang="en-US" sz="2400" dirty="0"/>
              <a:t>. </a:t>
            </a:r>
            <a:endParaRPr lang="id-ID" sz="2400" dirty="0"/>
          </a:p>
          <a:p>
            <a:pPr marL="800100" lvl="1" indent="-342900">
              <a:lnSpc>
                <a:spcPct val="110000"/>
              </a:lnSpc>
              <a:spcBef>
                <a:spcPts val="0"/>
              </a:spcBef>
              <a:spcAft>
                <a:spcPts val="0"/>
              </a:spcAft>
              <a:buFont typeface="+mj-lt"/>
              <a:buAutoNum type="alphaLcPeriod"/>
            </a:pPr>
            <a:r>
              <a:rPr lang="id-ID" sz="2400" dirty="0"/>
              <a:t>Sekretaris</a:t>
            </a:r>
            <a:r>
              <a:rPr lang="en-US" sz="2400" dirty="0"/>
              <a:t>	</a:t>
            </a:r>
            <a:r>
              <a:rPr lang="id-ID" sz="2400" dirty="0"/>
              <a:t>: </a:t>
            </a:r>
            <a:endParaRPr lang="id-ID" sz="2400" dirty="0" smtClean="0"/>
          </a:p>
          <a:p>
            <a:pPr marL="1352550" lvl="1" indent="0">
              <a:lnSpc>
                <a:spcPct val="110000"/>
              </a:lnSpc>
              <a:spcBef>
                <a:spcPts val="0"/>
              </a:spcBef>
              <a:spcAft>
                <a:spcPts val="0"/>
              </a:spcAft>
              <a:buNone/>
            </a:pPr>
            <a:r>
              <a:rPr lang="id-ID" sz="2400" dirty="0" smtClean="0"/>
              <a:t>Kepala </a:t>
            </a:r>
            <a:r>
              <a:rPr lang="id-ID" sz="2400" dirty="0"/>
              <a:t>Bagian </a:t>
            </a:r>
            <a:r>
              <a:rPr lang="en-US" sz="2400" dirty="0" err="1"/>
              <a:t>Rumah</a:t>
            </a:r>
            <a:r>
              <a:rPr lang="en-US" sz="2400" dirty="0"/>
              <a:t> </a:t>
            </a:r>
            <a:r>
              <a:rPr lang="en-US" sz="2400" dirty="0" err="1"/>
              <a:t>Tangga</a:t>
            </a:r>
            <a:r>
              <a:rPr lang="en-US" sz="2400" dirty="0"/>
              <a:t> </a:t>
            </a:r>
            <a:r>
              <a:rPr lang="en-US" sz="2400" dirty="0" err="1"/>
              <a:t>dan</a:t>
            </a:r>
            <a:r>
              <a:rPr lang="en-US" sz="2400" dirty="0"/>
              <a:t> </a:t>
            </a:r>
            <a:r>
              <a:rPr lang="id-ID" sz="2400" dirty="0"/>
              <a:t>Kepegawaian pada Biro Umum, </a:t>
            </a:r>
            <a:r>
              <a:rPr lang="en-US" sz="2400" dirty="0" err="1"/>
              <a:t>Kepala</a:t>
            </a:r>
            <a:r>
              <a:rPr lang="en-US" sz="2400" dirty="0"/>
              <a:t> </a:t>
            </a:r>
            <a:r>
              <a:rPr lang="en-US" sz="2400" dirty="0" err="1"/>
              <a:t>Bagian</a:t>
            </a:r>
            <a:r>
              <a:rPr lang="en-US" sz="2400" dirty="0"/>
              <a:t> </a:t>
            </a:r>
            <a:r>
              <a:rPr lang="en-US" sz="2400" dirty="0" err="1"/>
              <a:t>Hukum</a:t>
            </a:r>
            <a:r>
              <a:rPr lang="en-US" sz="2400" dirty="0"/>
              <a:t> </a:t>
            </a:r>
            <a:r>
              <a:rPr lang="en-US" sz="2400" dirty="0" err="1"/>
              <a:t>dan</a:t>
            </a:r>
            <a:r>
              <a:rPr lang="en-US" sz="2400" dirty="0"/>
              <a:t> </a:t>
            </a:r>
            <a:r>
              <a:rPr lang="en-US" sz="2400" dirty="0" err="1"/>
              <a:t>Kepegawaian</a:t>
            </a:r>
            <a:r>
              <a:rPr lang="en-US" sz="2400" dirty="0"/>
              <a:t> </a:t>
            </a:r>
            <a:r>
              <a:rPr lang="en-US" sz="2400" dirty="0" err="1"/>
              <a:t>pada</a:t>
            </a:r>
            <a:r>
              <a:rPr lang="en-US" sz="2400" dirty="0"/>
              <a:t> unit </a:t>
            </a:r>
            <a:r>
              <a:rPr lang="en-US" sz="2400" dirty="0" err="1"/>
              <a:t>utama</a:t>
            </a:r>
            <a:r>
              <a:rPr lang="en-US" sz="2400" dirty="0"/>
              <a:t> lain.</a:t>
            </a:r>
            <a:endParaRPr lang="id-ID" sz="2400" dirty="0"/>
          </a:p>
          <a:p>
            <a:pPr marL="800100">
              <a:lnSpc>
                <a:spcPct val="110000"/>
              </a:lnSpc>
              <a:spcBef>
                <a:spcPts val="0"/>
              </a:spcBef>
              <a:spcAft>
                <a:spcPts val="0"/>
              </a:spcAft>
              <a:buFont typeface="+mj-lt"/>
              <a:buAutoNum type="alphaLcPeriod"/>
            </a:pPr>
            <a:r>
              <a:rPr lang="id-ID" sz="2400" dirty="0"/>
              <a:t>Anggota</a:t>
            </a:r>
            <a:r>
              <a:rPr lang="en-US" sz="2400" dirty="0"/>
              <a:t>	</a:t>
            </a:r>
            <a:r>
              <a:rPr lang="id-ID" sz="2400" dirty="0"/>
              <a:t>:</a:t>
            </a:r>
            <a:r>
              <a:rPr lang="en-US" sz="2400" dirty="0"/>
              <a:t>	</a:t>
            </a:r>
            <a:endParaRPr lang="id-ID" sz="2400" dirty="0" smtClean="0"/>
          </a:p>
          <a:p>
            <a:pPr marL="1352550" indent="0">
              <a:lnSpc>
                <a:spcPct val="110000"/>
              </a:lnSpc>
              <a:spcBef>
                <a:spcPts val="0"/>
              </a:spcBef>
              <a:spcAft>
                <a:spcPts val="0"/>
              </a:spcAft>
              <a:buNone/>
            </a:pPr>
            <a:r>
              <a:rPr lang="id-ID" sz="2400" dirty="0" smtClean="0"/>
              <a:t>Semua </a:t>
            </a:r>
            <a:r>
              <a:rPr lang="id-ID" sz="2400" dirty="0"/>
              <a:t>pejabat struktural eselon II di lingkungannya.</a:t>
            </a:r>
            <a:endParaRPr lang="id-ID" sz="2400" b="1" dirty="0" smtClean="0"/>
          </a:p>
        </p:txBody>
      </p:sp>
    </p:spTree>
    <p:extLst>
      <p:ext uri="{BB962C8B-B14F-4D97-AF65-F5344CB8AC3E}">
        <p14:creationId xmlns="" xmlns:p14="http://schemas.microsoft.com/office/powerpoint/2010/main" val="22726150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592" y="908720"/>
            <a:ext cx="7234965" cy="4392488"/>
          </a:xfrm>
        </p:spPr>
        <p:txBody>
          <a:bodyPr>
            <a:noAutofit/>
          </a:bodyPr>
          <a:lstStyle/>
          <a:p>
            <a:pPr marL="0" lvl="2" indent="0">
              <a:lnSpc>
                <a:spcPct val="110000"/>
              </a:lnSpc>
              <a:spcBef>
                <a:spcPts val="0"/>
              </a:spcBef>
              <a:spcAft>
                <a:spcPts val="0"/>
              </a:spcAft>
              <a:buNone/>
            </a:pPr>
            <a:r>
              <a:rPr lang="id-ID" sz="2300" b="1" dirty="0" smtClean="0"/>
              <a:t>3.	Tim Penataan </a:t>
            </a:r>
            <a:r>
              <a:rPr lang="en-US" sz="2300" b="1" dirty="0" err="1" smtClean="0"/>
              <a:t>Pegawai</a:t>
            </a:r>
            <a:r>
              <a:rPr lang="id-ID" sz="2300" b="1" dirty="0" smtClean="0"/>
              <a:t> Perguruan Tinggi</a:t>
            </a:r>
          </a:p>
          <a:p>
            <a:pPr marL="0" lvl="2" indent="0">
              <a:lnSpc>
                <a:spcPct val="110000"/>
              </a:lnSpc>
              <a:spcBef>
                <a:spcPts val="0"/>
              </a:spcBef>
              <a:spcAft>
                <a:spcPts val="0"/>
              </a:spcAft>
              <a:buNone/>
            </a:pPr>
            <a:r>
              <a:rPr lang="id-ID" sz="2300" dirty="0" smtClean="0"/>
              <a:t>	terdiri atas:</a:t>
            </a:r>
          </a:p>
          <a:p>
            <a:pPr marL="914400" lvl="1" indent="-457200">
              <a:buFont typeface="+mj-lt"/>
              <a:buAutoNum type="alphaLcPeriod"/>
            </a:pPr>
            <a:r>
              <a:rPr lang="en-US" sz="2300" dirty="0" err="1"/>
              <a:t>Ketua</a:t>
            </a:r>
            <a:r>
              <a:rPr lang="en-US" sz="2300" dirty="0"/>
              <a:t>	</a:t>
            </a:r>
            <a:r>
              <a:rPr lang="id-ID" sz="2300" dirty="0" smtClean="0"/>
              <a:t>	</a:t>
            </a:r>
            <a:r>
              <a:rPr lang="en-US" sz="2300" dirty="0" smtClean="0"/>
              <a:t>:</a:t>
            </a:r>
            <a:r>
              <a:rPr lang="en-US" sz="2300" dirty="0"/>
              <a:t>	</a:t>
            </a:r>
            <a:endParaRPr lang="id-ID" sz="2300" dirty="0" smtClean="0"/>
          </a:p>
          <a:p>
            <a:pPr marL="914400" lvl="1" indent="-19050">
              <a:buNone/>
            </a:pPr>
            <a:r>
              <a:rPr lang="en-US" sz="2300" dirty="0" err="1" smtClean="0"/>
              <a:t>Pembantu</a:t>
            </a:r>
            <a:r>
              <a:rPr lang="en-US" sz="2300" dirty="0" smtClean="0"/>
              <a:t>/</a:t>
            </a:r>
            <a:r>
              <a:rPr lang="en-US" sz="2300" dirty="0" err="1" smtClean="0"/>
              <a:t>Wakil</a:t>
            </a:r>
            <a:r>
              <a:rPr lang="en-US" sz="2300" dirty="0" smtClean="0"/>
              <a:t> </a:t>
            </a:r>
            <a:r>
              <a:rPr lang="en-US" sz="2300" dirty="0" err="1"/>
              <a:t>Rektor</a:t>
            </a:r>
            <a:r>
              <a:rPr lang="en-US" sz="2300" dirty="0"/>
              <a:t>, </a:t>
            </a:r>
            <a:r>
              <a:rPr lang="en-US" sz="2300" dirty="0" err="1"/>
              <a:t>Pembantu</a:t>
            </a:r>
            <a:r>
              <a:rPr lang="id-ID" sz="2300" dirty="0"/>
              <a:t>/Wakil</a:t>
            </a:r>
            <a:r>
              <a:rPr lang="en-US" sz="2300" dirty="0"/>
              <a:t> </a:t>
            </a:r>
            <a:r>
              <a:rPr lang="en-US" sz="2300" dirty="0" err="1"/>
              <a:t>Ketua</a:t>
            </a:r>
            <a:r>
              <a:rPr lang="en-US" sz="2300" dirty="0"/>
              <a:t>, </a:t>
            </a:r>
            <a:r>
              <a:rPr lang="en-US" sz="2300" dirty="0" err="1"/>
              <a:t>Pembantu</a:t>
            </a:r>
            <a:r>
              <a:rPr lang="id-ID" sz="2300" dirty="0"/>
              <a:t>/Wakil</a:t>
            </a:r>
            <a:r>
              <a:rPr lang="en-US" sz="2300" dirty="0"/>
              <a:t> </a:t>
            </a:r>
            <a:r>
              <a:rPr lang="en-US" sz="2300" dirty="0" err="1"/>
              <a:t>Direktur</a:t>
            </a:r>
            <a:r>
              <a:rPr lang="en-US" sz="2300" dirty="0"/>
              <a:t> </a:t>
            </a:r>
            <a:r>
              <a:rPr lang="id-ID" sz="2300" dirty="0"/>
              <a:t>yang membidangi pengelolaan kepegawaian</a:t>
            </a:r>
            <a:r>
              <a:rPr lang="en-US" sz="2300" dirty="0"/>
              <a:t>.</a:t>
            </a:r>
            <a:endParaRPr lang="id-ID" sz="2300" dirty="0"/>
          </a:p>
          <a:p>
            <a:pPr marL="914400" lvl="1" indent="-457200">
              <a:buFont typeface="+mj-lt"/>
              <a:buAutoNum type="alphaLcPeriod"/>
            </a:pPr>
            <a:r>
              <a:rPr lang="en-US" sz="2300" dirty="0" err="1"/>
              <a:t>Sekretaris</a:t>
            </a:r>
            <a:r>
              <a:rPr lang="en-US" sz="2300" dirty="0"/>
              <a:t>	:	</a:t>
            </a:r>
            <a:endParaRPr lang="id-ID" sz="2300" dirty="0" smtClean="0"/>
          </a:p>
          <a:p>
            <a:pPr marL="914400" lvl="1" indent="-19050">
              <a:buNone/>
            </a:pPr>
            <a:r>
              <a:rPr lang="en-US" sz="2300" dirty="0" err="1" smtClean="0"/>
              <a:t>Kepala</a:t>
            </a:r>
            <a:r>
              <a:rPr lang="en-US" sz="2300" dirty="0" smtClean="0"/>
              <a:t> </a:t>
            </a:r>
            <a:r>
              <a:rPr lang="en-US" sz="2300" dirty="0"/>
              <a:t>Biro </a:t>
            </a:r>
            <a:r>
              <a:rPr lang="id-ID" sz="2300" dirty="0"/>
              <a:t>yang membidangi pengelolaan kepegawaian</a:t>
            </a:r>
            <a:r>
              <a:rPr lang="en-US" sz="2300" dirty="0"/>
              <a:t> </a:t>
            </a:r>
            <a:r>
              <a:rPr lang="en-US" sz="2300" dirty="0" err="1"/>
              <a:t>pada</a:t>
            </a:r>
            <a:r>
              <a:rPr lang="en-US" sz="2300" dirty="0"/>
              <a:t> </a:t>
            </a:r>
            <a:r>
              <a:rPr lang="en-US" sz="2300" dirty="0" err="1"/>
              <a:t>universitas</a:t>
            </a:r>
            <a:r>
              <a:rPr lang="en-US" sz="2300" dirty="0"/>
              <a:t>/</a:t>
            </a:r>
            <a:r>
              <a:rPr lang="en-US" sz="2300" dirty="0" err="1"/>
              <a:t>institut</a:t>
            </a:r>
            <a:r>
              <a:rPr lang="en-US" sz="2300" dirty="0"/>
              <a:t>, </a:t>
            </a:r>
            <a:r>
              <a:rPr lang="id-ID" sz="2300" dirty="0"/>
              <a:t>Kepala </a:t>
            </a:r>
            <a:r>
              <a:rPr lang="en-US" sz="2300" dirty="0" err="1"/>
              <a:t>Bagian</a:t>
            </a:r>
            <a:r>
              <a:rPr lang="en-US" sz="2300" dirty="0"/>
              <a:t> </a:t>
            </a:r>
            <a:r>
              <a:rPr lang="id-ID" sz="2300" dirty="0"/>
              <a:t>yang membidangi pengelolaan kepegawaian </a:t>
            </a:r>
            <a:r>
              <a:rPr lang="en-US" sz="2300" dirty="0" err="1"/>
              <a:t>pada</a:t>
            </a:r>
            <a:r>
              <a:rPr lang="en-US" sz="2300" dirty="0"/>
              <a:t> </a:t>
            </a:r>
            <a:r>
              <a:rPr lang="en-US" sz="2300" dirty="0" err="1"/>
              <a:t>sekolah</a:t>
            </a:r>
            <a:r>
              <a:rPr lang="en-US" sz="2300" dirty="0"/>
              <a:t> </a:t>
            </a:r>
            <a:r>
              <a:rPr lang="en-US" sz="2300" dirty="0" err="1"/>
              <a:t>tinggi</a:t>
            </a:r>
            <a:r>
              <a:rPr lang="en-US" sz="2300" dirty="0"/>
              <a:t>/</a:t>
            </a:r>
            <a:r>
              <a:rPr lang="en-US" sz="2300" dirty="0" err="1"/>
              <a:t>politeknik</a:t>
            </a:r>
            <a:endParaRPr lang="id-ID" sz="2300" dirty="0"/>
          </a:p>
          <a:p>
            <a:pPr marL="914400" lvl="1" indent="-457200">
              <a:buFont typeface="+mj-lt"/>
              <a:buAutoNum type="alphaLcPeriod"/>
            </a:pPr>
            <a:r>
              <a:rPr lang="en-US" sz="2300" dirty="0" err="1" smtClean="0"/>
              <a:t>Anggota</a:t>
            </a:r>
            <a:r>
              <a:rPr lang="en-US" sz="2300" dirty="0"/>
              <a:t>	:	</a:t>
            </a:r>
            <a:endParaRPr lang="id-ID" sz="2300" dirty="0" smtClean="0"/>
          </a:p>
          <a:p>
            <a:pPr marL="914400" lvl="1" indent="-19050">
              <a:buNone/>
            </a:pPr>
            <a:r>
              <a:rPr lang="en-US" sz="2300" dirty="0" err="1" smtClean="0"/>
              <a:t>Dekan</a:t>
            </a:r>
            <a:r>
              <a:rPr lang="en-US" sz="2300" dirty="0" smtClean="0"/>
              <a:t> </a:t>
            </a:r>
            <a:r>
              <a:rPr lang="en-US" sz="2300" dirty="0" err="1"/>
              <a:t>pada</a:t>
            </a:r>
            <a:r>
              <a:rPr lang="en-US" sz="2300" dirty="0"/>
              <a:t> </a:t>
            </a:r>
            <a:r>
              <a:rPr lang="en-US" sz="2300" dirty="0" err="1"/>
              <a:t>universitas</a:t>
            </a:r>
            <a:r>
              <a:rPr lang="en-US" sz="2300" dirty="0"/>
              <a:t>/</a:t>
            </a:r>
            <a:r>
              <a:rPr lang="en-US" sz="2300" dirty="0" err="1"/>
              <a:t>institut</a:t>
            </a:r>
            <a:r>
              <a:rPr lang="en-US" sz="2300" dirty="0"/>
              <a:t>, </a:t>
            </a:r>
            <a:r>
              <a:rPr lang="en-US" sz="2300" dirty="0" err="1"/>
              <a:t>Ketua</a:t>
            </a:r>
            <a:r>
              <a:rPr lang="en-US" sz="2300" dirty="0"/>
              <a:t> </a:t>
            </a:r>
            <a:r>
              <a:rPr lang="en-US" sz="2300" dirty="0" err="1"/>
              <a:t>Jurusan</a:t>
            </a:r>
            <a:r>
              <a:rPr lang="en-US" sz="2300" dirty="0"/>
              <a:t> </a:t>
            </a:r>
            <a:r>
              <a:rPr lang="en-US" sz="2300" dirty="0" err="1"/>
              <a:t>pada</a:t>
            </a:r>
            <a:r>
              <a:rPr lang="en-US" sz="2300" dirty="0"/>
              <a:t> </a:t>
            </a:r>
            <a:r>
              <a:rPr lang="en-US" sz="2300" dirty="0" err="1"/>
              <a:t>sekolah</a:t>
            </a:r>
            <a:r>
              <a:rPr lang="en-US" sz="2300" dirty="0"/>
              <a:t> </a:t>
            </a:r>
            <a:r>
              <a:rPr lang="en-US" sz="2300" dirty="0" err="1"/>
              <a:t>tinggi</a:t>
            </a:r>
            <a:r>
              <a:rPr lang="id-ID" sz="2300" dirty="0"/>
              <a:t>/</a:t>
            </a:r>
            <a:r>
              <a:rPr lang="en-US" sz="2300" dirty="0" err="1"/>
              <a:t>politeknik</a:t>
            </a:r>
            <a:r>
              <a:rPr lang="en-US" sz="2300" dirty="0"/>
              <a:t>.</a:t>
            </a:r>
            <a:endParaRPr lang="id-ID" sz="2300" dirty="0"/>
          </a:p>
        </p:txBody>
      </p:sp>
    </p:spTree>
    <p:extLst>
      <p:ext uri="{BB962C8B-B14F-4D97-AF65-F5344CB8AC3E}">
        <p14:creationId xmlns="" xmlns:p14="http://schemas.microsoft.com/office/powerpoint/2010/main" val="37885559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592" y="1196752"/>
            <a:ext cx="7234965" cy="4392488"/>
          </a:xfrm>
        </p:spPr>
        <p:txBody>
          <a:bodyPr>
            <a:noAutofit/>
          </a:bodyPr>
          <a:lstStyle/>
          <a:p>
            <a:pPr marL="0" lvl="2" indent="0">
              <a:lnSpc>
                <a:spcPct val="110000"/>
              </a:lnSpc>
              <a:spcBef>
                <a:spcPts val="0"/>
              </a:spcBef>
              <a:spcAft>
                <a:spcPts val="0"/>
              </a:spcAft>
              <a:buNone/>
            </a:pPr>
            <a:r>
              <a:rPr lang="id-ID" b="1" dirty="0" smtClean="0"/>
              <a:t>Tugas Tim Penataan </a:t>
            </a:r>
            <a:r>
              <a:rPr lang="en-US" b="1" dirty="0" err="1"/>
              <a:t>Pegawai</a:t>
            </a:r>
            <a:r>
              <a:rPr lang="id-ID" b="1" dirty="0"/>
              <a:t> Unit Utama </a:t>
            </a:r>
            <a:r>
              <a:rPr lang="id-ID" b="1" dirty="0" smtClean="0"/>
              <a:t>dan Perguruan Tinggi:</a:t>
            </a:r>
          </a:p>
          <a:p>
            <a:pPr marL="0" lvl="2" indent="0">
              <a:lnSpc>
                <a:spcPct val="110000"/>
              </a:lnSpc>
              <a:spcBef>
                <a:spcPts val="0"/>
              </a:spcBef>
              <a:spcAft>
                <a:spcPts val="0"/>
              </a:spcAft>
              <a:buNone/>
            </a:pPr>
            <a:endParaRPr lang="id-ID" b="1" dirty="0" smtClean="0"/>
          </a:p>
          <a:p>
            <a:pPr lvl="0">
              <a:buFont typeface="Wingdings" pitchFamily="2" charset="2"/>
              <a:buChar char="Ø"/>
            </a:pPr>
            <a:r>
              <a:rPr lang="id-ID" sz="2400" dirty="0"/>
              <a:t>Men</a:t>
            </a:r>
            <a:r>
              <a:rPr lang="en-US" sz="2400" dirty="0"/>
              <a:t>y</a:t>
            </a:r>
            <a:r>
              <a:rPr lang="id-ID" sz="2400" dirty="0"/>
              <a:t>osialisasikan langkah-langkah penataan yang akan dilakukan kepada seluruh </a:t>
            </a:r>
            <a:r>
              <a:rPr lang="en-US" sz="2400" dirty="0" err="1"/>
              <a:t>pegawai</a:t>
            </a:r>
            <a:r>
              <a:rPr lang="id-ID" sz="2400" dirty="0"/>
              <a:t> di lingkungan </a:t>
            </a:r>
            <a:r>
              <a:rPr lang="en-US" sz="2400" dirty="0"/>
              <a:t>unit </a:t>
            </a:r>
            <a:r>
              <a:rPr lang="en-US" sz="2400" dirty="0" err="1"/>
              <a:t>kerja</a:t>
            </a:r>
            <a:r>
              <a:rPr lang="en-US" sz="2400" dirty="0"/>
              <a:t> </a:t>
            </a:r>
            <a:r>
              <a:rPr lang="id-ID" sz="2400" dirty="0"/>
              <a:t>masing-masing.</a:t>
            </a:r>
          </a:p>
          <a:p>
            <a:pPr lvl="0">
              <a:buFont typeface="Wingdings" pitchFamily="2" charset="2"/>
              <a:buChar char="Ø"/>
            </a:pPr>
            <a:r>
              <a:rPr lang="id-ID" sz="2400" dirty="0"/>
              <a:t>Mengiventarisasi permasalahan dan menyiapkan solusi penyelesaiannya.</a:t>
            </a:r>
          </a:p>
          <a:p>
            <a:pPr lvl="0">
              <a:buFont typeface="Wingdings" pitchFamily="2" charset="2"/>
              <a:buChar char="Ø"/>
            </a:pPr>
            <a:r>
              <a:rPr lang="id-ID" sz="2400" dirty="0"/>
              <a:t>Melaksanakan penataan pegawai di lingkungannya.</a:t>
            </a:r>
          </a:p>
          <a:p>
            <a:pPr>
              <a:buFont typeface="Wingdings" pitchFamily="2" charset="2"/>
              <a:buChar char="Ø"/>
            </a:pPr>
            <a:r>
              <a:rPr lang="id-ID" sz="2400" dirty="0"/>
              <a:t>Menyiapkan laporan penataan pegwai di lingkungannya kepada Menteri Pendidikan dan Kebudayaan melalui Sekretaris Jenderal.</a:t>
            </a:r>
            <a:endParaRPr lang="id-ID" sz="2400" b="1" dirty="0" smtClean="0"/>
          </a:p>
        </p:txBody>
      </p:sp>
    </p:spTree>
    <p:extLst>
      <p:ext uri="{BB962C8B-B14F-4D97-AF65-F5344CB8AC3E}">
        <p14:creationId xmlns="" xmlns:p14="http://schemas.microsoft.com/office/powerpoint/2010/main" val="1088499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4414" y="2571744"/>
            <a:ext cx="7234965" cy="2710294"/>
          </a:xfrm>
        </p:spPr>
        <p:txBody>
          <a:bodyPr>
            <a:noAutofit/>
          </a:bodyPr>
          <a:lstStyle/>
          <a:p>
            <a:pPr marL="0" indent="0">
              <a:buNone/>
            </a:pPr>
            <a:r>
              <a:rPr lang="fi-FI" sz="2800" dirty="0"/>
              <a:t>Analisis jabatan </a:t>
            </a:r>
            <a:r>
              <a:rPr lang="en-US" sz="2800" dirty="0" err="1"/>
              <a:t>dilaksanakan</a:t>
            </a:r>
            <a:r>
              <a:rPr lang="en-US" sz="2800" dirty="0"/>
              <a:t> </a:t>
            </a:r>
            <a:r>
              <a:rPr lang="en-US" sz="2800" dirty="0" err="1"/>
              <a:t>untuk</a:t>
            </a:r>
            <a:r>
              <a:rPr lang="en-US" sz="2800" dirty="0"/>
              <a:t> </a:t>
            </a:r>
            <a:r>
              <a:rPr lang="fi-FI" sz="2800" dirty="0"/>
              <a:t>menghasilkan informasi j</a:t>
            </a:r>
            <a:r>
              <a:rPr lang="id-ID" sz="2800" dirty="0"/>
              <a:t>ab</a:t>
            </a:r>
            <a:r>
              <a:rPr lang="fi-FI" sz="2800" dirty="0" smtClean="0"/>
              <a:t>atan</a:t>
            </a:r>
            <a:r>
              <a:rPr lang="id-ID" sz="2800" dirty="0" smtClean="0"/>
              <a:t>:</a:t>
            </a:r>
          </a:p>
          <a:p>
            <a:pPr>
              <a:spcBef>
                <a:spcPts val="400"/>
              </a:spcBef>
              <a:spcAft>
                <a:spcPts val="400"/>
              </a:spcAft>
              <a:buFontTx/>
              <a:buChar char="-"/>
            </a:pPr>
            <a:r>
              <a:rPr lang="id-ID" sz="2800" dirty="0" smtClean="0"/>
              <a:t>uraian jabatan</a:t>
            </a:r>
          </a:p>
          <a:p>
            <a:pPr>
              <a:spcBef>
                <a:spcPts val="400"/>
              </a:spcBef>
              <a:spcAft>
                <a:spcPts val="400"/>
              </a:spcAft>
              <a:buFontTx/>
              <a:buChar char="-"/>
            </a:pPr>
            <a:r>
              <a:rPr lang="id-ID" sz="2800" dirty="0" smtClean="0"/>
              <a:t>syarat/kualifikasi </a:t>
            </a:r>
            <a:r>
              <a:rPr lang="id-ID" sz="2800" dirty="0"/>
              <a:t>jabatan, </a:t>
            </a:r>
            <a:r>
              <a:rPr lang="en-US" sz="2800" dirty="0" err="1"/>
              <a:t>dan</a:t>
            </a:r>
            <a:r>
              <a:rPr lang="en-US" sz="2800" dirty="0"/>
              <a:t> </a:t>
            </a:r>
            <a:endParaRPr lang="id-ID" sz="2800" dirty="0" smtClean="0"/>
          </a:p>
          <a:p>
            <a:pPr>
              <a:spcBef>
                <a:spcPts val="400"/>
              </a:spcBef>
              <a:spcAft>
                <a:spcPts val="400"/>
              </a:spcAft>
              <a:buFontTx/>
              <a:buChar char="-"/>
            </a:pPr>
            <a:r>
              <a:rPr lang="id-ID" sz="2800" dirty="0" smtClean="0"/>
              <a:t>peta </a:t>
            </a:r>
            <a:r>
              <a:rPr lang="id-ID" sz="2800" dirty="0"/>
              <a:t>jabatan.  </a:t>
            </a:r>
            <a:r>
              <a:rPr lang="id-ID" sz="2800" dirty="0" smtClean="0"/>
              <a:t>		</a:t>
            </a:r>
            <a:r>
              <a:rPr lang="id-ID" sz="2400" dirty="0" smtClean="0"/>
              <a:t>	</a:t>
            </a:r>
            <a:endParaRPr lang="id-ID" sz="2400" b="1" dirty="0" smtClean="0"/>
          </a:p>
          <a:p>
            <a:pPr>
              <a:spcBef>
                <a:spcPts val="400"/>
              </a:spcBef>
              <a:spcAft>
                <a:spcPts val="400"/>
              </a:spcAft>
              <a:buFontTx/>
              <a:buChar char="-"/>
            </a:pPr>
            <a:r>
              <a:rPr lang="id-ID" sz="2400" dirty="0" smtClean="0"/>
              <a:t>						</a:t>
            </a:r>
            <a:endParaRPr lang="id-ID" sz="2400" b="1" dirty="0"/>
          </a:p>
        </p:txBody>
      </p:sp>
      <p:sp>
        <p:nvSpPr>
          <p:cNvPr id="4" name="Rectangle 3"/>
          <p:cNvSpPr/>
          <p:nvPr/>
        </p:nvSpPr>
        <p:spPr>
          <a:xfrm>
            <a:off x="1000100" y="928670"/>
            <a:ext cx="7243168" cy="92869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id-ID" b="1" dirty="0" smtClean="0">
                <a:solidFill>
                  <a:schemeClr val="tx1"/>
                </a:solidFill>
              </a:rPr>
              <a:t>PELAKSANAAN ANALISIS JABATAN - </a:t>
            </a:r>
            <a:r>
              <a:rPr lang="id-ID" b="1" dirty="0" smtClean="0"/>
              <a:t>FORMAT I DAN II</a:t>
            </a:r>
            <a:endParaRPr lang="id-ID" b="1" dirty="0" smtClean="0">
              <a:solidFill>
                <a:schemeClr val="tx1"/>
              </a:solidFill>
            </a:endParaRPr>
          </a:p>
        </p:txBody>
      </p:sp>
    </p:spTree>
    <p:extLst>
      <p:ext uri="{BB962C8B-B14F-4D97-AF65-F5344CB8AC3E}">
        <p14:creationId xmlns="" xmlns:p14="http://schemas.microsoft.com/office/powerpoint/2010/main" val="31930623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071538" y="1071546"/>
            <a:ext cx="7786742" cy="64693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d-ID" b="1" dirty="0" smtClean="0">
              <a:solidFill>
                <a:schemeClr val="tx1"/>
              </a:solidFill>
            </a:endParaRPr>
          </a:p>
          <a:p>
            <a:pPr algn="ctr"/>
            <a:r>
              <a:rPr lang="id-ID" b="1" dirty="0" smtClean="0">
                <a:solidFill>
                  <a:schemeClr val="tx1"/>
                </a:solidFill>
              </a:rPr>
              <a:t>PELAKSANAAN ANALISIS BEBAN KERJA </a:t>
            </a:r>
            <a:r>
              <a:rPr lang="id-ID" b="1" dirty="0" smtClean="0"/>
              <a:t>FORMAT III</a:t>
            </a:r>
          </a:p>
          <a:p>
            <a:pPr algn="ctr"/>
            <a:endParaRPr lang="id-ID" b="1" dirty="0" smtClean="0">
              <a:solidFill>
                <a:schemeClr val="tx1"/>
              </a:solidFill>
            </a:endParaRPr>
          </a:p>
        </p:txBody>
      </p:sp>
      <p:sp>
        <p:nvSpPr>
          <p:cNvPr id="7" name="Content Placeholder 2"/>
          <p:cNvSpPr txBox="1">
            <a:spLocks/>
          </p:cNvSpPr>
          <p:nvPr/>
        </p:nvSpPr>
        <p:spPr>
          <a:xfrm>
            <a:off x="1428728" y="2000240"/>
            <a:ext cx="7234965" cy="4139054"/>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Clr>
                <a:schemeClr val="tx2"/>
              </a:buClr>
              <a:buSzPct val="101000"/>
              <a:buFont typeface="Courier New" pitchFamily="49" charset="0"/>
              <a:buChar char="o"/>
              <a:defRPr sz="1200" kern="1200">
                <a:solidFill>
                  <a:schemeClr val="tx1"/>
                </a:solidFill>
                <a:latin typeface="+mn-lt"/>
                <a:ea typeface="+mn-ea"/>
                <a:cs typeface="+mn-cs"/>
              </a:defRPr>
            </a:lvl6pPr>
            <a:lvl7pPr marL="29718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7pPr>
            <a:lvl8pPr marL="34290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8pPr>
            <a:lvl9pPr marL="38862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9pPr>
          </a:lstStyle>
          <a:p>
            <a:pPr marL="0" indent="0">
              <a:buNone/>
            </a:pPr>
            <a:r>
              <a:rPr lang="id-ID" sz="2800" dirty="0"/>
              <a:t>Melakukan proses penghitungan beban kerja untuk menghasilkan informasi jumlah pegawai yang diperlukan dalam pelaksanaan tugas dan fungsi organisasi serta untuk mendapatkan informasi tentang kelebihan atau kekurangan pegawai khususnya tenaga fungsional. </a:t>
            </a:r>
            <a:r>
              <a:rPr lang="en-US" sz="2800" dirty="0" err="1"/>
              <a:t>Berdasarkan</a:t>
            </a:r>
            <a:r>
              <a:rPr lang="en-US" sz="2800" dirty="0"/>
              <a:t> data </a:t>
            </a:r>
            <a:r>
              <a:rPr lang="en-US" sz="2800" dirty="0" err="1"/>
              <a:t>hasil</a:t>
            </a:r>
            <a:r>
              <a:rPr lang="en-US" sz="2800" dirty="0"/>
              <a:t> </a:t>
            </a:r>
            <a:r>
              <a:rPr lang="en-US" sz="2800" dirty="0" err="1"/>
              <a:t>analisis</a:t>
            </a:r>
            <a:r>
              <a:rPr lang="en-US" sz="2800" dirty="0"/>
              <a:t> </a:t>
            </a:r>
            <a:r>
              <a:rPr lang="en-US" sz="2800" dirty="0" err="1"/>
              <a:t>beban</a:t>
            </a:r>
            <a:r>
              <a:rPr lang="en-US" sz="2800" dirty="0"/>
              <a:t> </a:t>
            </a:r>
            <a:r>
              <a:rPr lang="en-US" sz="2800" dirty="0" err="1"/>
              <a:t>kerja</a:t>
            </a:r>
            <a:r>
              <a:rPr lang="id-ID" sz="2800" dirty="0"/>
              <a:t>,</a:t>
            </a:r>
            <a:r>
              <a:rPr lang="en-US" sz="2800" dirty="0"/>
              <a:t> Biro </a:t>
            </a:r>
            <a:r>
              <a:rPr lang="en-US" sz="2800" dirty="0" err="1"/>
              <a:t>Kepegawaian</a:t>
            </a:r>
            <a:r>
              <a:rPr lang="en-US" sz="2800" dirty="0"/>
              <a:t> </a:t>
            </a:r>
            <a:r>
              <a:rPr lang="en-US" sz="2800" dirty="0" err="1"/>
              <a:t>menyusun</a:t>
            </a:r>
            <a:r>
              <a:rPr lang="en-US" sz="2800" dirty="0"/>
              <a:t> </a:t>
            </a:r>
            <a:r>
              <a:rPr lang="en-US" sz="2800" dirty="0" err="1"/>
              <a:t>formasi</a:t>
            </a:r>
            <a:r>
              <a:rPr lang="en-US" sz="2800" dirty="0"/>
              <a:t> </a:t>
            </a:r>
            <a:r>
              <a:rPr lang="en-US" sz="2800" dirty="0" err="1"/>
              <a:t>pegawai</a:t>
            </a:r>
            <a:r>
              <a:rPr lang="en-US" sz="2800" dirty="0"/>
              <a:t> </a:t>
            </a:r>
            <a:r>
              <a:rPr lang="en-US" sz="2800" dirty="0" err="1"/>
              <a:t>dan</a:t>
            </a:r>
            <a:r>
              <a:rPr lang="en-US" sz="2800" dirty="0"/>
              <a:t> </a:t>
            </a:r>
            <a:r>
              <a:rPr lang="en-US" sz="2800" dirty="0" err="1"/>
              <a:t>menetapkan</a:t>
            </a:r>
            <a:r>
              <a:rPr lang="en-US" sz="2800" dirty="0"/>
              <a:t> </a:t>
            </a:r>
            <a:r>
              <a:rPr lang="en-US" sz="2800" dirty="0" err="1"/>
              <a:t>kebijakan</a:t>
            </a:r>
            <a:r>
              <a:rPr lang="en-US" sz="2800" dirty="0"/>
              <a:t> </a:t>
            </a:r>
            <a:r>
              <a:rPr lang="en-US" sz="2800" dirty="0" err="1"/>
              <a:t>redistribusi</a:t>
            </a:r>
            <a:r>
              <a:rPr lang="en-US" sz="2800" dirty="0"/>
              <a:t> </a:t>
            </a:r>
            <a:r>
              <a:rPr lang="en-US" sz="2800" dirty="0" err="1"/>
              <a:t>pegawai</a:t>
            </a:r>
            <a:r>
              <a:rPr lang="en-US" sz="2800" dirty="0" smtClean="0"/>
              <a:t>.</a:t>
            </a:r>
            <a:r>
              <a:rPr lang="id-ID" sz="2800" dirty="0" smtClean="0"/>
              <a:t>	</a:t>
            </a:r>
            <a:r>
              <a:rPr lang="id-ID" sz="2400" dirty="0" smtClean="0"/>
              <a:t>		</a:t>
            </a:r>
            <a:r>
              <a:rPr lang="id-ID" sz="2400" b="1" dirty="0" smtClean="0"/>
              <a:t>								</a:t>
            </a:r>
            <a:endParaRPr lang="id-ID" sz="2400" b="1" dirty="0"/>
          </a:p>
        </p:txBody>
      </p:sp>
    </p:spTree>
    <p:extLst>
      <p:ext uri="{BB962C8B-B14F-4D97-AF65-F5344CB8AC3E}">
        <p14:creationId xmlns="" xmlns:p14="http://schemas.microsoft.com/office/powerpoint/2010/main" val="31930623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1538" y="1142984"/>
            <a:ext cx="7743234" cy="4968552"/>
          </a:xfrm>
        </p:spPr>
        <p:txBody>
          <a:bodyPr>
            <a:noAutofit/>
          </a:bodyPr>
          <a:lstStyle/>
          <a:p>
            <a:pPr marL="361950" indent="-361950" algn="just">
              <a:lnSpc>
                <a:spcPct val="120000"/>
              </a:lnSpc>
              <a:buNone/>
            </a:pPr>
            <a:r>
              <a:rPr lang="id-ID" sz="2800" dirty="0" smtClean="0"/>
              <a:t>1.</a:t>
            </a:r>
            <a:r>
              <a:rPr lang="en-US" sz="2800" dirty="0" err="1" smtClean="0"/>
              <a:t>Standar</a:t>
            </a:r>
            <a:r>
              <a:rPr lang="en-US" sz="2800" dirty="0" smtClean="0"/>
              <a:t> </a:t>
            </a:r>
            <a:r>
              <a:rPr lang="en-US" sz="2800" dirty="0" err="1"/>
              <a:t>kompetensi</a:t>
            </a:r>
            <a:r>
              <a:rPr lang="en-US" sz="2800" dirty="0"/>
              <a:t> </a:t>
            </a:r>
            <a:r>
              <a:rPr lang="en-US" sz="2800" dirty="0" err="1"/>
              <a:t>jabatan</a:t>
            </a:r>
            <a:r>
              <a:rPr lang="en-US" sz="2800" dirty="0"/>
              <a:t> </a:t>
            </a:r>
            <a:r>
              <a:rPr lang="en-US" sz="2800" dirty="0" err="1"/>
              <a:t>merupakan</a:t>
            </a:r>
            <a:r>
              <a:rPr lang="en-US" sz="2800" dirty="0"/>
              <a:t> </a:t>
            </a:r>
            <a:r>
              <a:rPr lang="en-US" sz="2800" dirty="0" err="1"/>
              <a:t>persyaratan</a:t>
            </a:r>
            <a:r>
              <a:rPr lang="en-US" sz="2800" dirty="0"/>
              <a:t> </a:t>
            </a:r>
            <a:r>
              <a:rPr lang="en-US" sz="2800" dirty="0" err="1"/>
              <a:t>kompetensi</a:t>
            </a:r>
            <a:r>
              <a:rPr lang="en-US" sz="2800" dirty="0"/>
              <a:t> minimal yang </a:t>
            </a:r>
            <a:r>
              <a:rPr lang="en-US" sz="2800" dirty="0" err="1"/>
              <a:t>harus</a:t>
            </a:r>
            <a:r>
              <a:rPr lang="en-US" sz="2800" dirty="0"/>
              <a:t> </a:t>
            </a:r>
            <a:r>
              <a:rPr lang="en-US" sz="2800" dirty="0" err="1"/>
              <a:t>dimiliki</a:t>
            </a:r>
            <a:r>
              <a:rPr lang="en-US" sz="2800" dirty="0"/>
              <a:t> </a:t>
            </a:r>
            <a:r>
              <a:rPr lang="en-US" sz="2800" dirty="0" err="1"/>
              <a:t>seorang</a:t>
            </a:r>
            <a:r>
              <a:rPr lang="en-US" sz="2800" dirty="0"/>
              <a:t> </a:t>
            </a:r>
            <a:r>
              <a:rPr lang="en-US" sz="2800" dirty="0" err="1"/>
              <a:t>pegawai</a:t>
            </a:r>
            <a:r>
              <a:rPr lang="en-US" sz="2800" dirty="0"/>
              <a:t> </a:t>
            </a:r>
            <a:r>
              <a:rPr lang="en-US" sz="2800" dirty="0" err="1"/>
              <a:t>dalam</a:t>
            </a:r>
            <a:r>
              <a:rPr lang="en-US" sz="2800" dirty="0"/>
              <a:t> </a:t>
            </a:r>
            <a:r>
              <a:rPr lang="en-US" sz="2800" dirty="0" err="1"/>
              <a:t>melaksanakan</a:t>
            </a:r>
            <a:r>
              <a:rPr lang="en-US" sz="2800" dirty="0"/>
              <a:t> </a:t>
            </a:r>
            <a:r>
              <a:rPr lang="en-US" sz="2800" dirty="0" err="1"/>
              <a:t>tugas</a:t>
            </a:r>
            <a:r>
              <a:rPr lang="en-US" sz="2800" dirty="0"/>
              <a:t> </a:t>
            </a:r>
            <a:r>
              <a:rPr lang="en-US" sz="2800" dirty="0" err="1"/>
              <a:t>jabatan</a:t>
            </a:r>
            <a:r>
              <a:rPr lang="en-US" sz="2800" dirty="0" smtClean="0"/>
              <a:t>. </a:t>
            </a:r>
            <a:endParaRPr lang="id-ID" sz="2800" dirty="0" smtClean="0"/>
          </a:p>
          <a:p>
            <a:pPr marL="361950" indent="-361950" algn="just">
              <a:lnSpc>
                <a:spcPct val="120000"/>
              </a:lnSpc>
              <a:buNone/>
            </a:pPr>
            <a:r>
              <a:rPr lang="id-ID" sz="2800" dirty="0" smtClean="0"/>
              <a:t>2. </a:t>
            </a:r>
            <a:r>
              <a:rPr lang="en-US" sz="2800" dirty="0" err="1" smtClean="0"/>
              <a:t>Penyusunan</a:t>
            </a:r>
            <a:r>
              <a:rPr lang="id-ID" sz="2800" dirty="0" smtClean="0"/>
              <a:t> S</a:t>
            </a:r>
            <a:r>
              <a:rPr lang="en-US" sz="2800" dirty="0" err="1" smtClean="0"/>
              <a:t>tandar</a:t>
            </a:r>
            <a:r>
              <a:rPr lang="en-US" sz="2800" dirty="0" smtClean="0"/>
              <a:t> </a:t>
            </a:r>
            <a:r>
              <a:rPr lang="en-US" sz="2800" dirty="0" err="1"/>
              <a:t>kompetensi</a:t>
            </a:r>
            <a:r>
              <a:rPr lang="en-US" sz="2800" dirty="0"/>
              <a:t> </a:t>
            </a:r>
            <a:r>
              <a:rPr lang="en-US" sz="2800" dirty="0" err="1"/>
              <a:t>jabatan</a:t>
            </a:r>
            <a:r>
              <a:rPr lang="en-US" sz="2800" dirty="0"/>
              <a:t> </a:t>
            </a:r>
            <a:r>
              <a:rPr lang="en-US" sz="2800" dirty="0" err="1"/>
              <a:t>dilakukan</a:t>
            </a:r>
            <a:r>
              <a:rPr lang="en-US" sz="2800" dirty="0"/>
              <a:t> </a:t>
            </a:r>
            <a:r>
              <a:rPr lang="id-ID" sz="2800" dirty="0" smtClean="0"/>
              <a:t> </a:t>
            </a:r>
            <a:r>
              <a:rPr lang="en-US" sz="2800" dirty="0" err="1" smtClean="0"/>
              <a:t>berdasarkan</a:t>
            </a:r>
            <a:r>
              <a:rPr lang="en-US" sz="2800" dirty="0" smtClean="0"/>
              <a:t> </a:t>
            </a:r>
            <a:r>
              <a:rPr lang="en-US" sz="2800" dirty="0" err="1"/>
              <a:t>tugas</a:t>
            </a:r>
            <a:r>
              <a:rPr lang="en-US" sz="2800" dirty="0"/>
              <a:t> </a:t>
            </a:r>
            <a:r>
              <a:rPr lang="en-US" sz="2800" dirty="0" err="1"/>
              <a:t>dan</a:t>
            </a:r>
            <a:r>
              <a:rPr lang="en-US" sz="2800" dirty="0"/>
              <a:t> </a:t>
            </a:r>
            <a:r>
              <a:rPr lang="en-US" sz="2800" dirty="0" err="1"/>
              <a:t>fungsi</a:t>
            </a:r>
            <a:r>
              <a:rPr lang="en-US" sz="2800" dirty="0"/>
              <a:t> </a:t>
            </a:r>
            <a:r>
              <a:rPr lang="en-US" sz="2800" dirty="0" err="1"/>
              <a:t>organisasi</a:t>
            </a:r>
            <a:r>
              <a:rPr lang="en-US" sz="2800" dirty="0"/>
              <a:t>. </a:t>
            </a:r>
            <a:endParaRPr lang="id-ID" sz="2800" dirty="0" smtClean="0"/>
          </a:p>
          <a:p>
            <a:pPr marL="266700" indent="-266700">
              <a:lnSpc>
                <a:spcPct val="120000"/>
              </a:lnSpc>
              <a:buNone/>
            </a:pPr>
            <a:r>
              <a:rPr lang="id-ID" sz="2800" dirty="0" smtClean="0"/>
              <a:t>3.  </a:t>
            </a:r>
            <a:r>
              <a:rPr lang="en-US" sz="2800" dirty="0" err="1" smtClean="0"/>
              <a:t>Standar</a:t>
            </a:r>
            <a:r>
              <a:rPr lang="en-US" sz="2800" dirty="0" smtClean="0"/>
              <a:t> </a:t>
            </a:r>
            <a:r>
              <a:rPr lang="en-US" sz="2800" dirty="0" err="1"/>
              <a:t>kompetensi</a:t>
            </a:r>
            <a:r>
              <a:rPr lang="en-US" sz="2800" dirty="0"/>
              <a:t> </a:t>
            </a:r>
            <a:r>
              <a:rPr lang="en-US" sz="2800" dirty="0" err="1"/>
              <a:t>jabatan</a:t>
            </a:r>
            <a:r>
              <a:rPr lang="en-US" sz="2800" dirty="0"/>
              <a:t> </a:t>
            </a:r>
            <a:r>
              <a:rPr lang="en-US" sz="2800" dirty="0" err="1"/>
              <a:t>terdiri</a:t>
            </a:r>
            <a:r>
              <a:rPr lang="en-US" sz="2800" dirty="0"/>
              <a:t> </a:t>
            </a:r>
            <a:r>
              <a:rPr lang="en-US" sz="2800" dirty="0" err="1"/>
              <a:t>atas</a:t>
            </a:r>
            <a:r>
              <a:rPr lang="en-US" sz="2800" dirty="0"/>
              <a:t> </a:t>
            </a:r>
            <a:r>
              <a:rPr lang="id-ID" sz="2800" dirty="0" smtClean="0"/>
              <a:t>  </a:t>
            </a:r>
            <a:r>
              <a:rPr lang="en-US" sz="2800" dirty="0" err="1" smtClean="0"/>
              <a:t>kompetensi</a:t>
            </a:r>
            <a:r>
              <a:rPr lang="en-US" sz="2800" dirty="0" smtClean="0"/>
              <a:t> </a:t>
            </a:r>
            <a:r>
              <a:rPr lang="en-US" sz="2800" dirty="0" err="1"/>
              <a:t>dasar</a:t>
            </a:r>
            <a:r>
              <a:rPr lang="en-US" sz="2800" dirty="0"/>
              <a:t> </a:t>
            </a:r>
            <a:r>
              <a:rPr lang="en-US" sz="2800" dirty="0" err="1"/>
              <a:t>dan</a:t>
            </a:r>
            <a:r>
              <a:rPr lang="en-US" sz="2800" dirty="0"/>
              <a:t> </a:t>
            </a:r>
            <a:r>
              <a:rPr lang="en-US" sz="2800" dirty="0" err="1"/>
              <a:t>kompetensi</a:t>
            </a:r>
            <a:r>
              <a:rPr lang="en-US" sz="2800" dirty="0"/>
              <a:t> </a:t>
            </a:r>
            <a:r>
              <a:rPr lang="en-US" sz="2800" dirty="0" err="1"/>
              <a:t>bidang</a:t>
            </a:r>
            <a:r>
              <a:rPr lang="en-US" sz="2800" dirty="0"/>
              <a:t>. </a:t>
            </a:r>
            <a:endParaRPr lang="id-ID" sz="2800" dirty="0" smtClean="0"/>
          </a:p>
        </p:txBody>
      </p:sp>
      <p:sp>
        <p:nvSpPr>
          <p:cNvPr id="4" name="Rectangle 3"/>
          <p:cNvSpPr/>
          <p:nvPr/>
        </p:nvSpPr>
        <p:spPr>
          <a:xfrm>
            <a:off x="1000100" y="357166"/>
            <a:ext cx="4824536" cy="5040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b="1" dirty="0" smtClean="0">
                <a:solidFill>
                  <a:schemeClr val="tx1"/>
                </a:solidFill>
              </a:rPr>
              <a:t>STANDAR KOMPETENSI JABATAN</a:t>
            </a:r>
          </a:p>
        </p:txBody>
      </p:sp>
    </p:spTree>
    <p:extLst>
      <p:ext uri="{BB962C8B-B14F-4D97-AF65-F5344CB8AC3E}">
        <p14:creationId xmlns="" xmlns:p14="http://schemas.microsoft.com/office/powerpoint/2010/main" val="17273588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1538" y="1142984"/>
            <a:ext cx="7743234" cy="4968552"/>
          </a:xfrm>
        </p:spPr>
        <p:txBody>
          <a:bodyPr>
            <a:noAutofit/>
          </a:bodyPr>
          <a:lstStyle/>
          <a:p>
            <a:pPr marL="0" indent="0" algn="just">
              <a:lnSpc>
                <a:spcPct val="120000"/>
              </a:lnSpc>
              <a:buNone/>
            </a:pPr>
            <a:r>
              <a:rPr lang="id-ID" sz="2800" dirty="0" smtClean="0"/>
              <a:t>4. </a:t>
            </a:r>
            <a:r>
              <a:rPr lang="en-US" sz="2800" dirty="0" err="1" smtClean="0"/>
              <a:t>Jabatan</a:t>
            </a:r>
            <a:r>
              <a:rPr lang="en-US" sz="2800" dirty="0" smtClean="0"/>
              <a:t> </a:t>
            </a:r>
            <a:r>
              <a:rPr lang="en-US" sz="2800" dirty="0"/>
              <a:t>yang </a:t>
            </a:r>
            <a:r>
              <a:rPr lang="en-US" sz="2800" dirty="0" err="1"/>
              <a:t>memiliki</a:t>
            </a:r>
            <a:r>
              <a:rPr lang="en-US" sz="2800" dirty="0"/>
              <a:t> </a:t>
            </a:r>
            <a:r>
              <a:rPr lang="en-US" sz="2800" dirty="0" err="1"/>
              <a:t>fungsi</a:t>
            </a:r>
            <a:r>
              <a:rPr lang="en-US" sz="2800" dirty="0"/>
              <a:t> </a:t>
            </a:r>
            <a:r>
              <a:rPr lang="en-US" sz="2800" dirty="0" err="1"/>
              <a:t>sejenis</a:t>
            </a:r>
            <a:r>
              <a:rPr lang="en-US" sz="2800" dirty="0"/>
              <a:t> </a:t>
            </a:r>
            <a:r>
              <a:rPr lang="en-US" sz="2800" dirty="0" err="1"/>
              <a:t>dapat</a:t>
            </a:r>
            <a:r>
              <a:rPr lang="en-US" sz="2800" dirty="0"/>
              <a:t> </a:t>
            </a:r>
            <a:r>
              <a:rPr lang="en-US" sz="2800" dirty="0" err="1"/>
              <a:t>memiliki</a:t>
            </a:r>
            <a:r>
              <a:rPr lang="en-US" sz="2800" dirty="0"/>
              <a:t> </a:t>
            </a:r>
            <a:r>
              <a:rPr lang="en-US" sz="2800" dirty="0" err="1"/>
              <a:t>kompetensi</a:t>
            </a:r>
            <a:r>
              <a:rPr lang="en-US" sz="2800" dirty="0"/>
              <a:t> </a:t>
            </a:r>
            <a:r>
              <a:rPr lang="en-US" sz="2800" dirty="0" err="1"/>
              <a:t>dasar</a:t>
            </a:r>
            <a:r>
              <a:rPr lang="en-US" sz="2800" dirty="0"/>
              <a:t> yang </a:t>
            </a:r>
            <a:r>
              <a:rPr lang="en-US" sz="2800" dirty="0" err="1"/>
              <a:t>sama</a:t>
            </a:r>
            <a:r>
              <a:rPr lang="en-US" sz="2800" dirty="0"/>
              <a:t>.</a:t>
            </a:r>
            <a:r>
              <a:rPr lang="id-ID" sz="2800" dirty="0"/>
              <a:t> </a:t>
            </a:r>
            <a:endParaRPr lang="id-ID" sz="2800" dirty="0" smtClean="0"/>
          </a:p>
          <a:p>
            <a:pPr marL="0" indent="0" algn="just">
              <a:lnSpc>
                <a:spcPct val="120000"/>
              </a:lnSpc>
              <a:buNone/>
            </a:pPr>
            <a:r>
              <a:rPr lang="id-ID" sz="2800" dirty="0" smtClean="0"/>
              <a:t>5. Standar </a:t>
            </a:r>
            <a:r>
              <a:rPr lang="id-ID" sz="2800" dirty="0"/>
              <a:t>kompetensi jabatan di lingkungan unit kerja disusun serendah-rendahnya oleh unit kerja eselon II atau yang setara. Penyusunan standar kompetensi jabatan di lingkungan Kementerian Pendidikan dan Kebudayaan dikoordinasikan oleh Sekretariat Jenderal, dalam hal ini Biro Kepegawaian</a:t>
            </a:r>
            <a:r>
              <a:rPr lang="id-ID" sz="2800" dirty="0" smtClean="0"/>
              <a:t>.		</a:t>
            </a:r>
            <a:r>
              <a:rPr lang="id-ID" sz="2000" dirty="0" smtClean="0"/>
              <a:t>			</a:t>
            </a:r>
            <a:endParaRPr lang="id-ID" sz="2000" b="1" dirty="0"/>
          </a:p>
        </p:txBody>
      </p:sp>
      <p:sp>
        <p:nvSpPr>
          <p:cNvPr id="4" name="Rectangle 3"/>
          <p:cNvSpPr/>
          <p:nvPr/>
        </p:nvSpPr>
        <p:spPr>
          <a:xfrm>
            <a:off x="928662" y="357166"/>
            <a:ext cx="7215238" cy="646932"/>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b="1" dirty="0" smtClean="0">
                <a:solidFill>
                  <a:schemeClr val="tx1"/>
                </a:solidFill>
              </a:rPr>
              <a:t>STANDAR KOMPETENSI JABATAN</a:t>
            </a:r>
          </a:p>
          <a:p>
            <a:pPr algn="ctr"/>
            <a:r>
              <a:rPr lang="id-ID" b="1" dirty="0" smtClean="0"/>
              <a:t> FORMAT IV</a:t>
            </a:r>
            <a:endParaRPr lang="id-ID" b="1" dirty="0" smtClean="0">
              <a:solidFill>
                <a:schemeClr val="tx1"/>
              </a:solidFill>
            </a:endParaRPr>
          </a:p>
        </p:txBody>
      </p:sp>
    </p:spTree>
    <p:extLst>
      <p:ext uri="{BB962C8B-B14F-4D97-AF65-F5344CB8AC3E}">
        <p14:creationId xmlns="" xmlns:p14="http://schemas.microsoft.com/office/powerpoint/2010/main" val="17273588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1268760"/>
            <a:ext cx="7344816" cy="5120104"/>
          </a:xfrm>
        </p:spPr>
        <p:txBody>
          <a:bodyPr>
            <a:normAutofit fontScale="70000" lnSpcReduction="20000"/>
          </a:bodyPr>
          <a:lstStyle/>
          <a:p>
            <a:pPr marL="0" indent="0">
              <a:buNone/>
            </a:pPr>
            <a:r>
              <a:rPr lang="en-US" dirty="0"/>
              <a:t>Database </a:t>
            </a:r>
            <a:r>
              <a:rPr lang="id-ID" dirty="0"/>
              <a:t>pegawai sekurang-kurangnya </a:t>
            </a:r>
            <a:r>
              <a:rPr lang="en-US" dirty="0" err="1"/>
              <a:t>memuat</a:t>
            </a:r>
            <a:r>
              <a:rPr lang="id-ID" dirty="0"/>
              <a:t> struktur data pokok </a:t>
            </a:r>
            <a:r>
              <a:rPr lang="id-ID" dirty="0" smtClean="0"/>
              <a:t>yaitu</a:t>
            </a:r>
          </a:p>
          <a:p>
            <a:pPr>
              <a:spcBef>
                <a:spcPts val="0"/>
              </a:spcBef>
              <a:spcAft>
                <a:spcPts val="0"/>
              </a:spcAft>
              <a:buFontTx/>
              <a:buChar char="-"/>
            </a:pPr>
            <a:r>
              <a:rPr lang="id-ID" dirty="0" smtClean="0"/>
              <a:t>Nama</a:t>
            </a:r>
            <a:r>
              <a:rPr lang="id-ID" dirty="0"/>
              <a:t>, </a:t>
            </a:r>
            <a:endParaRPr lang="id-ID" dirty="0" smtClean="0"/>
          </a:p>
          <a:p>
            <a:pPr>
              <a:spcBef>
                <a:spcPts val="0"/>
              </a:spcBef>
              <a:spcAft>
                <a:spcPts val="0"/>
              </a:spcAft>
              <a:buFontTx/>
              <a:buChar char="-"/>
            </a:pPr>
            <a:r>
              <a:rPr lang="id-ID" dirty="0" smtClean="0"/>
              <a:t>NIP</a:t>
            </a:r>
            <a:r>
              <a:rPr lang="id-ID" dirty="0"/>
              <a:t>, </a:t>
            </a:r>
            <a:endParaRPr lang="id-ID" dirty="0" smtClean="0"/>
          </a:p>
          <a:p>
            <a:pPr>
              <a:spcBef>
                <a:spcPts val="0"/>
              </a:spcBef>
              <a:spcAft>
                <a:spcPts val="0"/>
              </a:spcAft>
              <a:buFontTx/>
              <a:buChar char="-"/>
            </a:pPr>
            <a:r>
              <a:rPr lang="id-ID" dirty="0" smtClean="0"/>
              <a:t>tempat </a:t>
            </a:r>
            <a:r>
              <a:rPr lang="id-ID" dirty="0"/>
              <a:t>dan tanggal lahir, </a:t>
            </a:r>
            <a:endParaRPr lang="id-ID" dirty="0" smtClean="0"/>
          </a:p>
          <a:p>
            <a:pPr>
              <a:spcBef>
                <a:spcPts val="0"/>
              </a:spcBef>
              <a:spcAft>
                <a:spcPts val="0"/>
              </a:spcAft>
              <a:buFontTx/>
              <a:buChar char="-"/>
            </a:pPr>
            <a:r>
              <a:rPr lang="id-ID" dirty="0" smtClean="0"/>
              <a:t>riwayat </a:t>
            </a:r>
            <a:r>
              <a:rPr lang="id-ID" dirty="0"/>
              <a:t>tingkat pendidikan dan kualifikasi </a:t>
            </a:r>
            <a:r>
              <a:rPr lang="id-ID" dirty="0" smtClean="0"/>
              <a:t>pendidikan,</a:t>
            </a:r>
          </a:p>
          <a:p>
            <a:pPr>
              <a:spcBef>
                <a:spcPts val="0"/>
              </a:spcBef>
              <a:spcAft>
                <a:spcPts val="0"/>
              </a:spcAft>
              <a:buFontTx/>
              <a:buChar char="-"/>
            </a:pPr>
            <a:r>
              <a:rPr lang="id-ID" dirty="0" smtClean="0"/>
              <a:t>TMT </a:t>
            </a:r>
            <a:r>
              <a:rPr lang="id-ID" dirty="0"/>
              <a:t>CPNS, TMT PNS, </a:t>
            </a:r>
            <a:endParaRPr lang="id-ID" dirty="0" smtClean="0"/>
          </a:p>
          <a:p>
            <a:pPr>
              <a:spcBef>
                <a:spcPts val="0"/>
              </a:spcBef>
              <a:spcAft>
                <a:spcPts val="0"/>
              </a:spcAft>
              <a:buFontTx/>
              <a:buChar char="-"/>
            </a:pPr>
            <a:r>
              <a:rPr lang="id-ID" dirty="0" smtClean="0"/>
              <a:t>riwayat </a:t>
            </a:r>
            <a:r>
              <a:rPr lang="id-ID" dirty="0"/>
              <a:t>jabatan, dan </a:t>
            </a:r>
            <a:endParaRPr lang="id-ID" dirty="0" smtClean="0"/>
          </a:p>
          <a:p>
            <a:pPr>
              <a:spcBef>
                <a:spcPts val="0"/>
              </a:spcBef>
              <a:spcAft>
                <a:spcPts val="0"/>
              </a:spcAft>
              <a:buFontTx/>
              <a:buChar char="-"/>
            </a:pPr>
            <a:r>
              <a:rPr lang="id-ID" dirty="0" smtClean="0"/>
              <a:t>riwayat </a:t>
            </a:r>
            <a:r>
              <a:rPr lang="id-ID" dirty="0"/>
              <a:t>pendidikan dan pelatihan yang pernah </a:t>
            </a:r>
            <a:r>
              <a:rPr lang="id-ID" dirty="0" smtClean="0"/>
              <a:t>diikuti.</a:t>
            </a:r>
          </a:p>
          <a:p>
            <a:pPr marL="0" indent="0">
              <a:buNone/>
            </a:pPr>
            <a:r>
              <a:rPr lang="id-ID" dirty="0" smtClean="0"/>
              <a:t>Dengan </a:t>
            </a:r>
            <a:r>
              <a:rPr lang="id-ID" dirty="0"/>
              <a:t>demikian, ketersediaan database pegawai  dan database jabatan yang lengkap dan mutakhir untuk menghasilkan informasi mengenai p</a:t>
            </a:r>
            <a:r>
              <a:rPr lang="en-US" dirty="0" err="1"/>
              <a:t>rofil</a:t>
            </a:r>
            <a:r>
              <a:rPr lang="en-US" dirty="0"/>
              <a:t> </a:t>
            </a:r>
            <a:r>
              <a:rPr lang="en-US" dirty="0" err="1"/>
              <a:t>pegawai</a:t>
            </a:r>
            <a:r>
              <a:rPr lang="en-US" dirty="0"/>
              <a:t> </a:t>
            </a:r>
            <a:r>
              <a:rPr lang="id-ID" dirty="0"/>
              <a:t>setiap unit kerja dapat diolah berdasarkan pendidikan, pengalaman, kelompok usia, dan sebagainya.</a:t>
            </a:r>
          </a:p>
          <a:p>
            <a:pPr marL="0" indent="0">
              <a:buNone/>
            </a:pPr>
            <a:r>
              <a:rPr lang="en-US" dirty="0" err="1"/>
              <a:t>Pemutakhiran</a:t>
            </a:r>
            <a:r>
              <a:rPr lang="en-US" dirty="0"/>
              <a:t> data</a:t>
            </a:r>
            <a:r>
              <a:rPr lang="id-ID" dirty="0"/>
              <a:t>base</a:t>
            </a:r>
            <a:r>
              <a:rPr lang="en-US" dirty="0"/>
              <a:t> </a:t>
            </a:r>
            <a:r>
              <a:rPr lang="en-US" dirty="0" err="1"/>
              <a:t>dilakukan</a:t>
            </a:r>
            <a:r>
              <a:rPr lang="en-US" dirty="0"/>
              <a:t> </a:t>
            </a:r>
            <a:r>
              <a:rPr lang="en-US" dirty="0" err="1"/>
              <a:t>oleh</a:t>
            </a:r>
            <a:r>
              <a:rPr lang="en-US" dirty="0"/>
              <a:t> </a:t>
            </a:r>
            <a:r>
              <a:rPr lang="en-US" dirty="0" err="1"/>
              <a:t>masing-masing</a:t>
            </a:r>
            <a:r>
              <a:rPr lang="en-US" dirty="0"/>
              <a:t> unit </a:t>
            </a:r>
            <a:r>
              <a:rPr lang="en-US" dirty="0" err="1"/>
              <a:t>kerja</a:t>
            </a:r>
            <a:r>
              <a:rPr lang="en-US" dirty="0"/>
              <a:t> </a:t>
            </a:r>
            <a:r>
              <a:rPr lang="en-US" dirty="0" err="1"/>
              <a:t>dengan</a:t>
            </a:r>
            <a:r>
              <a:rPr lang="en-US" dirty="0"/>
              <a:t> </a:t>
            </a:r>
            <a:r>
              <a:rPr lang="en-US" dirty="0" err="1"/>
              <a:t>menggunakan</a:t>
            </a:r>
            <a:r>
              <a:rPr lang="en-US" dirty="0"/>
              <a:t> </a:t>
            </a:r>
            <a:r>
              <a:rPr lang="id-ID" dirty="0"/>
              <a:t>aplikasi </a:t>
            </a:r>
            <a:r>
              <a:rPr lang="en-US" dirty="0"/>
              <a:t>yang </a:t>
            </a:r>
            <a:r>
              <a:rPr lang="en-US" dirty="0" err="1"/>
              <a:t>terintegrasi</a:t>
            </a:r>
            <a:r>
              <a:rPr lang="en-US" dirty="0"/>
              <a:t> </a:t>
            </a:r>
            <a:r>
              <a:rPr lang="en-US" dirty="0" err="1"/>
              <a:t>dengan</a:t>
            </a:r>
            <a:r>
              <a:rPr lang="en-US" dirty="0"/>
              <a:t> Biro </a:t>
            </a:r>
            <a:r>
              <a:rPr lang="en-US" dirty="0" err="1"/>
              <a:t>Kepegawaian</a:t>
            </a:r>
            <a:r>
              <a:rPr lang="en-US" dirty="0"/>
              <a:t> </a:t>
            </a:r>
            <a:r>
              <a:rPr lang="id-ID" dirty="0"/>
              <a:t>Kementerian Pendidikan dan Kebudayaan.</a:t>
            </a:r>
          </a:p>
        </p:txBody>
      </p:sp>
      <p:sp>
        <p:nvSpPr>
          <p:cNvPr id="4" name="Rectangle 3"/>
          <p:cNvSpPr/>
          <p:nvPr/>
        </p:nvSpPr>
        <p:spPr>
          <a:xfrm>
            <a:off x="1043608" y="613152"/>
            <a:ext cx="3960440" cy="5040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id-ID" b="1" dirty="0" smtClean="0">
                <a:solidFill>
                  <a:schemeClr val="tx1"/>
                </a:solidFill>
              </a:rPr>
              <a:t>PEMUTAKHIRAN DATABASE</a:t>
            </a:r>
          </a:p>
        </p:txBody>
      </p:sp>
    </p:spTree>
    <p:extLst>
      <p:ext uri="{BB962C8B-B14F-4D97-AF65-F5344CB8AC3E}">
        <p14:creationId xmlns="" xmlns:p14="http://schemas.microsoft.com/office/powerpoint/2010/main" val="34080663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Alternate Process 3"/>
          <p:cNvSpPr/>
          <p:nvPr/>
        </p:nvSpPr>
        <p:spPr>
          <a:xfrm>
            <a:off x="2643174" y="714356"/>
            <a:ext cx="4585712" cy="1071570"/>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d-ID" dirty="0"/>
          </a:p>
        </p:txBody>
      </p:sp>
      <p:sp>
        <p:nvSpPr>
          <p:cNvPr id="2" name="Title 1"/>
          <p:cNvSpPr>
            <a:spLocks noGrp="1"/>
          </p:cNvSpPr>
          <p:nvPr>
            <p:ph type="title"/>
          </p:nvPr>
        </p:nvSpPr>
        <p:spPr>
          <a:xfrm>
            <a:off x="2714612" y="642918"/>
            <a:ext cx="4286280" cy="1065894"/>
          </a:xfrm>
        </p:spPr>
        <p:txBody>
          <a:bodyPr>
            <a:noAutofit/>
          </a:bodyPr>
          <a:lstStyle/>
          <a:p>
            <a:pPr algn="ctr">
              <a:tabLst>
                <a:tab pos="1258888" algn="l"/>
              </a:tabLst>
            </a:pPr>
            <a:r>
              <a:rPr lang="id-ID" sz="2800" dirty="0" smtClean="0"/>
              <a:t>PASAL 1</a:t>
            </a:r>
            <a:r>
              <a:rPr lang="id-ID" sz="2000" dirty="0" smtClean="0"/>
              <a:t/>
            </a:r>
            <a:br>
              <a:rPr lang="id-ID" sz="2000" dirty="0" smtClean="0"/>
            </a:br>
            <a:r>
              <a:rPr lang="id-ID" sz="2000" dirty="0" smtClean="0"/>
              <a:t>PERMENDIKBUD NO 7 THN 2013</a:t>
            </a:r>
            <a:endParaRPr lang="id-ID" sz="2000" dirty="0"/>
          </a:p>
        </p:txBody>
      </p:sp>
      <p:sp>
        <p:nvSpPr>
          <p:cNvPr id="3" name="Content Placeholder 2"/>
          <p:cNvSpPr>
            <a:spLocks noGrp="1"/>
          </p:cNvSpPr>
          <p:nvPr>
            <p:ph idx="1"/>
          </p:nvPr>
        </p:nvSpPr>
        <p:spPr>
          <a:xfrm>
            <a:off x="1571604" y="2500306"/>
            <a:ext cx="7143800" cy="3264713"/>
          </a:xfrm>
        </p:spPr>
        <p:txBody>
          <a:bodyPr/>
          <a:lstStyle/>
          <a:p>
            <a:pPr marL="0" indent="0" algn="just">
              <a:buNone/>
            </a:pPr>
            <a:r>
              <a:rPr lang="id-ID" sz="2800" dirty="0" smtClean="0"/>
              <a:t>Pedoman </a:t>
            </a:r>
            <a:r>
              <a:rPr lang="id-ID" sz="2800" dirty="0"/>
              <a:t>Penataan Pegawai </a:t>
            </a:r>
            <a:r>
              <a:rPr lang="en-US" sz="2800" dirty="0" err="1"/>
              <a:t>Berbasis</a:t>
            </a:r>
            <a:r>
              <a:rPr lang="en-US" sz="2800" dirty="0"/>
              <a:t> </a:t>
            </a:r>
            <a:r>
              <a:rPr lang="en-US" sz="2800" dirty="0" err="1"/>
              <a:t>Kompetensi</a:t>
            </a:r>
            <a:r>
              <a:rPr lang="id-ID" sz="2800" dirty="0"/>
              <a:t> dipergunakan sebagai acuan bagi unit kerja di lingkungan Kementerian Pendidikan dan Kebudayaan dalam melaksanakan Penataan Pegawai Berbasis Kompetensi di lingkungannya</a:t>
            </a:r>
            <a:r>
              <a:rPr lang="id-ID" sz="2800" dirty="0" smtClean="0"/>
              <a:t>.</a:t>
            </a:r>
          </a:p>
          <a:p>
            <a:pPr algn="just">
              <a:buNone/>
            </a:pPr>
            <a:endParaRPr lang="id-ID" sz="2000" dirty="0" smtClean="0"/>
          </a:p>
          <a:p>
            <a:pPr algn="just">
              <a:buAutoNum type="arabicParenBoth"/>
            </a:pPr>
            <a:endParaRPr lang="id-ID" dirty="0"/>
          </a:p>
        </p:txBody>
      </p:sp>
    </p:spTree>
    <p:extLst>
      <p:ext uri="{BB962C8B-B14F-4D97-AF65-F5344CB8AC3E}">
        <p14:creationId xmlns="" xmlns:p14="http://schemas.microsoft.com/office/powerpoint/2010/main" val="27893008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4414" y="0"/>
            <a:ext cx="7162958" cy="924475"/>
          </a:xfrm>
        </p:spPr>
        <p:txBody>
          <a:bodyPr/>
          <a:lstStyle/>
          <a:p>
            <a:pPr algn="ctr"/>
            <a:r>
              <a:rPr lang="id-ID" dirty="0" smtClean="0"/>
              <a:t>PELAKSANAAN</a:t>
            </a:r>
            <a:endParaRPr lang="id-ID" dirty="0"/>
          </a:p>
        </p:txBody>
      </p:sp>
      <p:sp>
        <p:nvSpPr>
          <p:cNvPr id="3" name="Content Placeholder 2"/>
          <p:cNvSpPr>
            <a:spLocks noGrp="1"/>
          </p:cNvSpPr>
          <p:nvPr>
            <p:ph idx="1"/>
          </p:nvPr>
        </p:nvSpPr>
        <p:spPr>
          <a:xfrm>
            <a:off x="966918" y="1714488"/>
            <a:ext cx="7234965" cy="4588720"/>
          </a:xfrm>
        </p:spPr>
        <p:txBody>
          <a:bodyPr>
            <a:noAutofit/>
          </a:bodyPr>
          <a:lstStyle/>
          <a:p>
            <a:pPr marL="0" indent="0">
              <a:buNone/>
            </a:pPr>
            <a:r>
              <a:rPr lang="id-ID" sz="2000" dirty="0"/>
              <a:t>Pimpinan unit kerja eselon II di bawah koordinasi pemimpin unit eselon I:</a:t>
            </a:r>
          </a:p>
          <a:p>
            <a:pPr marL="355600" lvl="1" indent="-355600">
              <a:buFont typeface="+mj-lt"/>
              <a:buAutoNum type="arabicPeriod"/>
            </a:pPr>
            <a:r>
              <a:rPr lang="id-ID" sz="2000" dirty="0" smtClean="0"/>
              <a:t>lakukan </a:t>
            </a:r>
            <a:r>
              <a:rPr lang="id-ID" sz="2000" dirty="0"/>
              <a:t>distribusi pegawai dari unit</a:t>
            </a:r>
            <a:r>
              <a:rPr lang="en-US" sz="2000" dirty="0"/>
              <a:t> </a:t>
            </a:r>
            <a:r>
              <a:rPr lang="en-US" sz="2000" dirty="0" err="1"/>
              <a:t>kerja</a:t>
            </a:r>
            <a:r>
              <a:rPr lang="id-ID" sz="2000" dirty="0"/>
              <a:t> yang kelebihan kepada unit </a:t>
            </a:r>
            <a:r>
              <a:rPr lang="en-US" sz="2000" dirty="0" err="1"/>
              <a:t>kerja</a:t>
            </a:r>
            <a:r>
              <a:rPr lang="en-US" sz="2000" dirty="0"/>
              <a:t> </a:t>
            </a:r>
            <a:r>
              <a:rPr lang="id-ID" sz="2000" dirty="0"/>
              <a:t>yang  kekurangan di lingkungannya dengan memperhatikan kesesuaian kompetensi yang dimiliki pegawai dengan jabatan dalam organisasi</a:t>
            </a:r>
            <a:r>
              <a:rPr lang="en-US" sz="2000" dirty="0"/>
              <a:t>;</a:t>
            </a:r>
            <a:endParaRPr lang="id-ID" sz="2000" dirty="0"/>
          </a:p>
          <a:p>
            <a:pPr marL="355600" lvl="1" indent="-355600">
              <a:buFont typeface="+mj-lt"/>
              <a:buAutoNum type="arabicPeriod"/>
            </a:pPr>
            <a:r>
              <a:rPr lang="id-ID" sz="2000" dirty="0" smtClean="0"/>
              <a:t>lakukan </a:t>
            </a:r>
            <a:r>
              <a:rPr lang="id-ID" sz="2000" dirty="0"/>
              <a:t>penilaian kinerja, penegakan disiplin</a:t>
            </a:r>
            <a:r>
              <a:rPr lang="en-US" sz="2000" dirty="0"/>
              <a:t>,</a:t>
            </a:r>
            <a:r>
              <a:rPr lang="id-ID" sz="2000" dirty="0"/>
              <a:t> dan penilaian kompetensi dan kapabilitas sesuai dengan syarat jabatan berdasarkan peraturan </a:t>
            </a:r>
            <a:r>
              <a:rPr lang="id-ID" sz="2000" dirty="0" smtClean="0"/>
              <a:t>perundang-undangan;</a:t>
            </a:r>
            <a:endParaRPr lang="id-ID" sz="2000" dirty="0"/>
          </a:p>
          <a:p>
            <a:pPr marL="355600" lvl="1" indent="-355600">
              <a:buFont typeface="+mj-lt"/>
              <a:buAutoNum type="arabicPeriod"/>
            </a:pPr>
            <a:r>
              <a:rPr lang="en-US" sz="2000" dirty="0" err="1" smtClean="0"/>
              <a:t>apabila</a:t>
            </a:r>
            <a:r>
              <a:rPr lang="en-US" sz="2000" dirty="0" smtClean="0"/>
              <a:t> </a:t>
            </a:r>
            <a:r>
              <a:rPr lang="en-US" sz="2000" dirty="0" err="1"/>
              <a:t>hasil</a:t>
            </a:r>
            <a:r>
              <a:rPr lang="en-US" sz="2000" dirty="0"/>
              <a:t> </a:t>
            </a:r>
            <a:r>
              <a:rPr lang="en-US" sz="2000" dirty="0" err="1"/>
              <a:t>penilaian</a:t>
            </a:r>
            <a:r>
              <a:rPr lang="en-US" sz="2000" dirty="0"/>
              <a:t> </a:t>
            </a:r>
            <a:r>
              <a:rPr lang="en-US" sz="2000" dirty="0" err="1"/>
              <a:t>tersebut</a:t>
            </a:r>
            <a:r>
              <a:rPr lang="en-US" sz="2000" dirty="0"/>
              <a:t> di </a:t>
            </a:r>
            <a:r>
              <a:rPr lang="en-US" sz="2000" dirty="0" err="1"/>
              <a:t>atas</a:t>
            </a:r>
            <a:r>
              <a:rPr lang="en-US" sz="2000" dirty="0"/>
              <a:t> </a:t>
            </a:r>
            <a:r>
              <a:rPr lang="en-US" sz="2000" dirty="0" err="1"/>
              <a:t>menunjukkan</a:t>
            </a:r>
            <a:r>
              <a:rPr lang="en-US" sz="2000" dirty="0"/>
              <a:t> </a:t>
            </a:r>
            <a:r>
              <a:rPr lang="en-US" sz="2000" dirty="0" err="1"/>
              <a:t>bahwa</a:t>
            </a:r>
            <a:r>
              <a:rPr lang="en-US" sz="2000" dirty="0"/>
              <a:t> </a:t>
            </a:r>
            <a:r>
              <a:rPr lang="id-ID" sz="2000" dirty="0"/>
              <a:t>pegawai</a:t>
            </a:r>
            <a:r>
              <a:rPr lang="en-US" sz="2000" dirty="0"/>
              <a:t> yang </a:t>
            </a:r>
            <a:r>
              <a:rPr lang="en-US" sz="2000" dirty="0" err="1"/>
              <a:t>memiliki</a:t>
            </a:r>
            <a:r>
              <a:rPr lang="en-US" sz="2000" dirty="0"/>
              <a:t> </a:t>
            </a:r>
            <a:r>
              <a:rPr lang="en-US" sz="2000" dirty="0" err="1"/>
              <a:t>kompetensi</a:t>
            </a:r>
            <a:r>
              <a:rPr lang="en-US" sz="2000" dirty="0"/>
              <a:t> </a:t>
            </a:r>
            <a:r>
              <a:rPr lang="en-US" sz="2000" dirty="0" err="1"/>
              <a:t>dan</a:t>
            </a:r>
            <a:r>
              <a:rPr lang="en-US" sz="2000" dirty="0"/>
              <a:t> </a:t>
            </a:r>
            <a:r>
              <a:rPr lang="en-US" sz="2000" dirty="0" err="1"/>
              <a:t>kapabilitas</a:t>
            </a:r>
            <a:r>
              <a:rPr lang="en-US" sz="2000" dirty="0"/>
              <a:t> </a:t>
            </a:r>
            <a:r>
              <a:rPr lang="en-US" sz="2000" dirty="0" err="1"/>
              <a:t>sesuai</a:t>
            </a:r>
            <a:r>
              <a:rPr lang="en-US" sz="2000" dirty="0"/>
              <a:t> </a:t>
            </a:r>
            <a:r>
              <a:rPr lang="en-US" sz="2000" dirty="0" err="1"/>
              <a:t>dengan</a:t>
            </a:r>
            <a:r>
              <a:rPr lang="en-US" sz="2000" dirty="0"/>
              <a:t> </a:t>
            </a:r>
            <a:r>
              <a:rPr lang="en-US" sz="2000" dirty="0" err="1"/>
              <a:t>syarat</a:t>
            </a:r>
            <a:r>
              <a:rPr lang="en-US" sz="2000" dirty="0"/>
              <a:t> </a:t>
            </a:r>
            <a:r>
              <a:rPr lang="en-US" sz="2000" dirty="0" err="1"/>
              <a:t>jabatan</a:t>
            </a:r>
            <a:r>
              <a:rPr lang="en-US" sz="2000" dirty="0"/>
              <a:t> </a:t>
            </a:r>
            <a:r>
              <a:rPr lang="en-US" sz="2000" dirty="0" err="1"/>
              <a:t>kurang</a:t>
            </a:r>
            <a:r>
              <a:rPr lang="en-US" sz="2000" dirty="0"/>
              <a:t> </a:t>
            </a:r>
            <a:r>
              <a:rPr lang="en-US" sz="2000" dirty="0" err="1"/>
              <a:t>dari</a:t>
            </a:r>
            <a:r>
              <a:rPr lang="en-US" sz="2000" dirty="0"/>
              <a:t> </a:t>
            </a:r>
            <a:r>
              <a:rPr lang="en-US" sz="2000" dirty="0" err="1"/>
              <a:t>jumlah</a:t>
            </a:r>
            <a:r>
              <a:rPr lang="en-US" sz="2000" dirty="0"/>
              <a:t> yang </a:t>
            </a:r>
            <a:r>
              <a:rPr lang="en-US" sz="2000" dirty="0" err="1"/>
              <a:t>dibutuhkan</a:t>
            </a:r>
            <a:r>
              <a:rPr lang="en-US" sz="2000" dirty="0"/>
              <a:t>, </a:t>
            </a:r>
            <a:r>
              <a:rPr lang="en-US" sz="2000" dirty="0" err="1"/>
              <a:t>maka</a:t>
            </a:r>
            <a:r>
              <a:rPr lang="en-US" sz="2000" dirty="0"/>
              <a:t> </a:t>
            </a:r>
            <a:r>
              <a:rPr lang="en-US" sz="2000" dirty="0" err="1"/>
              <a:t>dilakukan</a:t>
            </a:r>
            <a:r>
              <a:rPr lang="en-US" sz="2000" dirty="0"/>
              <a:t> </a:t>
            </a:r>
            <a:r>
              <a:rPr lang="en-US" sz="2000" dirty="0" err="1"/>
              <a:t>penyusunan</a:t>
            </a:r>
            <a:r>
              <a:rPr lang="en-US" sz="2000" dirty="0"/>
              <a:t> </a:t>
            </a:r>
            <a:r>
              <a:rPr lang="en-US" sz="2000" dirty="0" err="1"/>
              <a:t>peringkat</a:t>
            </a:r>
            <a:r>
              <a:rPr lang="en-US" sz="2000" dirty="0"/>
              <a:t> </a:t>
            </a:r>
            <a:r>
              <a:rPr lang="id-ID" sz="2000" dirty="0"/>
              <a:t>pegawai </a:t>
            </a:r>
            <a:r>
              <a:rPr lang="en-US" sz="2000" dirty="0"/>
              <a:t>yang </a:t>
            </a:r>
            <a:r>
              <a:rPr lang="en-US" sz="2000" dirty="0" err="1"/>
              <a:t>belum</a:t>
            </a:r>
            <a:r>
              <a:rPr lang="en-US" sz="2000" dirty="0"/>
              <a:t> </a:t>
            </a:r>
            <a:r>
              <a:rPr lang="en-US" sz="2000" dirty="0" err="1"/>
              <a:t>memiliki</a:t>
            </a:r>
            <a:r>
              <a:rPr lang="en-US" sz="2000" dirty="0"/>
              <a:t> </a:t>
            </a:r>
            <a:r>
              <a:rPr lang="en-US" sz="2000" dirty="0" err="1"/>
              <a:t>kompetensi</a:t>
            </a:r>
            <a:r>
              <a:rPr lang="en-US" sz="2000" dirty="0"/>
              <a:t> </a:t>
            </a:r>
            <a:r>
              <a:rPr lang="en-US" sz="2000" dirty="0" err="1"/>
              <a:t>dan</a:t>
            </a:r>
            <a:r>
              <a:rPr lang="en-US" sz="2000" dirty="0"/>
              <a:t> </a:t>
            </a:r>
            <a:r>
              <a:rPr lang="en-US" sz="2000" dirty="0" err="1"/>
              <a:t>kapabilitas</a:t>
            </a:r>
            <a:r>
              <a:rPr lang="en-US" sz="2000" dirty="0"/>
              <a:t> </a:t>
            </a:r>
            <a:r>
              <a:rPr lang="en-US" sz="2000" dirty="0" err="1"/>
              <a:t>sesuai</a:t>
            </a:r>
            <a:r>
              <a:rPr lang="en-US" sz="2000" dirty="0"/>
              <a:t> </a:t>
            </a:r>
            <a:r>
              <a:rPr lang="en-US" sz="2000" dirty="0" err="1"/>
              <a:t>dengan</a:t>
            </a:r>
            <a:r>
              <a:rPr lang="en-US" sz="2000" dirty="0"/>
              <a:t> </a:t>
            </a:r>
            <a:r>
              <a:rPr lang="en-US" sz="2000" dirty="0" err="1"/>
              <a:t>syarat</a:t>
            </a:r>
            <a:r>
              <a:rPr lang="en-US" sz="2000" dirty="0"/>
              <a:t> </a:t>
            </a:r>
            <a:r>
              <a:rPr lang="en-US" sz="2000" dirty="0" err="1"/>
              <a:t>jabatan</a:t>
            </a:r>
            <a:r>
              <a:rPr lang="en-US" sz="2000" dirty="0"/>
              <a:t>;</a:t>
            </a:r>
            <a:endParaRPr lang="id-ID" sz="2000" b="1" dirty="0" smtClean="0"/>
          </a:p>
        </p:txBody>
      </p:sp>
      <p:sp>
        <p:nvSpPr>
          <p:cNvPr id="4" name="Rectangle 3"/>
          <p:cNvSpPr/>
          <p:nvPr/>
        </p:nvSpPr>
        <p:spPr>
          <a:xfrm>
            <a:off x="1000100" y="1071546"/>
            <a:ext cx="2736304" cy="5040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b="1" dirty="0" smtClean="0">
                <a:solidFill>
                  <a:schemeClr val="tx1"/>
                </a:solidFill>
              </a:rPr>
              <a:t>KATEGORI LEBIH</a:t>
            </a:r>
          </a:p>
        </p:txBody>
      </p:sp>
    </p:spTree>
    <p:extLst>
      <p:ext uri="{BB962C8B-B14F-4D97-AF65-F5344CB8AC3E}">
        <p14:creationId xmlns="" xmlns:p14="http://schemas.microsoft.com/office/powerpoint/2010/main" val="17659146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4414" y="0"/>
            <a:ext cx="7162958" cy="924475"/>
          </a:xfrm>
        </p:spPr>
        <p:txBody>
          <a:bodyPr/>
          <a:lstStyle/>
          <a:p>
            <a:pPr algn="ctr"/>
            <a:r>
              <a:rPr lang="id-ID" dirty="0" smtClean="0"/>
              <a:t>PELAKSANAAN</a:t>
            </a:r>
            <a:endParaRPr lang="id-ID" dirty="0"/>
          </a:p>
        </p:txBody>
      </p:sp>
      <p:sp>
        <p:nvSpPr>
          <p:cNvPr id="3" name="Content Placeholder 2"/>
          <p:cNvSpPr>
            <a:spLocks noGrp="1"/>
          </p:cNvSpPr>
          <p:nvPr>
            <p:ph idx="1"/>
          </p:nvPr>
        </p:nvSpPr>
        <p:spPr>
          <a:xfrm>
            <a:off x="966918" y="1714488"/>
            <a:ext cx="7234965" cy="4588720"/>
          </a:xfrm>
        </p:spPr>
        <p:txBody>
          <a:bodyPr>
            <a:noAutofit/>
          </a:bodyPr>
          <a:lstStyle/>
          <a:p>
            <a:pPr marL="0" indent="0">
              <a:buNone/>
            </a:pPr>
            <a:r>
              <a:rPr lang="id-ID" sz="2000" dirty="0"/>
              <a:t>Pimpinan unit kerja eselon II di bawah koordinasi pemimpin unit eselon I:</a:t>
            </a:r>
          </a:p>
          <a:p>
            <a:pPr marL="355600" lvl="1" indent="-355600">
              <a:buFont typeface="+mj-lt"/>
              <a:buAutoNum type="arabicPeriod"/>
            </a:pPr>
            <a:r>
              <a:rPr lang="id-ID" dirty="0" smtClean="0"/>
              <a:t>lakukan </a:t>
            </a:r>
            <a:r>
              <a:rPr lang="id-ID" dirty="0"/>
              <a:t>distribusi pegawai </a:t>
            </a:r>
            <a:r>
              <a:rPr lang="id-ID" sz="2400" dirty="0"/>
              <a:t>dari unit</a:t>
            </a:r>
            <a:r>
              <a:rPr lang="en-US" sz="2400" dirty="0"/>
              <a:t> </a:t>
            </a:r>
            <a:r>
              <a:rPr lang="en-US" sz="2400" dirty="0" err="1"/>
              <a:t>kerja</a:t>
            </a:r>
            <a:r>
              <a:rPr lang="id-ID" sz="2400" dirty="0"/>
              <a:t> yang kelebihan kepada unit </a:t>
            </a:r>
            <a:r>
              <a:rPr lang="en-US" sz="2400" dirty="0" err="1"/>
              <a:t>kerja</a:t>
            </a:r>
            <a:r>
              <a:rPr lang="en-US" sz="2400" dirty="0"/>
              <a:t> </a:t>
            </a:r>
            <a:r>
              <a:rPr lang="id-ID" sz="2400" dirty="0"/>
              <a:t>yang  kekurangan di lingkungannya dengan memperhatikan kesesuaian kompetensi yang dimiliki pegawai dengan jabatan dalam organisasi</a:t>
            </a:r>
            <a:r>
              <a:rPr lang="en-US" sz="2400" dirty="0"/>
              <a:t>;</a:t>
            </a:r>
            <a:endParaRPr lang="id-ID" sz="2000" dirty="0"/>
          </a:p>
          <a:p>
            <a:pPr marL="355600" lvl="1" indent="-355600">
              <a:buFont typeface="+mj-lt"/>
              <a:buAutoNum type="arabicPeriod"/>
            </a:pPr>
            <a:r>
              <a:rPr lang="id-ID" dirty="0" smtClean="0"/>
              <a:t>lakukan </a:t>
            </a:r>
            <a:r>
              <a:rPr lang="id-ID" dirty="0"/>
              <a:t>penilaian kinerja, </a:t>
            </a:r>
            <a:r>
              <a:rPr lang="id-ID" sz="2400" dirty="0"/>
              <a:t>penegakan disiplin</a:t>
            </a:r>
            <a:r>
              <a:rPr lang="en-US" sz="2400" dirty="0"/>
              <a:t>,</a:t>
            </a:r>
            <a:r>
              <a:rPr lang="id-ID" sz="2400" dirty="0"/>
              <a:t> dan penilaian kompetensi dan kapabilitas sesuai dengan syarat jabatan berdasarkan peraturan </a:t>
            </a:r>
            <a:r>
              <a:rPr lang="id-ID" sz="2400" dirty="0" smtClean="0"/>
              <a:t>perundang-undangan;</a:t>
            </a:r>
            <a:endParaRPr lang="id-ID" sz="2000" dirty="0"/>
          </a:p>
        </p:txBody>
      </p:sp>
      <p:sp>
        <p:nvSpPr>
          <p:cNvPr id="4" name="Rectangle 3"/>
          <p:cNvSpPr/>
          <p:nvPr/>
        </p:nvSpPr>
        <p:spPr>
          <a:xfrm>
            <a:off x="1000100" y="1071546"/>
            <a:ext cx="2736304" cy="5040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b="1" dirty="0" smtClean="0">
                <a:solidFill>
                  <a:schemeClr val="tx1"/>
                </a:solidFill>
              </a:rPr>
              <a:t>KATEGORI LEBIH</a:t>
            </a:r>
          </a:p>
        </p:txBody>
      </p:sp>
    </p:spTree>
    <p:extLst>
      <p:ext uri="{BB962C8B-B14F-4D97-AF65-F5344CB8AC3E}">
        <p14:creationId xmlns="" xmlns:p14="http://schemas.microsoft.com/office/powerpoint/2010/main" val="17659146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4414" y="0"/>
            <a:ext cx="7162958" cy="924475"/>
          </a:xfrm>
        </p:spPr>
        <p:txBody>
          <a:bodyPr/>
          <a:lstStyle/>
          <a:p>
            <a:pPr algn="ctr"/>
            <a:r>
              <a:rPr lang="id-ID" dirty="0" smtClean="0"/>
              <a:t>PELAKSANAAN</a:t>
            </a:r>
            <a:endParaRPr lang="id-ID" dirty="0"/>
          </a:p>
        </p:txBody>
      </p:sp>
      <p:sp>
        <p:nvSpPr>
          <p:cNvPr id="3" name="Content Placeholder 2"/>
          <p:cNvSpPr>
            <a:spLocks noGrp="1"/>
          </p:cNvSpPr>
          <p:nvPr>
            <p:ph idx="1"/>
          </p:nvPr>
        </p:nvSpPr>
        <p:spPr>
          <a:xfrm>
            <a:off x="966918" y="1714488"/>
            <a:ext cx="7234965" cy="4588720"/>
          </a:xfrm>
        </p:spPr>
        <p:txBody>
          <a:bodyPr>
            <a:noAutofit/>
          </a:bodyPr>
          <a:lstStyle/>
          <a:p>
            <a:pPr marL="0" indent="0">
              <a:buNone/>
            </a:pPr>
            <a:r>
              <a:rPr lang="id-ID" sz="2000" dirty="0"/>
              <a:t>Pimpinan unit kerja eselon II di bawah koordinasi pemimpin unit eselon </a:t>
            </a:r>
            <a:r>
              <a:rPr lang="id-ID" sz="2000" dirty="0" smtClean="0"/>
              <a:t>I:</a:t>
            </a:r>
          </a:p>
          <a:p>
            <a:pPr marL="361950" indent="-361950">
              <a:buNone/>
            </a:pPr>
            <a:r>
              <a:rPr lang="id-ID" sz="2000" dirty="0" smtClean="0"/>
              <a:t>3.   </a:t>
            </a:r>
            <a:r>
              <a:rPr lang="en-US" sz="2800" dirty="0" err="1" smtClean="0"/>
              <a:t>apabila</a:t>
            </a:r>
            <a:r>
              <a:rPr lang="en-US" sz="2800" dirty="0" smtClean="0"/>
              <a:t> </a:t>
            </a:r>
            <a:r>
              <a:rPr lang="en-US" sz="2800" dirty="0" err="1"/>
              <a:t>hasil</a:t>
            </a:r>
            <a:r>
              <a:rPr lang="en-US" sz="2800" dirty="0"/>
              <a:t> </a:t>
            </a:r>
            <a:r>
              <a:rPr lang="en-US" sz="2800" dirty="0" err="1"/>
              <a:t>penilaian</a:t>
            </a:r>
            <a:r>
              <a:rPr lang="en-US" sz="2800" dirty="0"/>
              <a:t> </a:t>
            </a:r>
            <a:r>
              <a:rPr lang="en-US" sz="2800" dirty="0" err="1"/>
              <a:t>tersebut</a:t>
            </a:r>
            <a:r>
              <a:rPr lang="en-US" sz="2800" dirty="0"/>
              <a:t> di </a:t>
            </a:r>
            <a:r>
              <a:rPr lang="en-US" sz="2800" dirty="0" err="1"/>
              <a:t>atas</a:t>
            </a:r>
            <a:r>
              <a:rPr lang="en-US" sz="2800" dirty="0"/>
              <a:t> </a:t>
            </a:r>
            <a:r>
              <a:rPr lang="en-US" sz="2800" dirty="0" err="1"/>
              <a:t>menunjukkan</a:t>
            </a:r>
            <a:r>
              <a:rPr lang="en-US" sz="2800" dirty="0"/>
              <a:t> </a:t>
            </a:r>
            <a:r>
              <a:rPr lang="en-US" sz="2800" dirty="0" err="1"/>
              <a:t>bahwa</a:t>
            </a:r>
            <a:r>
              <a:rPr lang="en-US" sz="2800" dirty="0"/>
              <a:t> </a:t>
            </a:r>
            <a:r>
              <a:rPr lang="id-ID" sz="2800" dirty="0"/>
              <a:t>pegawai</a:t>
            </a:r>
            <a:r>
              <a:rPr lang="en-US" sz="2800" dirty="0"/>
              <a:t> yang </a:t>
            </a:r>
            <a:r>
              <a:rPr lang="en-US" sz="2800" dirty="0" err="1"/>
              <a:t>memiliki</a:t>
            </a:r>
            <a:r>
              <a:rPr lang="en-US" sz="2800" dirty="0"/>
              <a:t> </a:t>
            </a:r>
            <a:r>
              <a:rPr lang="en-US" sz="2800" dirty="0" err="1"/>
              <a:t>kompetensi</a:t>
            </a:r>
            <a:r>
              <a:rPr lang="en-US" sz="2800" dirty="0"/>
              <a:t> </a:t>
            </a:r>
            <a:r>
              <a:rPr lang="en-US" sz="2800" dirty="0" err="1"/>
              <a:t>dan</a:t>
            </a:r>
            <a:r>
              <a:rPr lang="en-US" sz="2800" dirty="0"/>
              <a:t> </a:t>
            </a:r>
            <a:r>
              <a:rPr lang="en-US" sz="2800" dirty="0" err="1"/>
              <a:t>kapabilitas</a:t>
            </a:r>
            <a:r>
              <a:rPr lang="en-US" sz="2800" dirty="0"/>
              <a:t> </a:t>
            </a:r>
            <a:r>
              <a:rPr lang="en-US" sz="2800" dirty="0" err="1"/>
              <a:t>sesuai</a:t>
            </a:r>
            <a:r>
              <a:rPr lang="en-US" sz="2800" dirty="0"/>
              <a:t> </a:t>
            </a:r>
            <a:r>
              <a:rPr lang="en-US" sz="2800" dirty="0" err="1"/>
              <a:t>dengan</a:t>
            </a:r>
            <a:r>
              <a:rPr lang="en-US" sz="2800" dirty="0"/>
              <a:t> </a:t>
            </a:r>
            <a:r>
              <a:rPr lang="en-US" sz="2800" dirty="0" err="1"/>
              <a:t>syarat</a:t>
            </a:r>
            <a:r>
              <a:rPr lang="en-US" sz="2800" dirty="0"/>
              <a:t> </a:t>
            </a:r>
            <a:r>
              <a:rPr lang="en-US" sz="2800" dirty="0" err="1"/>
              <a:t>jabatan</a:t>
            </a:r>
            <a:r>
              <a:rPr lang="en-US" sz="2800" dirty="0"/>
              <a:t> </a:t>
            </a:r>
            <a:r>
              <a:rPr lang="en-US" sz="2800" dirty="0" err="1"/>
              <a:t>kurang</a:t>
            </a:r>
            <a:r>
              <a:rPr lang="en-US" sz="2800" dirty="0"/>
              <a:t> </a:t>
            </a:r>
            <a:r>
              <a:rPr lang="en-US" sz="2800" dirty="0" err="1"/>
              <a:t>dari</a:t>
            </a:r>
            <a:r>
              <a:rPr lang="en-US" sz="2800" dirty="0"/>
              <a:t> </a:t>
            </a:r>
            <a:r>
              <a:rPr lang="en-US" sz="2800" dirty="0" err="1"/>
              <a:t>jumlah</a:t>
            </a:r>
            <a:r>
              <a:rPr lang="en-US" sz="2800" dirty="0"/>
              <a:t> yang </a:t>
            </a:r>
            <a:r>
              <a:rPr lang="en-US" sz="2800" dirty="0" err="1"/>
              <a:t>dibutuhkan</a:t>
            </a:r>
            <a:r>
              <a:rPr lang="en-US" sz="2800" dirty="0"/>
              <a:t>, </a:t>
            </a:r>
            <a:r>
              <a:rPr lang="en-US" sz="2800" dirty="0" err="1"/>
              <a:t>maka</a:t>
            </a:r>
            <a:r>
              <a:rPr lang="en-US" sz="2800" dirty="0"/>
              <a:t> </a:t>
            </a:r>
            <a:r>
              <a:rPr lang="en-US" sz="2800" dirty="0" err="1"/>
              <a:t>dilakukan</a:t>
            </a:r>
            <a:r>
              <a:rPr lang="en-US" sz="2800" dirty="0"/>
              <a:t> </a:t>
            </a:r>
            <a:r>
              <a:rPr lang="en-US" dirty="0" err="1"/>
              <a:t>penyusunan</a:t>
            </a:r>
            <a:r>
              <a:rPr lang="en-US" dirty="0"/>
              <a:t> </a:t>
            </a:r>
            <a:r>
              <a:rPr lang="en-US" dirty="0" err="1"/>
              <a:t>peringkat</a:t>
            </a:r>
            <a:r>
              <a:rPr lang="en-US" dirty="0"/>
              <a:t> </a:t>
            </a:r>
            <a:r>
              <a:rPr lang="id-ID" dirty="0"/>
              <a:t>pegawai</a:t>
            </a:r>
            <a:r>
              <a:rPr lang="id-ID" sz="2800" dirty="0"/>
              <a:t> </a:t>
            </a:r>
            <a:r>
              <a:rPr lang="en-US" sz="2800" dirty="0"/>
              <a:t>yang </a:t>
            </a:r>
            <a:r>
              <a:rPr lang="en-US" sz="2800" dirty="0" err="1"/>
              <a:t>belum</a:t>
            </a:r>
            <a:r>
              <a:rPr lang="en-US" sz="2800" dirty="0"/>
              <a:t> </a:t>
            </a:r>
            <a:r>
              <a:rPr lang="en-US" sz="2800" dirty="0" err="1"/>
              <a:t>memiliki</a:t>
            </a:r>
            <a:r>
              <a:rPr lang="en-US" sz="2800" dirty="0"/>
              <a:t> </a:t>
            </a:r>
            <a:r>
              <a:rPr lang="en-US" sz="2800" dirty="0" err="1"/>
              <a:t>kompetensi</a:t>
            </a:r>
            <a:r>
              <a:rPr lang="en-US" sz="2800" dirty="0"/>
              <a:t> </a:t>
            </a:r>
            <a:r>
              <a:rPr lang="en-US" sz="2800" dirty="0" err="1"/>
              <a:t>dan</a:t>
            </a:r>
            <a:r>
              <a:rPr lang="en-US" sz="2800" dirty="0"/>
              <a:t> </a:t>
            </a:r>
            <a:r>
              <a:rPr lang="en-US" sz="2800" dirty="0" err="1"/>
              <a:t>kapabilitas</a:t>
            </a:r>
            <a:r>
              <a:rPr lang="en-US" sz="2800" dirty="0"/>
              <a:t> </a:t>
            </a:r>
            <a:r>
              <a:rPr lang="en-US" sz="2800" dirty="0" err="1"/>
              <a:t>sesuai</a:t>
            </a:r>
            <a:r>
              <a:rPr lang="en-US" sz="2800" dirty="0"/>
              <a:t> </a:t>
            </a:r>
            <a:r>
              <a:rPr lang="en-US" sz="2800" dirty="0" err="1"/>
              <a:t>dengan</a:t>
            </a:r>
            <a:r>
              <a:rPr lang="en-US" sz="2800" dirty="0"/>
              <a:t> </a:t>
            </a:r>
            <a:r>
              <a:rPr lang="en-US" sz="2800" dirty="0" err="1"/>
              <a:t>syarat</a:t>
            </a:r>
            <a:r>
              <a:rPr lang="en-US" sz="2800" dirty="0"/>
              <a:t> </a:t>
            </a:r>
            <a:r>
              <a:rPr lang="en-US" sz="2800" dirty="0" err="1"/>
              <a:t>jabatan</a:t>
            </a:r>
            <a:r>
              <a:rPr lang="en-US" sz="2800" dirty="0"/>
              <a:t>;</a:t>
            </a:r>
            <a:endParaRPr lang="id-ID" sz="2000" b="1" dirty="0" smtClean="0"/>
          </a:p>
        </p:txBody>
      </p:sp>
      <p:sp>
        <p:nvSpPr>
          <p:cNvPr id="4" name="Rectangle 3"/>
          <p:cNvSpPr/>
          <p:nvPr/>
        </p:nvSpPr>
        <p:spPr>
          <a:xfrm>
            <a:off x="1000100" y="1071546"/>
            <a:ext cx="2736304" cy="5040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b="1" dirty="0" smtClean="0">
                <a:solidFill>
                  <a:schemeClr val="tx1"/>
                </a:solidFill>
              </a:rPr>
              <a:t>KATEGORI LEBIH</a:t>
            </a:r>
          </a:p>
        </p:txBody>
      </p:sp>
    </p:spTree>
    <p:extLst>
      <p:ext uri="{BB962C8B-B14F-4D97-AF65-F5344CB8AC3E}">
        <p14:creationId xmlns="" xmlns:p14="http://schemas.microsoft.com/office/powerpoint/2010/main" val="17659146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214290"/>
            <a:ext cx="7632848" cy="6256462"/>
          </a:xfrm>
        </p:spPr>
        <p:txBody>
          <a:bodyPr>
            <a:noAutofit/>
          </a:bodyPr>
          <a:lstStyle/>
          <a:p>
            <a:pPr marL="350838" lvl="1" indent="-342900">
              <a:buAutoNum type="arabicPeriod" startAt="4"/>
            </a:pPr>
            <a:r>
              <a:rPr lang="en-US" dirty="0" err="1" smtClean="0"/>
              <a:t>menerapkan</a:t>
            </a:r>
            <a:r>
              <a:rPr lang="en-US" dirty="0" smtClean="0"/>
              <a:t> </a:t>
            </a:r>
            <a:r>
              <a:rPr lang="en-US" dirty="0" err="1"/>
              <a:t>Undang-Undang</a:t>
            </a:r>
            <a:r>
              <a:rPr lang="en-US" dirty="0"/>
              <a:t> </a:t>
            </a:r>
            <a:r>
              <a:rPr lang="en-US" dirty="0" err="1"/>
              <a:t>Nomor</a:t>
            </a:r>
            <a:r>
              <a:rPr lang="en-US" dirty="0"/>
              <a:t> 11 </a:t>
            </a:r>
            <a:r>
              <a:rPr lang="en-US" dirty="0" err="1"/>
              <a:t>Tahun</a:t>
            </a:r>
            <a:r>
              <a:rPr lang="en-US" dirty="0"/>
              <a:t> 1969 </a:t>
            </a:r>
            <a:r>
              <a:rPr lang="en-US" dirty="0" err="1"/>
              <a:t>dan</a:t>
            </a:r>
            <a:r>
              <a:rPr lang="en-US" dirty="0"/>
              <a:t> </a:t>
            </a:r>
            <a:r>
              <a:rPr lang="en-US" dirty="0" err="1"/>
              <a:t>Peraturan</a:t>
            </a:r>
            <a:r>
              <a:rPr lang="en-US" dirty="0"/>
              <a:t> </a:t>
            </a:r>
            <a:r>
              <a:rPr lang="en-US" dirty="0" err="1"/>
              <a:t>Pemerintah</a:t>
            </a:r>
            <a:r>
              <a:rPr lang="en-US" dirty="0"/>
              <a:t> </a:t>
            </a:r>
            <a:r>
              <a:rPr lang="en-US" dirty="0" err="1"/>
              <a:t>Nomor</a:t>
            </a:r>
            <a:r>
              <a:rPr lang="en-US" dirty="0"/>
              <a:t> 32 </a:t>
            </a:r>
            <a:r>
              <a:rPr lang="en-US" dirty="0" err="1"/>
              <a:t>Tahun</a:t>
            </a:r>
            <a:r>
              <a:rPr lang="en-US" dirty="0"/>
              <a:t> 1979 </a:t>
            </a:r>
            <a:r>
              <a:rPr lang="en-US" dirty="0" err="1"/>
              <a:t>sebagaimana</a:t>
            </a:r>
            <a:r>
              <a:rPr lang="en-US" dirty="0"/>
              <a:t> </a:t>
            </a:r>
            <a:r>
              <a:rPr lang="en-US" dirty="0" err="1"/>
              <a:t>telah</a:t>
            </a:r>
            <a:r>
              <a:rPr lang="en-US" dirty="0"/>
              <a:t> </a:t>
            </a:r>
            <a:r>
              <a:rPr lang="en-US" dirty="0" err="1"/>
              <a:t>dua</a:t>
            </a:r>
            <a:r>
              <a:rPr lang="en-US" dirty="0"/>
              <a:t> kali </a:t>
            </a:r>
            <a:r>
              <a:rPr lang="en-US" dirty="0" err="1"/>
              <a:t>diubah</a:t>
            </a:r>
            <a:r>
              <a:rPr lang="en-US" dirty="0"/>
              <a:t> </a:t>
            </a:r>
            <a:r>
              <a:rPr lang="en-US" dirty="0" err="1"/>
              <a:t>terakhir</a:t>
            </a:r>
            <a:r>
              <a:rPr lang="en-US" dirty="0"/>
              <a:t> </a:t>
            </a:r>
            <a:r>
              <a:rPr lang="en-US" dirty="0" err="1"/>
              <a:t>dengan</a:t>
            </a:r>
            <a:r>
              <a:rPr lang="en-US" dirty="0"/>
              <a:t> </a:t>
            </a:r>
            <a:r>
              <a:rPr lang="en-US" dirty="0" err="1"/>
              <a:t>Peraturan</a:t>
            </a:r>
            <a:r>
              <a:rPr lang="en-US" dirty="0"/>
              <a:t> </a:t>
            </a:r>
            <a:r>
              <a:rPr lang="en-US" dirty="0" err="1"/>
              <a:t>Pemerintah</a:t>
            </a:r>
            <a:r>
              <a:rPr lang="en-US" dirty="0"/>
              <a:t> </a:t>
            </a:r>
            <a:r>
              <a:rPr lang="en-US" dirty="0" err="1"/>
              <a:t>Nomor</a:t>
            </a:r>
            <a:r>
              <a:rPr lang="en-US" dirty="0"/>
              <a:t> 65 </a:t>
            </a:r>
            <a:r>
              <a:rPr lang="en-US" dirty="0" err="1"/>
              <a:t>Tahun</a:t>
            </a:r>
            <a:r>
              <a:rPr lang="en-US" dirty="0"/>
              <a:t> 2008 </a:t>
            </a:r>
            <a:r>
              <a:rPr lang="en-US" dirty="0" err="1">
                <a:solidFill>
                  <a:srgbClr val="FF0000"/>
                </a:solidFill>
              </a:rPr>
              <a:t>bagi</a:t>
            </a:r>
            <a:r>
              <a:rPr lang="en-US" dirty="0">
                <a:solidFill>
                  <a:srgbClr val="FF0000"/>
                </a:solidFill>
              </a:rPr>
              <a:t> </a:t>
            </a:r>
            <a:r>
              <a:rPr lang="id-ID" dirty="0">
                <a:solidFill>
                  <a:srgbClr val="FF0000"/>
                </a:solidFill>
              </a:rPr>
              <a:t>pegawai</a:t>
            </a:r>
            <a:r>
              <a:rPr lang="en-US" dirty="0">
                <a:solidFill>
                  <a:srgbClr val="FF0000"/>
                </a:solidFill>
              </a:rPr>
              <a:t> yang </a:t>
            </a:r>
            <a:r>
              <a:rPr lang="en-US" dirty="0" err="1">
                <a:solidFill>
                  <a:srgbClr val="FF0000"/>
                </a:solidFill>
              </a:rPr>
              <a:t>tidak</a:t>
            </a:r>
            <a:r>
              <a:rPr lang="en-US" dirty="0">
                <a:solidFill>
                  <a:srgbClr val="FF0000"/>
                </a:solidFill>
              </a:rPr>
              <a:t> </a:t>
            </a:r>
            <a:r>
              <a:rPr lang="en-US" dirty="0" err="1">
                <a:solidFill>
                  <a:srgbClr val="FF0000"/>
                </a:solidFill>
              </a:rPr>
              <a:t>memiliki</a:t>
            </a:r>
            <a:r>
              <a:rPr lang="en-US" dirty="0">
                <a:solidFill>
                  <a:srgbClr val="FF0000"/>
                </a:solidFill>
              </a:rPr>
              <a:t> </a:t>
            </a:r>
            <a:r>
              <a:rPr lang="en-US" dirty="0" err="1">
                <a:solidFill>
                  <a:srgbClr val="FF0000"/>
                </a:solidFill>
              </a:rPr>
              <a:t>kompetensi</a:t>
            </a:r>
            <a:r>
              <a:rPr lang="en-US" dirty="0">
                <a:solidFill>
                  <a:srgbClr val="FF0000"/>
                </a:solidFill>
              </a:rPr>
              <a:t> </a:t>
            </a:r>
            <a:r>
              <a:rPr lang="en-US" dirty="0" err="1">
                <a:solidFill>
                  <a:srgbClr val="FF0000"/>
                </a:solidFill>
              </a:rPr>
              <a:t>sesuai</a:t>
            </a:r>
            <a:r>
              <a:rPr lang="en-US" dirty="0">
                <a:solidFill>
                  <a:srgbClr val="FF0000"/>
                </a:solidFill>
              </a:rPr>
              <a:t> </a:t>
            </a:r>
            <a:r>
              <a:rPr lang="en-US" dirty="0" err="1">
                <a:solidFill>
                  <a:srgbClr val="FF0000"/>
                </a:solidFill>
              </a:rPr>
              <a:t>dengan</a:t>
            </a:r>
            <a:r>
              <a:rPr lang="en-US" dirty="0">
                <a:solidFill>
                  <a:srgbClr val="FF0000"/>
                </a:solidFill>
              </a:rPr>
              <a:t> </a:t>
            </a:r>
            <a:r>
              <a:rPr lang="en-US" dirty="0" err="1">
                <a:solidFill>
                  <a:srgbClr val="FF0000"/>
                </a:solidFill>
              </a:rPr>
              <a:t>syarat</a:t>
            </a:r>
            <a:r>
              <a:rPr lang="en-US" dirty="0">
                <a:solidFill>
                  <a:srgbClr val="FF0000"/>
                </a:solidFill>
              </a:rPr>
              <a:t> </a:t>
            </a:r>
            <a:r>
              <a:rPr lang="en-US" dirty="0" err="1">
                <a:solidFill>
                  <a:srgbClr val="FF0000"/>
                </a:solidFill>
              </a:rPr>
              <a:t>jabatan</a:t>
            </a:r>
            <a:r>
              <a:rPr lang="en-US" dirty="0">
                <a:solidFill>
                  <a:srgbClr val="FF0000"/>
                </a:solidFill>
              </a:rPr>
              <a:t> </a:t>
            </a:r>
            <a:r>
              <a:rPr lang="en-US" dirty="0" err="1">
                <a:solidFill>
                  <a:srgbClr val="FF0000"/>
                </a:solidFill>
              </a:rPr>
              <a:t>sebagaimana</a:t>
            </a:r>
            <a:r>
              <a:rPr lang="id-ID" dirty="0">
                <a:solidFill>
                  <a:srgbClr val="FF0000"/>
                </a:solidFill>
              </a:rPr>
              <a:t> dimaksud pada </a:t>
            </a:r>
            <a:r>
              <a:rPr lang="en-US" dirty="0" err="1">
                <a:solidFill>
                  <a:srgbClr val="FF0000"/>
                </a:solidFill>
              </a:rPr>
              <a:t>huruf</a:t>
            </a:r>
            <a:r>
              <a:rPr lang="en-US" dirty="0">
                <a:solidFill>
                  <a:srgbClr val="FF0000"/>
                </a:solidFill>
              </a:rPr>
              <a:t> b) </a:t>
            </a:r>
            <a:r>
              <a:rPr lang="en-US" dirty="0" err="1">
                <a:solidFill>
                  <a:srgbClr val="FF0000"/>
                </a:solidFill>
              </a:rPr>
              <a:t>dan</a:t>
            </a:r>
            <a:r>
              <a:rPr lang="en-US" dirty="0">
                <a:solidFill>
                  <a:srgbClr val="FF0000"/>
                </a:solidFill>
              </a:rPr>
              <a:t> </a:t>
            </a:r>
            <a:r>
              <a:rPr lang="en-US" dirty="0" err="1">
                <a:solidFill>
                  <a:srgbClr val="FF0000"/>
                </a:solidFill>
              </a:rPr>
              <a:t>mendapat</a:t>
            </a:r>
            <a:r>
              <a:rPr lang="en-US" dirty="0">
                <a:solidFill>
                  <a:srgbClr val="FF0000"/>
                </a:solidFill>
              </a:rPr>
              <a:t> </a:t>
            </a:r>
            <a:r>
              <a:rPr lang="en-US" dirty="0" err="1">
                <a:solidFill>
                  <a:srgbClr val="FF0000"/>
                </a:solidFill>
              </a:rPr>
              <a:t>peringkat</a:t>
            </a:r>
            <a:r>
              <a:rPr lang="en-US" dirty="0">
                <a:solidFill>
                  <a:srgbClr val="FF0000"/>
                </a:solidFill>
              </a:rPr>
              <a:t> </a:t>
            </a:r>
            <a:r>
              <a:rPr lang="en-US" dirty="0" err="1">
                <a:solidFill>
                  <a:srgbClr val="FF0000"/>
                </a:solidFill>
              </a:rPr>
              <a:t>terendah</a:t>
            </a:r>
            <a:r>
              <a:rPr lang="en-US" dirty="0"/>
              <a:t> di </a:t>
            </a:r>
            <a:r>
              <a:rPr lang="en-US" dirty="0" err="1"/>
              <a:t>bawah</a:t>
            </a:r>
            <a:r>
              <a:rPr lang="en-US" dirty="0"/>
              <a:t> </a:t>
            </a:r>
            <a:r>
              <a:rPr lang="en-US" dirty="0" err="1"/>
              <a:t>jumlah</a:t>
            </a:r>
            <a:r>
              <a:rPr lang="en-US" dirty="0"/>
              <a:t> </a:t>
            </a:r>
            <a:r>
              <a:rPr lang="en-US" dirty="0" err="1"/>
              <a:t>pegawai</a:t>
            </a:r>
            <a:r>
              <a:rPr lang="en-US" dirty="0"/>
              <a:t> yang </a:t>
            </a:r>
            <a:r>
              <a:rPr lang="en-US" dirty="0" err="1"/>
              <a:t>dibutuhkan</a:t>
            </a:r>
            <a:r>
              <a:rPr lang="en-US" dirty="0"/>
              <a:t> </a:t>
            </a:r>
            <a:r>
              <a:rPr lang="en-US" dirty="0" err="1"/>
              <a:t>sebagaimana</a:t>
            </a:r>
            <a:r>
              <a:rPr lang="en-US" dirty="0"/>
              <a:t> </a:t>
            </a:r>
            <a:r>
              <a:rPr lang="id-ID" dirty="0"/>
              <a:t>dimaksud pada </a:t>
            </a:r>
            <a:r>
              <a:rPr lang="en-US" dirty="0" err="1"/>
              <a:t>huruf</a:t>
            </a:r>
            <a:r>
              <a:rPr lang="en-US" dirty="0"/>
              <a:t> c)</a:t>
            </a:r>
            <a:r>
              <a:rPr lang="id-ID" dirty="0"/>
              <a:t>, dilakukan </a:t>
            </a:r>
            <a:r>
              <a:rPr lang="en-US" dirty="0" err="1"/>
              <a:t>alternati</a:t>
            </a:r>
            <a:r>
              <a:rPr lang="id-ID" dirty="0"/>
              <a:t>f</a:t>
            </a:r>
            <a:r>
              <a:rPr lang="en-US" dirty="0"/>
              <a:t> </a:t>
            </a:r>
            <a:r>
              <a:rPr lang="en-US" dirty="0" err="1"/>
              <a:t>sebagai</a:t>
            </a:r>
            <a:r>
              <a:rPr lang="en-US" dirty="0"/>
              <a:t> </a:t>
            </a:r>
            <a:r>
              <a:rPr lang="en-US" dirty="0" err="1"/>
              <a:t>berikut</a:t>
            </a:r>
            <a:r>
              <a:rPr lang="en-US" dirty="0" smtClean="0"/>
              <a:t>.</a:t>
            </a:r>
            <a:endParaRPr lang="id-ID" dirty="0" smtClean="0"/>
          </a:p>
          <a:p>
            <a:pPr marL="725488" lvl="0">
              <a:buFont typeface="+mj-lt"/>
              <a:buAutoNum type="alphaLcPeriod"/>
            </a:pPr>
            <a:r>
              <a:rPr lang="en-US" sz="2800" dirty="0" smtClean="0"/>
              <a:t>yang </a:t>
            </a:r>
            <a:r>
              <a:rPr lang="en-US" sz="2800" dirty="0" err="1"/>
              <a:t>telah</a:t>
            </a:r>
            <a:r>
              <a:rPr lang="en-US" sz="2800" dirty="0"/>
              <a:t> </a:t>
            </a:r>
            <a:r>
              <a:rPr lang="en-US" sz="2800" dirty="0" err="1"/>
              <a:t>mempunyai</a:t>
            </a:r>
            <a:r>
              <a:rPr lang="en-US" sz="2800" dirty="0"/>
              <a:t> </a:t>
            </a:r>
            <a:r>
              <a:rPr lang="en-US" sz="2800" dirty="0" err="1"/>
              <a:t>masa</a:t>
            </a:r>
            <a:r>
              <a:rPr lang="en-US" sz="2800" dirty="0"/>
              <a:t> </a:t>
            </a:r>
            <a:r>
              <a:rPr lang="en-US" sz="2800" dirty="0" err="1"/>
              <a:t>kerja</a:t>
            </a:r>
            <a:r>
              <a:rPr lang="en-US" sz="2800" dirty="0"/>
              <a:t> </a:t>
            </a:r>
            <a:r>
              <a:rPr lang="id-ID" sz="2800" dirty="0"/>
              <a:t>paling singkat</a:t>
            </a:r>
            <a:r>
              <a:rPr lang="en-US" sz="2800" dirty="0"/>
              <a:t> 10 </a:t>
            </a:r>
            <a:r>
              <a:rPr lang="en-US" sz="2800" dirty="0" err="1"/>
              <a:t>tahun</a:t>
            </a:r>
            <a:r>
              <a:rPr lang="en-US" sz="2800" dirty="0"/>
              <a:t> </a:t>
            </a:r>
            <a:r>
              <a:rPr lang="en-US" sz="2800" dirty="0" err="1"/>
              <a:t>dan</a:t>
            </a:r>
            <a:r>
              <a:rPr lang="en-US" sz="2800" dirty="0"/>
              <a:t> </a:t>
            </a:r>
            <a:r>
              <a:rPr lang="en-US" sz="2800" dirty="0" err="1"/>
              <a:t>usia</a:t>
            </a:r>
            <a:r>
              <a:rPr lang="en-US" sz="2800" dirty="0"/>
              <a:t> minimal 50 </a:t>
            </a:r>
            <a:r>
              <a:rPr lang="en-US" sz="2800" dirty="0" err="1"/>
              <a:t>tahun</a:t>
            </a:r>
            <a:r>
              <a:rPr lang="en-US" sz="2800" dirty="0"/>
              <a:t> </a:t>
            </a:r>
            <a:r>
              <a:rPr lang="en-US" sz="2800" dirty="0" err="1"/>
              <a:t>dapat</a:t>
            </a:r>
            <a:r>
              <a:rPr lang="en-US" sz="2800" dirty="0"/>
              <a:t> </a:t>
            </a:r>
            <a:r>
              <a:rPr lang="en-US" sz="2800" dirty="0" err="1"/>
              <a:t>langsung</a:t>
            </a:r>
            <a:r>
              <a:rPr lang="en-US" sz="2800" dirty="0"/>
              <a:t> </a:t>
            </a:r>
            <a:r>
              <a:rPr lang="en-US" sz="2800" dirty="0" err="1"/>
              <a:t>diberhentikan</a:t>
            </a:r>
            <a:r>
              <a:rPr lang="en-US" sz="2800" dirty="0"/>
              <a:t> </a:t>
            </a:r>
            <a:r>
              <a:rPr lang="en-US" sz="2800" dirty="0" err="1"/>
              <a:t>dengan</a:t>
            </a:r>
            <a:r>
              <a:rPr lang="en-US" sz="2800" dirty="0"/>
              <a:t> </a:t>
            </a:r>
            <a:r>
              <a:rPr lang="en-US" sz="2800" dirty="0" err="1"/>
              <a:t>memperoleh</a:t>
            </a:r>
            <a:r>
              <a:rPr lang="en-US" sz="2800" dirty="0"/>
              <a:t> </a:t>
            </a:r>
            <a:r>
              <a:rPr lang="en-US" sz="2800" dirty="0" err="1"/>
              <a:t>hak</a:t>
            </a:r>
            <a:r>
              <a:rPr lang="en-US" sz="2800" dirty="0"/>
              <a:t> </a:t>
            </a:r>
            <a:r>
              <a:rPr lang="en-US" sz="2800" dirty="0" err="1"/>
              <a:t>pensiun</a:t>
            </a:r>
            <a:r>
              <a:rPr lang="en-US" sz="2800" dirty="0" smtClean="0"/>
              <a:t>;</a:t>
            </a:r>
            <a:endParaRPr lang="id-ID" sz="2800" dirty="0"/>
          </a:p>
        </p:txBody>
      </p:sp>
    </p:spTree>
    <p:extLst>
      <p:ext uri="{BB962C8B-B14F-4D97-AF65-F5344CB8AC3E}">
        <p14:creationId xmlns="" xmlns:p14="http://schemas.microsoft.com/office/powerpoint/2010/main" val="918636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55576" y="214290"/>
            <a:ext cx="7632848" cy="6256462"/>
          </a:xfrm>
        </p:spPr>
        <p:txBody>
          <a:bodyPr>
            <a:noAutofit/>
          </a:bodyPr>
          <a:lstStyle/>
          <a:p>
            <a:pPr marL="725488">
              <a:buNone/>
            </a:pPr>
            <a:r>
              <a:rPr lang="id-ID" sz="2200" dirty="0" smtClean="0"/>
              <a:t>b.  </a:t>
            </a:r>
            <a:r>
              <a:rPr lang="en-US" sz="2800" dirty="0" err="1" smtClean="0"/>
              <a:t>bagi</a:t>
            </a:r>
            <a:r>
              <a:rPr lang="en-US" sz="2800" dirty="0" smtClean="0"/>
              <a:t> </a:t>
            </a:r>
            <a:r>
              <a:rPr lang="id-ID" sz="2800" dirty="0"/>
              <a:t>pegawai</a:t>
            </a:r>
            <a:r>
              <a:rPr lang="en-US" sz="2800" dirty="0"/>
              <a:t> yang </a:t>
            </a:r>
            <a:r>
              <a:rPr lang="en-US" sz="2800" dirty="0" err="1"/>
              <a:t>belum</a:t>
            </a:r>
            <a:r>
              <a:rPr lang="en-US" sz="2800" dirty="0"/>
              <a:t> </a:t>
            </a:r>
            <a:r>
              <a:rPr lang="en-US" sz="2800" dirty="0" err="1"/>
              <a:t>mempunyai</a:t>
            </a:r>
            <a:r>
              <a:rPr lang="en-US" sz="2800" dirty="0"/>
              <a:t> </a:t>
            </a:r>
            <a:r>
              <a:rPr lang="en-US" sz="2800" dirty="0" err="1"/>
              <a:t>masa</a:t>
            </a:r>
            <a:r>
              <a:rPr lang="en-US" sz="2800" dirty="0"/>
              <a:t> </a:t>
            </a:r>
            <a:r>
              <a:rPr lang="en-US" sz="2800" dirty="0" err="1"/>
              <a:t>kerja</a:t>
            </a:r>
            <a:r>
              <a:rPr lang="en-US" sz="2800" dirty="0"/>
              <a:t> 10 </a:t>
            </a:r>
            <a:r>
              <a:rPr lang="en-US" sz="2800" dirty="0" err="1"/>
              <a:t>tahun</a:t>
            </a:r>
            <a:r>
              <a:rPr lang="en-US" sz="2800" dirty="0"/>
              <a:t> </a:t>
            </a:r>
            <a:r>
              <a:rPr lang="en-US" sz="2800" dirty="0" err="1"/>
              <a:t>namun</a:t>
            </a:r>
            <a:r>
              <a:rPr lang="en-US" sz="2800" dirty="0"/>
              <a:t> </a:t>
            </a:r>
            <a:r>
              <a:rPr lang="en-US" sz="2800" dirty="0" err="1"/>
              <a:t>telah</a:t>
            </a:r>
            <a:r>
              <a:rPr lang="en-US" sz="2800" dirty="0"/>
              <a:t> </a:t>
            </a:r>
            <a:r>
              <a:rPr lang="en-US" sz="2800" dirty="0" err="1"/>
              <a:t>mencapai</a:t>
            </a:r>
            <a:r>
              <a:rPr lang="en-US" sz="2800" dirty="0"/>
              <a:t> </a:t>
            </a:r>
            <a:r>
              <a:rPr lang="en-US" sz="2800" dirty="0" err="1"/>
              <a:t>usia</a:t>
            </a:r>
            <a:r>
              <a:rPr lang="en-US" sz="2800" dirty="0"/>
              <a:t> minimal 45 </a:t>
            </a:r>
            <a:r>
              <a:rPr lang="en-US" sz="2800" dirty="0" err="1"/>
              <a:t>tahun</a:t>
            </a:r>
            <a:r>
              <a:rPr lang="en-US" sz="2800" dirty="0"/>
              <a:t> </a:t>
            </a:r>
            <a:r>
              <a:rPr lang="en-US" sz="2800" dirty="0" err="1"/>
              <a:t>diberikan</a:t>
            </a:r>
            <a:r>
              <a:rPr lang="en-US" sz="2800" dirty="0"/>
              <a:t> </a:t>
            </a:r>
            <a:r>
              <a:rPr lang="en-US" sz="2800" dirty="0" err="1"/>
              <a:t>uang</a:t>
            </a:r>
            <a:r>
              <a:rPr lang="en-US" sz="2800" dirty="0"/>
              <a:t> </a:t>
            </a:r>
            <a:r>
              <a:rPr lang="en-US" sz="2800" dirty="0" err="1"/>
              <a:t>tunggu</a:t>
            </a:r>
            <a:r>
              <a:rPr lang="en-US" sz="2800" dirty="0"/>
              <a:t> </a:t>
            </a:r>
            <a:r>
              <a:rPr lang="en-US" sz="2800" dirty="0" err="1"/>
              <a:t>selama</a:t>
            </a:r>
            <a:r>
              <a:rPr lang="en-US" sz="2800" dirty="0"/>
              <a:t> 1 </a:t>
            </a:r>
            <a:r>
              <a:rPr lang="en-US" sz="2800" dirty="0" err="1"/>
              <a:t>tahun</a:t>
            </a:r>
            <a:r>
              <a:rPr lang="en-US" sz="2800" dirty="0"/>
              <a:t> </a:t>
            </a:r>
            <a:r>
              <a:rPr lang="en-US" sz="2800" dirty="0" err="1"/>
              <a:t>dan</a:t>
            </a:r>
            <a:r>
              <a:rPr lang="en-US" sz="2800" dirty="0"/>
              <a:t> </a:t>
            </a:r>
            <a:r>
              <a:rPr lang="en-US" sz="2800" dirty="0" err="1"/>
              <a:t>dapat</a:t>
            </a:r>
            <a:r>
              <a:rPr lang="en-US" sz="2800" dirty="0"/>
              <a:t> </a:t>
            </a:r>
            <a:r>
              <a:rPr lang="en-US" sz="2800" dirty="0" err="1"/>
              <a:t>diperpanjang</a:t>
            </a:r>
            <a:r>
              <a:rPr lang="en-US" sz="2800" dirty="0"/>
              <a:t> 5 </a:t>
            </a:r>
            <a:r>
              <a:rPr lang="en-US" sz="2800" dirty="0" err="1"/>
              <a:t>tahun</a:t>
            </a:r>
            <a:r>
              <a:rPr lang="en-US" sz="2800" dirty="0"/>
              <a:t>. </a:t>
            </a:r>
            <a:r>
              <a:rPr lang="en-US" sz="2800" dirty="0" err="1"/>
              <a:t>Apabila</a:t>
            </a:r>
            <a:r>
              <a:rPr lang="en-US" sz="2800" dirty="0"/>
              <a:t> </a:t>
            </a:r>
            <a:r>
              <a:rPr lang="en-US" sz="2800" dirty="0" err="1"/>
              <a:t>dalam</a:t>
            </a:r>
            <a:r>
              <a:rPr lang="en-US" sz="2800" dirty="0"/>
              <a:t> </a:t>
            </a:r>
            <a:r>
              <a:rPr lang="en-US" sz="2800" dirty="0" err="1"/>
              <a:t>masa</a:t>
            </a:r>
            <a:r>
              <a:rPr lang="en-US" sz="2800" dirty="0"/>
              <a:t> </a:t>
            </a:r>
            <a:r>
              <a:rPr lang="en-US" sz="2800" dirty="0" err="1"/>
              <a:t>menerima</a:t>
            </a:r>
            <a:r>
              <a:rPr lang="en-US" sz="2800" dirty="0"/>
              <a:t> </a:t>
            </a:r>
            <a:r>
              <a:rPr lang="en-US" sz="2800" dirty="0" err="1"/>
              <a:t>uang</a:t>
            </a:r>
            <a:r>
              <a:rPr lang="en-US" sz="2800" dirty="0"/>
              <a:t> </a:t>
            </a:r>
            <a:r>
              <a:rPr lang="en-US" sz="2800" dirty="0" err="1"/>
              <a:t>tunggu</a:t>
            </a:r>
            <a:r>
              <a:rPr lang="en-US" sz="2800" dirty="0"/>
              <a:t> </a:t>
            </a:r>
            <a:r>
              <a:rPr lang="id-ID" sz="2800" dirty="0"/>
              <a:t>pegawai</a:t>
            </a:r>
            <a:r>
              <a:rPr lang="en-US" sz="2800" dirty="0"/>
              <a:t> yang </a:t>
            </a:r>
            <a:r>
              <a:rPr lang="en-US" sz="2800" dirty="0" err="1"/>
              <a:t>bersangkutan</a:t>
            </a:r>
            <a:r>
              <a:rPr lang="en-US" sz="2800" dirty="0"/>
              <a:t> </a:t>
            </a:r>
            <a:r>
              <a:rPr lang="en-US" sz="2800" dirty="0" err="1"/>
              <a:t>telah</a:t>
            </a:r>
            <a:r>
              <a:rPr lang="en-US" sz="2800" dirty="0"/>
              <a:t> </a:t>
            </a:r>
            <a:r>
              <a:rPr lang="en-US" sz="2800" dirty="0" err="1"/>
              <a:t>mencapai</a:t>
            </a:r>
            <a:r>
              <a:rPr lang="en-US" sz="2800" dirty="0"/>
              <a:t> </a:t>
            </a:r>
            <a:r>
              <a:rPr lang="en-US" sz="2800" dirty="0" err="1"/>
              <a:t>usia</a:t>
            </a:r>
            <a:r>
              <a:rPr lang="en-US" sz="2800" dirty="0"/>
              <a:t> 50 </a:t>
            </a:r>
            <a:r>
              <a:rPr lang="en-US" sz="2800" dirty="0" err="1"/>
              <a:t>tahun</a:t>
            </a:r>
            <a:r>
              <a:rPr lang="en-US" sz="2800" dirty="0"/>
              <a:t> </a:t>
            </a:r>
            <a:r>
              <a:rPr lang="en-US" sz="2800" dirty="0" err="1"/>
              <a:t>dan</a:t>
            </a:r>
            <a:r>
              <a:rPr lang="en-US" sz="2800" dirty="0"/>
              <a:t> </a:t>
            </a:r>
            <a:r>
              <a:rPr lang="en-US" sz="2800" dirty="0" err="1"/>
              <a:t>mempuyai</a:t>
            </a:r>
            <a:r>
              <a:rPr lang="en-US" sz="2800" dirty="0"/>
              <a:t>  </a:t>
            </a:r>
            <a:r>
              <a:rPr lang="en-US" sz="2800" dirty="0" err="1"/>
              <a:t>masa</a:t>
            </a:r>
            <a:r>
              <a:rPr lang="en-US" sz="2800" dirty="0"/>
              <a:t> </a:t>
            </a:r>
            <a:r>
              <a:rPr lang="en-US" sz="2800" dirty="0" err="1"/>
              <a:t>kerja</a:t>
            </a:r>
            <a:r>
              <a:rPr lang="en-US" sz="2800" dirty="0"/>
              <a:t> minimal 10 </a:t>
            </a:r>
            <a:r>
              <a:rPr lang="en-US" sz="2800" dirty="0" err="1"/>
              <a:t>tahun</a:t>
            </a:r>
            <a:r>
              <a:rPr lang="id-ID" sz="2800" dirty="0"/>
              <a:t>,</a:t>
            </a:r>
            <a:r>
              <a:rPr lang="en-US" sz="2800" dirty="0"/>
              <a:t> </a:t>
            </a:r>
            <a:r>
              <a:rPr lang="en-US" sz="2800" dirty="0" err="1"/>
              <a:t>maka</a:t>
            </a:r>
            <a:r>
              <a:rPr lang="en-US" sz="2800" dirty="0"/>
              <a:t> yang </a:t>
            </a:r>
            <a:r>
              <a:rPr lang="en-US" sz="2800" dirty="0" err="1"/>
              <a:t>bersangkutan</a:t>
            </a:r>
            <a:r>
              <a:rPr lang="en-US" sz="2800" dirty="0"/>
              <a:t> </a:t>
            </a:r>
            <a:r>
              <a:rPr lang="en-US" sz="2800" dirty="0" err="1"/>
              <a:t>dapat</a:t>
            </a:r>
            <a:r>
              <a:rPr lang="en-US" sz="2800" dirty="0"/>
              <a:t> </a:t>
            </a:r>
            <a:r>
              <a:rPr lang="en-US" sz="2800" dirty="0" err="1"/>
              <a:t>diberhentikan</a:t>
            </a:r>
            <a:r>
              <a:rPr lang="en-US" sz="2800" dirty="0"/>
              <a:t> </a:t>
            </a:r>
            <a:r>
              <a:rPr lang="en-US" sz="2800" dirty="0" err="1"/>
              <a:t>dengan</a:t>
            </a:r>
            <a:r>
              <a:rPr lang="en-US" sz="2800" dirty="0"/>
              <a:t> </a:t>
            </a:r>
            <a:r>
              <a:rPr lang="en-US" sz="2800" dirty="0" err="1"/>
              <a:t>memperoleh</a:t>
            </a:r>
            <a:r>
              <a:rPr lang="en-US" sz="2800" dirty="0"/>
              <a:t> </a:t>
            </a:r>
            <a:r>
              <a:rPr lang="en-US" sz="2800" dirty="0" err="1"/>
              <a:t>hak</a:t>
            </a:r>
            <a:r>
              <a:rPr lang="en-US" sz="2800" dirty="0"/>
              <a:t> </a:t>
            </a:r>
            <a:r>
              <a:rPr lang="en-US" sz="2800" dirty="0" err="1"/>
              <a:t>pensiun</a:t>
            </a:r>
            <a:r>
              <a:rPr lang="en-US" sz="2800" dirty="0"/>
              <a:t>.</a:t>
            </a:r>
            <a:endParaRPr lang="id-ID" sz="2800" b="1" dirty="0" smtClean="0"/>
          </a:p>
        </p:txBody>
      </p:sp>
    </p:spTree>
    <p:extLst>
      <p:ext uri="{BB962C8B-B14F-4D97-AF65-F5344CB8AC3E}">
        <p14:creationId xmlns="" xmlns:p14="http://schemas.microsoft.com/office/powerpoint/2010/main" val="918636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99592" y="846332"/>
            <a:ext cx="7344816" cy="4481912"/>
          </a:xfrm>
        </p:spPr>
        <p:txBody>
          <a:bodyPr>
            <a:noAutofit/>
          </a:bodyPr>
          <a:lstStyle/>
          <a:p>
            <a:pPr marL="0" lvl="0" indent="0">
              <a:buNone/>
            </a:pPr>
            <a:r>
              <a:rPr lang="en-US" sz="1900" dirty="0" err="1">
                <a:solidFill>
                  <a:schemeClr val="bg1"/>
                </a:solidFill>
              </a:rPr>
              <a:t>Apabila</a:t>
            </a:r>
            <a:r>
              <a:rPr lang="en-US" sz="1900" dirty="0">
                <a:solidFill>
                  <a:schemeClr val="bg1"/>
                </a:solidFill>
              </a:rPr>
              <a:t> </a:t>
            </a:r>
            <a:r>
              <a:rPr lang="en-US" sz="1900" dirty="0" err="1">
                <a:solidFill>
                  <a:schemeClr val="bg1"/>
                </a:solidFill>
              </a:rPr>
              <a:t>sampai</a:t>
            </a:r>
            <a:r>
              <a:rPr lang="en-US" sz="1900" dirty="0">
                <a:solidFill>
                  <a:schemeClr val="bg1"/>
                </a:solidFill>
              </a:rPr>
              <a:t> </a:t>
            </a:r>
            <a:r>
              <a:rPr lang="en-US" sz="1900" dirty="0" err="1">
                <a:solidFill>
                  <a:schemeClr val="bg1"/>
                </a:solidFill>
              </a:rPr>
              <a:t>masa</a:t>
            </a:r>
            <a:r>
              <a:rPr lang="en-US" sz="1900" dirty="0">
                <a:solidFill>
                  <a:schemeClr val="bg1"/>
                </a:solidFill>
              </a:rPr>
              <a:t> </a:t>
            </a:r>
            <a:r>
              <a:rPr lang="en-US" sz="1900" dirty="0" err="1">
                <a:solidFill>
                  <a:schemeClr val="bg1"/>
                </a:solidFill>
              </a:rPr>
              <a:t>uang</a:t>
            </a:r>
            <a:r>
              <a:rPr lang="en-US" sz="1900" dirty="0">
                <a:solidFill>
                  <a:schemeClr val="bg1"/>
                </a:solidFill>
              </a:rPr>
              <a:t> </a:t>
            </a:r>
            <a:r>
              <a:rPr lang="en-US" sz="1900" dirty="0" err="1">
                <a:solidFill>
                  <a:schemeClr val="bg1"/>
                </a:solidFill>
              </a:rPr>
              <a:t>tunggu</a:t>
            </a:r>
            <a:r>
              <a:rPr lang="en-US" sz="1900" dirty="0">
                <a:solidFill>
                  <a:schemeClr val="bg1"/>
                </a:solidFill>
              </a:rPr>
              <a:t>, </a:t>
            </a:r>
            <a:r>
              <a:rPr lang="id-ID" sz="1900" dirty="0">
                <a:solidFill>
                  <a:schemeClr val="bg1"/>
                </a:solidFill>
              </a:rPr>
              <a:t>pegawai</a:t>
            </a:r>
            <a:r>
              <a:rPr lang="en-US" sz="1900" dirty="0">
                <a:solidFill>
                  <a:schemeClr val="bg1"/>
                </a:solidFill>
              </a:rPr>
              <a:t> yang </a:t>
            </a:r>
            <a:r>
              <a:rPr lang="en-US" sz="1900" dirty="0" err="1">
                <a:solidFill>
                  <a:schemeClr val="bg1"/>
                </a:solidFill>
              </a:rPr>
              <a:t>bersangkutan</a:t>
            </a:r>
            <a:r>
              <a:rPr lang="en-US" sz="1900" dirty="0">
                <a:solidFill>
                  <a:schemeClr val="bg1"/>
                </a:solidFill>
              </a:rPr>
              <a:t>:</a:t>
            </a:r>
            <a:endParaRPr lang="id-ID" sz="1900" dirty="0">
              <a:solidFill>
                <a:schemeClr val="bg1"/>
              </a:solidFill>
            </a:endParaRPr>
          </a:p>
          <a:p>
            <a:pPr marL="342900" lvl="5" indent="-342900">
              <a:buFont typeface="+mj-lt"/>
              <a:buAutoNum type="arabicParenR"/>
            </a:pPr>
            <a:r>
              <a:rPr lang="en-US" sz="2800" dirty="0" err="1"/>
              <a:t>sudah</a:t>
            </a:r>
            <a:r>
              <a:rPr lang="en-US" sz="2800" dirty="0"/>
              <a:t> </a:t>
            </a:r>
            <a:r>
              <a:rPr lang="en-US" sz="2800" dirty="0" err="1"/>
              <a:t>mempunyai</a:t>
            </a:r>
            <a:r>
              <a:rPr lang="en-US" sz="2800" dirty="0"/>
              <a:t> </a:t>
            </a:r>
            <a:r>
              <a:rPr lang="en-US" sz="2800" dirty="0" err="1"/>
              <a:t>masa</a:t>
            </a:r>
            <a:r>
              <a:rPr lang="en-US" sz="2800" dirty="0"/>
              <a:t> </a:t>
            </a:r>
            <a:r>
              <a:rPr lang="en-US" sz="2800" dirty="0" err="1"/>
              <a:t>kerja</a:t>
            </a:r>
            <a:r>
              <a:rPr lang="en-US" sz="2800" dirty="0"/>
              <a:t> 10 </a:t>
            </a:r>
            <a:r>
              <a:rPr lang="en-US" sz="2800" dirty="0" err="1"/>
              <a:t>tahun</a:t>
            </a:r>
            <a:r>
              <a:rPr lang="en-US" sz="2800" dirty="0"/>
              <a:t> </a:t>
            </a:r>
            <a:r>
              <a:rPr lang="en-US" sz="2800" dirty="0" err="1"/>
              <a:t>tetapi</a:t>
            </a:r>
            <a:r>
              <a:rPr lang="en-US" sz="2800" dirty="0"/>
              <a:t> </a:t>
            </a:r>
            <a:r>
              <a:rPr lang="en-US" sz="2800" dirty="0" err="1"/>
              <a:t>belum</a:t>
            </a:r>
            <a:r>
              <a:rPr lang="en-US" sz="2800" dirty="0"/>
              <a:t> </a:t>
            </a:r>
            <a:r>
              <a:rPr lang="en-US" sz="2800" dirty="0" err="1"/>
              <a:t>mencapai</a:t>
            </a:r>
            <a:r>
              <a:rPr lang="en-US" sz="2800" dirty="0"/>
              <a:t> </a:t>
            </a:r>
            <a:r>
              <a:rPr lang="en-US" sz="2800" dirty="0" err="1"/>
              <a:t>usia</a:t>
            </a:r>
            <a:r>
              <a:rPr lang="en-US" sz="2800" dirty="0"/>
              <a:t> 50 </a:t>
            </a:r>
            <a:r>
              <a:rPr lang="en-US" sz="2800" dirty="0" err="1"/>
              <a:t>tahun</a:t>
            </a:r>
            <a:r>
              <a:rPr lang="en-US" sz="2800" dirty="0"/>
              <a:t> </a:t>
            </a:r>
            <a:r>
              <a:rPr lang="en-US" sz="2800" dirty="0" err="1"/>
              <a:t>maka</a:t>
            </a:r>
            <a:r>
              <a:rPr lang="en-US" sz="2800" dirty="0"/>
              <a:t> yang </a:t>
            </a:r>
            <a:r>
              <a:rPr lang="en-US" sz="2800" dirty="0" err="1"/>
              <a:t>bersangkutan</a:t>
            </a:r>
            <a:r>
              <a:rPr lang="en-US" sz="2800" dirty="0"/>
              <a:t> </a:t>
            </a:r>
            <a:r>
              <a:rPr lang="en-US" sz="2800" dirty="0" err="1"/>
              <a:t>diberhentikan</a:t>
            </a:r>
            <a:r>
              <a:rPr lang="en-US" sz="2800" dirty="0"/>
              <a:t> </a:t>
            </a:r>
            <a:r>
              <a:rPr lang="en-US" sz="2800" dirty="0" err="1"/>
              <a:t>namun</a:t>
            </a:r>
            <a:r>
              <a:rPr lang="en-US" sz="2800" dirty="0"/>
              <a:t> </a:t>
            </a:r>
            <a:r>
              <a:rPr lang="en-US" sz="2800" dirty="0" err="1"/>
              <a:t>hak</a:t>
            </a:r>
            <a:r>
              <a:rPr lang="en-US" sz="2800" dirty="0"/>
              <a:t> </a:t>
            </a:r>
            <a:r>
              <a:rPr lang="en-US" sz="2800" dirty="0" err="1"/>
              <a:t>pensiunnya</a:t>
            </a:r>
            <a:r>
              <a:rPr lang="en-US" sz="2800" dirty="0"/>
              <a:t> </a:t>
            </a:r>
            <a:r>
              <a:rPr lang="en-US" sz="2800" dirty="0" err="1"/>
              <a:t>baru</a:t>
            </a:r>
            <a:r>
              <a:rPr lang="en-US" sz="2800" dirty="0"/>
              <a:t> </a:t>
            </a:r>
            <a:r>
              <a:rPr lang="en-US" sz="2800" dirty="0" err="1"/>
              <a:t>diterima</a:t>
            </a:r>
            <a:r>
              <a:rPr lang="en-US" sz="2800" dirty="0"/>
              <a:t> </a:t>
            </a:r>
            <a:r>
              <a:rPr lang="en-US" sz="2800" dirty="0" err="1"/>
              <a:t>pada</a:t>
            </a:r>
            <a:r>
              <a:rPr lang="en-US" sz="2800" dirty="0"/>
              <a:t> </a:t>
            </a:r>
            <a:r>
              <a:rPr lang="en-US" sz="2800" dirty="0" err="1"/>
              <a:t>saat</a:t>
            </a:r>
            <a:r>
              <a:rPr lang="en-US" sz="2800" dirty="0"/>
              <a:t> yang </a:t>
            </a:r>
            <a:r>
              <a:rPr lang="en-US" sz="2800" dirty="0" err="1"/>
              <a:t>bersangkutan</a:t>
            </a:r>
            <a:r>
              <a:rPr lang="en-US" sz="2800" dirty="0"/>
              <a:t> </a:t>
            </a:r>
            <a:r>
              <a:rPr lang="en-US" sz="2800" dirty="0" err="1"/>
              <a:t>telah</a:t>
            </a:r>
            <a:r>
              <a:rPr lang="en-US" sz="2800" dirty="0"/>
              <a:t> </a:t>
            </a:r>
            <a:r>
              <a:rPr lang="en-US" sz="2800" dirty="0" err="1"/>
              <a:t>mencapai</a:t>
            </a:r>
            <a:r>
              <a:rPr lang="en-US" sz="2800" dirty="0"/>
              <a:t> </a:t>
            </a:r>
            <a:r>
              <a:rPr lang="en-US" sz="2800" dirty="0" err="1"/>
              <a:t>usia</a:t>
            </a:r>
            <a:r>
              <a:rPr lang="en-US" sz="2800" dirty="0"/>
              <a:t> 50 </a:t>
            </a:r>
            <a:r>
              <a:rPr lang="en-US" sz="2800" dirty="0" err="1"/>
              <a:t>tahun</a:t>
            </a:r>
            <a:r>
              <a:rPr lang="en-US" sz="2800" dirty="0"/>
              <a:t>;</a:t>
            </a:r>
            <a:endParaRPr lang="id-ID" sz="2800" dirty="0"/>
          </a:p>
          <a:p>
            <a:pPr>
              <a:buFont typeface="+mj-lt"/>
              <a:buAutoNum type="arabicParenR"/>
            </a:pPr>
            <a:r>
              <a:rPr lang="en-US" sz="2800" dirty="0" err="1"/>
              <a:t>belum</a:t>
            </a:r>
            <a:r>
              <a:rPr lang="en-US" sz="2800" dirty="0"/>
              <a:t> </a:t>
            </a:r>
            <a:r>
              <a:rPr lang="en-US" sz="2800" dirty="0" err="1"/>
              <a:t>mencapai</a:t>
            </a:r>
            <a:r>
              <a:rPr lang="en-US" sz="2800" dirty="0"/>
              <a:t> </a:t>
            </a:r>
            <a:r>
              <a:rPr lang="en-US" sz="2800" dirty="0" err="1"/>
              <a:t>masa</a:t>
            </a:r>
            <a:r>
              <a:rPr lang="en-US" sz="2800" dirty="0"/>
              <a:t> </a:t>
            </a:r>
            <a:r>
              <a:rPr lang="en-US" sz="2800" dirty="0" err="1"/>
              <a:t>kerja</a:t>
            </a:r>
            <a:r>
              <a:rPr lang="en-US" sz="2800" dirty="0"/>
              <a:t> 10 </a:t>
            </a:r>
            <a:r>
              <a:rPr lang="en-US" sz="2800" dirty="0" err="1"/>
              <a:t>tahun</a:t>
            </a:r>
            <a:r>
              <a:rPr lang="en-US" sz="2800" dirty="0"/>
              <a:t> </a:t>
            </a:r>
            <a:r>
              <a:rPr lang="en-US" sz="2800" dirty="0" err="1"/>
              <a:t>dan</a:t>
            </a:r>
            <a:r>
              <a:rPr lang="en-US" sz="2800" dirty="0"/>
              <a:t> </a:t>
            </a:r>
            <a:r>
              <a:rPr lang="en-US" sz="2800" dirty="0" err="1"/>
              <a:t>belum</a:t>
            </a:r>
            <a:r>
              <a:rPr lang="en-US" sz="2800" dirty="0"/>
              <a:t> </a:t>
            </a:r>
            <a:r>
              <a:rPr lang="en-US" sz="2800" dirty="0" err="1"/>
              <a:t>mencapai</a:t>
            </a:r>
            <a:r>
              <a:rPr lang="en-US" sz="2800" dirty="0"/>
              <a:t> </a:t>
            </a:r>
            <a:r>
              <a:rPr lang="en-US" sz="2800" dirty="0" err="1"/>
              <a:t>usia</a:t>
            </a:r>
            <a:r>
              <a:rPr lang="en-US" sz="2800" dirty="0"/>
              <a:t> 50 </a:t>
            </a:r>
            <a:r>
              <a:rPr lang="en-US" sz="2800" dirty="0" err="1"/>
              <a:t>tahun</a:t>
            </a:r>
            <a:r>
              <a:rPr lang="en-US" sz="2800" dirty="0"/>
              <a:t> </a:t>
            </a:r>
            <a:r>
              <a:rPr lang="en-US" sz="2800" dirty="0" err="1"/>
              <a:t>dapat</a:t>
            </a:r>
            <a:r>
              <a:rPr lang="en-US" sz="2800" dirty="0"/>
              <a:t> </a:t>
            </a:r>
            <a:r>
              <a:rPr lang="en-US" sz="2800" dirty="0" err="1"/>
              <a:t>diberhentikan</a:t>
            </a:r>
            <a:r>
              <a:rPr lang="en-US" sz="2800" dirty="0"/>
              <a:t> </a:t>
            </a:r>
            <a:r>
              <a:rPr lang="en-US" sz="2800" dirty="0" err="1"/>
              <a:t>sebagai</a:t>
            </a:r>
            <a:r>
              <a:rPr lang="en-US" sz="2800" dirty="0"/>
              <a:t> PNS </a:t>
            </a:r>
            <a:r>
              <a:rPr lang="en-US" sz="2800" dirty="0" err="1"/>
              <a:t>tanpa</a:t>
            </a:r>
            <a:r>
              <a:rPr lang="en-US" sz="2800" dirty="0"/>
              <a:t> </a:t>
            </a:r>
            <a:r>
              <a:rPr lang="en-US" sz="2800" dirty="0" err="1"/>
              <a:t>memperoleh</a:t>
            </a:r>
            <a:r>
              <a:rPr lang="en-US" sz="2800" dirty="0"/>
              <a:t> </a:t>
            </a:r>
            <a:r>
              <a:rPr lang="en-US" sz="2800" dirty="0" err="1"/>
              <a:t>hak</a:t>
            </a:r>
            <a:r>
              <a:rPr lang="en-US" sz="2800" dirty="0"/>
              <a:t> </a:t>
            </a:r>
            <a:r>
              <a:rPr lang="en-US" sz="2800" dirty="0" err="1"/>
              <a:t>pensiun</a:t>
            </a:r>
            <a:r>
              <a:rPr lang="en-US" sz="2800" dirty="0"/>
              <a:t>.</a:t>
            </a:r>
            <a:endParaRPr lang="id-ID" sz="2800" b="1" dirty="0" smtClean="0"/>
          </a:p>
        </p:txBody>
      </p:sp>
    </p:spTree>
    <p:extLst>
      <p:ext uri="{BB962C8B-B14F-4D97-AF65-F5344CB8AC3E}">
        <p14:creationId xmlns="" xmlns:p14="http://schemas.microsoft.com/office/powerpoint/2010/main" val="353612648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9317" y="813606"/>
            <a:ext cx="7129703" cy="4481912"/>
          </a:xfrm>
        </p:spPr>
        <p:txBody>
          <a:bodyPr>
            <a:noAutofit/>
          </a:bodyPr>
          <a:lstStyle/>
          <a:p>
            <a:pPr marL="350838" lvl="1" indent="-342900">
              <a:buAutoNum type="arabicPeriod" startAt="5"/>
            </a:pPr>
            <a:r>
              <a:rPr lang="en-US" dirty="0" smtClean="0"/>
              <a:t>m</a:t>
            </a:r>
            <a:r>
              <a:rPr lang="id-ID" dirty="0"/>
              <a:t>enyusun perencanaan pegawai untuk 5 (lima) tahun ke depan dengan pendekatan </a:t>
            </a:r>
            <a:r>
              <a:rPr lang="id-ID" i="1" dirty="0"/>
              <a:t>minus growth </a:t>
            </a:r>
            <a:r>
              <a:rPr lang="id-ID" dirty="0"/>
              <a:t>atau melaksanakan penerimaan pegawai dengan jumlah lebih sedikit dibandingkan dengan pegawai yang berhenti berdasarkan skala prioritas sesuai dengan kemampuan keuangan negara</a:t>
            </a:r>
            <a:r>
              <a:rPr lang="en-US" dirty="0" smtClean="0"/>
              <a:t>;</a:t>
            </a:r>
            <a:endParaRPr lang="id-ID" dirty="0"/>
          </a:p>
          <a:p>
            <a:pPr marL="350838" lvl="1" indent="-342900">
              <a:buAutoNum type="arabicPeriod" startAt="5"/>
            </a:pPr>
            <a:r>
              <a:rPr lang="en-US" dirty="0" err="1" smtClean="0"/>
              <a:t>melakukan</a:t>
            </a:r>
            <a:r>
              <a:rPr lang="en-US" dirty="0" smtClean="0"/>
              <a:t> </a:t>
            </a:r>
            <a:r>
              <a:rPr lang="en-US" dirty="0" err="1"/>
              <a:t>evaluasi</a:t>
            </a:r>
            <a:r>
              <a:rPr lang="en-US" dirty="0"/>
              <a:t> </a:t>
            </a:r>
            <a:r>
              <a:rPr lang="en-US" dirty="0" err="1"/>
              <a:t>dan</a:t>
            </a:r>
            <a:r>
              <a:rPr lang="en-US" dirty="0"/>
              <a:t> </a:t>
            </a:r>
            <a:r>
              <a:rPr lang="en-US" dirty="0" err="1"/>
              <a:t>analisis</a:t>
            </a:r>
            <a:r>
              <a:rPr lang="en-US" dirty="0"/>
              <a:t> </a:t>
            </a:r>
            <a:r>
              <a:rPr lang="en-US" dirty="0" err="1"/>
              <a:t>organisasi</a:t>
            </a:r>
            <a:r>
              <a:rPr lang="en-US" dirty="0"/>
              <a:t> yang </a:t>
            </a:r>
            <a:r>
              <a:rPr lang="en-US" dirty="0" err="1"/>
              <a:t>menyangkut</a:t>
            </a:r>
            <a:r>
              <a:rPr lang="en-US" dirty="0"/>
              <a:t> </a:t>
            </a:r>
            <a:r>
              <a:rPr lang="en-US" dirty="0" err="1"/>
              <a:t>tugas</a:t>
            </a:r>
            <a:r>
              <a:rPr lang="en-US" dirty="0"/>
              <a:t>, </a:t>
            </a:r>
            <a:r>
              <a:rPr lang="en-US" dirty="0" err="1"/>
              <a:t>fungsi</a:t>
            </a:r>
            <a:r>
              <a:rPr lang="en-US" dirty="0"/>
              <a:t>, </a:t>
            </a:r>
            <a:r>
              <a:rPr lang="en-US" dirty="0" err="1"/>
              <a:t>dan</a:t>
            </a:r>
            <a:r>
              <a:rPr lang="en-US" dirty="0"/>
              <a:t> </a:t>
            </a:r>
            <a:r>
              <a:rPr lang="en-US" dirty="0" err="1"/>
              <a:t>struktur</a:t>
            </a:r>
            <a:r>
              <a:rPr lang="en-US" dirty="0"/>
              <a:t> </a:t>
            </a:r>
            <a:r>
              <a:rPr lang="en-US" dirty="0" err="1"/>
              <a:t>organisasi</a:t>
            </a:r>
            <a:r>
              <a:rPr lang="en-US" dirty="0"/>
              <a:t>.</a:t>
            </a:r>
            <a:endParaRPr lang="id-ID" b="1" dirty="0" smtClean="0"/>
          </a:p>
        </p:txBody>
      </p:sp>
    </p:spTree>
    <p:extLst>
      <p:ext uri="{BB962C8B-B14F-4D97-AF65-F5344CB8AC3E}">
        <p14:creationId xmlns="" xmlns:p14="http://schemas.microsoft.com/office/powerpoint/2010/main" val="20719705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2910" y="1169368"/>
            <a:ext cx="8280920" cy="5688632"/>
          </a:xfrm>
        </p:spPr>
        <p:txBody>
          <a:bodyPr>
            <a:noAutofit/>
          </a:bodyPr>
          <a:lstStyle/>
          <a:p>
            <a:pPr marL="0" indent="0">
              <a:buNone/>
            </a:pPr>
            <a:r>
              <a:rPr lang="id-ID" sz="2500" dirty="0"/>
              <a:t>Pimpinan unit kerja eselon II di bawah koordinasi pemimpin unit eselon I:</a:t>
            </a:r>
          </a:p>
          <a:p>
            <a:pPr lvl="0">
              <a:buFont typeface="+mj-lt"/>
              <a:buAutoNum type="arabicPeriod"/>
            </a:pPr>
            <a:r>
              <a:rPr lang="id-ID" sz="2500" dirty="0"/>
              <a:t>melakukan permintaan pegawai kepada unit kerja y</a:t>
            </a:r>
            <a:r>
              <a:rPr lang="en-US" sz="2500" dirty="0"/>
              <a:t>an</a:t>
            </a:r>
            <a:r>
              <a:rPr lang="id-ID" sz="2500" dirty="0"/>
              <a:t>g kelebihan dengan memperhatikan kesesuaian kompetensi dan syarat jabatan</a:t>
            </a:r>
            <a:r>
              <a:rPr lang="en-US" sz="2500" dirty="0"/>
              <a:t>;</a:t>
            </a:r>
            <a:endParaRPr lang="id-ID" sz="2500" dirty="0"/>
          </a:p>
          <a:p>
            <a:pPr lvl="0">
              <a:buFont typeface="+mj-lt"/>
              <a:buAutoNum type="arabicPeriod"/>
            </a:pPr>
            <a:r>
              <a:rPr lang="id-ID" sz="2500" dirty="0"/>
              <a:t>melakukan penarikan kembali pegawai yang dipekerjakan/diperbantukan pada instansi lain sesuai dengan kompetensi dan syarat jabatan</a:t>
            </a:r>
            <a:r>
              <a:rPr lang="en-US" sz="2500" dirty="0"/>
              <a:t>;</a:t>
            </a:r>
            <a:endParaRPr lang="id-ID" sz="2500" dirty="0"/>
          </a:p>
          <a:p>
            <a:pPr lvl="0">
              <a:buFont typeface="+mj-lt"/>
              <a:buAutoNum type="arabicPeriod"/>
            </a:pPr>
            <a:r>
              <a:rPr lang="id-ID" sz="2500" dirty="0"/>
              <a:t>memberdayakan dengan cara memberikan </a:t>
            </a:r>
            <a:r>
              <a:rPr lang="en-US" sz="2500" dirty="0" err="1"/>
              <a:t>pendidikan</a:t>
            </a:r>
            <a:r>
              <a:rPr lang="en-US" sz="2500" dirty="0"/>
              <a:t> </a:t>
            </a:r>
            <a:r>
              <a:rPr lang="en-US" sz="2500" dirty="0" err="1"/>
              <a:t>dan</a:t>
            </a:r>
            <a:r>
              <a:rPr lang="en-US" sz="2500" dirty="0"/>
              <a:t> </a:t>
            </a:r>
            <a:r>
              <a:rPr lang="en-US" sz="2500" dirty="0" err="1"/>
              <a:t>pelatihan</a:t>
            </a:r>
            <a:r>
              <a:rPr lang="en-US" sz="2500" dirty="0"/>
              <a:t> </a:t>
            </a:r>
            <a:r>
              <a:rPr lang="id-ID" sz="2500" dirty="0"/>
              <a:t>serta memperkaya tugas pegawai yang ada untuk melaksanakan tugas dan fungsi yang tidak dapat dilaksanakan karena kekurangan pegawai</a:t>
            </a:r>
            <a:r>
              <a:rPr lang="en-US" sz="2500" dirty="0" smtClean="0"/>
              <a:t>;</a:t>
            </a:r>
            <a:endParaRPr lang="id-ID" sz="2500" dirty="0"/>
          </a:p>
        </p:txBody>
      </p:sp>
      <p:sp>
        <p:nvSpPr>
          <p:cNvPr id="4" name="Rectangle 3"/>
          <p:cNvSpPr/>
          <p:nvPr/>
        </p:nvSpPr>
        <p:spPr>
          <a:xfrm>
            <a:off x="827584" y="260648"/>
            <a:ext cx="2736304" cy="5040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b="1" dirty="0" smtClean="0">
                <a:solidFill>
                  <a:schemeClr val="bg1"/>
                </a:solidFill>
              </a:rPr>
              <a:t>KATEGORI KURANG</a:t>
            </a:r>
          </a:p>
        </p:txBody>
      </p:sp>
    </p:spTree>
    <p:extLst>
      <p:ext uri="{BB962C8B-B14F-4D97-AF65-F5344CB8AC3E}">
        <p14:creationId xmlns="" xmlns:p14="http://schemas.microsoft.com/office/powerpoint/2010/main" val="13061246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169368"/>
            <a:ext cx="8280920" cy="5688632"/>
          </a:xfrm>
        </p:spPr>
        <p:txBody>
          <a:bodyPr>
            <a:noAutofit/>
          </a:bodyPr>
          <a:lstStyle/>
          <a:p>
            <a:pPr lvl="0">
              <a:buNone/>
            </a:pPr>
            <a:r>
              <a:rPr lang="id-ID" sz="2800" dirty="0" smtClean="0"/>
              <a:t>4.	menyusun perencanaan pengembangan pegawai</a:t>
            </a:r>
            <a:r>
              <a:rPr lang="en-US" sz="2800" dirty="0" smtClean="0"/>
              <a:t>;</a:t>
            </a:r>
            <a:endParaRPr lang="id-ID" sz="2800" dirty="0" smtClean="0"/>
          </a:p>
          <a:p>
            <a:pPr lvl="0">
              <a:buNone/>
            </a:pPr>
            <a:r>
              <a:rPr lang="id-ID" sz="2800" dirty="0" smtClean="0"/>
              <a:t>5. melakukan perencanaan dan pengadaan pegawai secara selektif untuk bidang-bidang strategis sesuai dengan peraturan perundang-undangan. </a:t>
            </a:r>
          </a:p>
          <a:p>
            <a:pPr lvl="0">
              <a:buNone/>
            </a:pPr>
            <a:r>
              <a:rPr lang="id-ID" sz="2800" dirty="0" smtClean="0"/>
              <a:t>6. Menyusun perencanaan pegawai untuk 5 (lima) tahun ke depan dengan pendekatan</a:t>
            </a:r>
            <a:r>
              <a:rPr lang="id-ID" sz="2800" i="1" dirty="0" smtClean="0"/>
              <a:t> positive growth </a:t>
            </a:r>
            <a:r>
              <a:rPr lang="id-ID" sz="2800" dirty="0" smtClean="0"/>
              <a:t>atau melaksanakan penerimaan pegawai dengan jumlah lebih besar dibandingkan pegawai yang berhenti, dilakukan secara bertahap sesuai dengan kemampuan keuangan negara.</a:t>
            </a:r>
            <a:endParaRPr lang="id-ID" sz="2800" b="1" dirty="0" smtClean="0"/>
          </a:p>
        </p:txBody>
      </p:sp>
      <p:sp>
        <p:nvSpPr>
          <p:cNvPr id="4" name="Rectangle 3"/>
          <p:cNvSpPr/>
          <p:nvPr/>
        </p:nvSpPr>
        <p:spPr>
          <a:xfrm>
            <a:off x="827584" y="260648"/>
            <a:ext cx="2736304" cy="5040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b="1" dirty="0" smtClean="0">
                <a:solidFill>
                  <a:schemeClr val="bg1"/>
                </a:solidFill>
              </a:rPr>
              <a:t>KATEGORI KURANG</a:t>
            </a:r>
          </a:p>
        </p:txBody>
      </p:sp>
    </p:spTree>
    <p:extLst>
      <p:ext uri="{BB962C8B-B14F-4D97-AF65-F5344CB8AC3E}">
        <p14:creationId xmlns="" xmlns:p14="http://schemas.microsoft.com/office/powerpoint/2010/main" val="130612468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5786" y="1169368"/>
            <a:ext cx="7992888" cy="5688632"/>
          </a:xfrm>
        </p:spPr>
        <p:txBody>
          <a:bodyPr>
            <a:noAutofit/>
          </a:bodyPr>
          <a:lstStyle/>
          <a:p>
            <a:pPr marL="0" indent="0">
              <a:buNone/>
            </a:pPr>
            <a:r>
              <a:rPr lang="id-ID" dirty="0"/>
              <a:t>Pimpinan unit kerja eselon II di bawah koordinasi pemimpin unit eselon I:</a:t>
            </a:r>
          </a:p>
          <a:p>
            <a:pPr lvl="0">
              <a:buFont typeface="+mj-lt"/>
              <a:buAutoNum type="arabicPeriod"/>
            </a:pPr>
            <a:r>
              <a:rPr lang="id-ID" dirty="0"/>
              <a:t>melakukan pemetaan potensi dalam rangka mengetahui minat dan bakat pegawai</a:t>
            </a:r>
            <a:r>
              <a:rPr lang="en-US" dirty="0"/>
              <a:t>;</a:t>
            </a:r>
            <a:endParaRPr lang="id-ID" dirty="0"/>
          </a:p>
          <a:p>
            <a:pPr lvl="0">
              <a:buFont typeface="+mj-lt"/>
              <a:buAutoNum type="arabicPeriod"/>
            </a:pPr>
            <a:r>
              <a:rPr lang="id-ID" dirty="0"/>
              <a:t>mengangkat pegawai yang menduduki jabatan fungsional umum ke dalam jabatan fungsional tertentu sesuai dengan kebutuhan unit kerja; </a:t>
            </a:r>
          </a:p>
          <a:p>
            <a:pPr lvl="0">
              <a:buFont typeface="+mj-lt"/>
              <a:buAutoNum type="arabicPeriod"/>
            </a:pPr>
            <a:r>
              <a:rPr lang="id-ID" dirty="0"/>
              <a:t>mengidentifikasi kebutuhan </a:t>
            </a:r>
            <a:r>
              <a:rPr lang="en-US" dirty="0" err="1"/>
              <a:t>pendidikan</a:t>
            </a:r>
            <a:r>
              <a:rPr lang="en-US" dirty="0"/>
              <a:t> </a:t>
            </a:r>
            <a:r>
              <a:rPr lang="en-US" dirty="0" err="1"/>
              <a:t>dan</a:t>
            </a:r>
            <a:r>
              <a:rPr lang="en-US" dirty="0"/>
              <a:t> </a:t>
            </a:r>
            <a:r>
              <a:rPr lang="en-US" dirty="0" err="1"/>
              <a:t>pelatihan</a:t>
            </a:r>
            <a:r>
              <a:rPr lang="id-ID" dirty="0"/>
              <a:t> pegawai</a:t>
            </a:r>
            <a:r>
              <a:rPr lang="en-US" dirty="0" smtClean="0"/>
              <a:t>;</a:t>
            </a:r>
            <a:endParaRPr lang="id-ID" dirty="0"/>
          </a:p>
        </p:txBody>
      </p:sp>
      <p:sp>
        <p:nvSpPr>
          <p:cNvPr id="4" name="Rectangle 3"/>
          <p:cNvSpPr/>
          <p:nvPr/>
        </p:nvSpPr>
        <p:spPr>
          <a:xfrm>
            <a:off x="827584" y="260648"/>
            <a:ext cx="2736304" cy="5040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b="1" dirty="0" smtClean="0">
                <a:solidFill>
                  <a:schemeClr val="bg1"/>
                </a:solidFill>
              </a:rPr>
              <a:t>KATEGORI SESUAI</a:t>
            </a:r>
          </a:p>
        </p:txBody>
      </p:sp>
    </p:spTree>
    <p:extLst>
      <p:ext uri="{BB962C8B-B14F-4D97-AF65-F5344CB8AC3E}">
        <p14:creationId xmlns="" xmlns:p14="http://schemas.microsoft.com/office/powerpoint/2010/main" val="2567602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Alternate Process 3"/>
          <p:cNvSpPr/>
          <p:nvPr/>
        </p:nvSpPr>
        <p:spPr>
          <a:xfrm>
            <a:off x="2843808" y="577156"/>
            <a:ext cx="3312368" cy="864096"/>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d-ID"/>
          </a:p>
        </p:txBody>
      </p:sp>
      <p:sp>
        <p:nvSpPr>
          <p:cNvPr id="2" name="Title 1"/>
          <p:cNvSpPr>
            <a:spLocks noGrp="1"/>
          </p:cNvSpPr>
          <p:nvPr>
            <p:ph type="title"/>
          </p:nvPr>
        </p:nvSpPr>
        <p:spPr>
          <a:xfrm>
            <a:off x="2348880" y="577156"/>
            <a:ext cx="4252664" cy="924475"/>
          </a:xfrm>
        </p:spPr>
        <p:txBody>
          <a:bodyPr>
            <a:normAutofit/>
          </a:bodyPr>
          <a:lstStyle/>
          <a:p>
            <a:pPr algn="ctr"/>
            <a:r>
              <a:rPr lang="id-ID" sz="4000" dirty="0" smtClean="0"/>
              <a:t>PASAL 2</a:t>
            </a:r>
            <a:endParaRPr lang="id-ID" sz="4000" dirty="0"/>
          </a:p>
        </p:txBody>
      </p:sp>
      <p:sp>
        <p:nvSpPr>
          <p:cNvPr id="3" name="Content Placeholder 2"/>
          <p:cNvSpPr>
            <a:spLocks noGrp="1"/>
          </p:cNvSpPr>
          <p:nvPr>
            <p:ph idx="1"/>
          </p:nvPr>
        </p:nvSpPr>
        <p:spPr>
          <a:xfrm>
            <a:off x="1009443" y="1556792"/>
            <a:ext cx="7125112" cy="1189591"/>
          </a:xfrm>
        </p:spPr>
        <p:txBody>
          <a:bodyPr>
            <a:normAutofit/>
          </a:bodyPr>
          <a:lstStyle/>
          <a:p>
            <a:pPr marL="0" indent="0" algn="ctr">
              <a:buNone/>
            </a:pPr>
            <a:r>
              <a:rPr lang="id-ID" sz="2400" dirty="0"/>
              <a:t>Penataan Pegawai dilakukan melalui proses yang sistematis dan berkelanjutan</a:t>
            </a:r>
          </a:p>
          <a:p>
            <a:pPr marL="0" indent="0" algn="ctr">
              <a:buNone/>
            </a:pPr>
            <a:endParaRPr lang="id-ID" sz="3600" dirty="0"/>
          </a:p>
        </p:txBody>
      </p:sp>
      <p:sp>
        <p:nvSpPr>
          <p:cNvPr id="5" name="Flowchart: Alternate Process 4"/>
          <p:cNvSpPr/>
          <p:nvPr/>
        </p:nvSpPr>
        <p:spPr>
          <a:xfrm>
            <a:off x="2786050" y="2571744"/>
            <a:ext cx="3312368" cy="720080"/>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sz="4000" dirty="0">
                <a:solidFill>
                  <a:schemeClr val="tx1"/>
                </a:solidFill>
                <a:ea typeface="+mj-ea"/>
              </a:rPr>
              <a:t>PASAL </a:t>
            </a:r>
            <a:r>
              <a:rPr lang="id-ID" sz="4000" dirty="0" smtClean="0">
                <a:solidFill>
                  <a:schemeClr val="tx1"/>
                </a:solidFill>
                <a:ea typeface="+mj-ea"/>
              </a:rPr>
              <a:t>3</a:t>
            </a:r>
            <a:endParaRPr lang="id-ID" sz="4000" dirty="0">
              <a:solidFill>
                <a:schemeClr val="tx1"/>
              </a:solidFill>
            </a:endParaRPr>
          </a:p>
        </p:txBody>
      </p:sp>
      <p:sp>
        <p:nvSpPr>
          <p:cNvPr id="6" name="Content Placeholder 2"/>
          <p:cNvSpPr txBox="1">
            <a:spLocks/>
          </p:cNvSpPr>
          <p:nvPr/>
        </p:nvSpPr>
        <p:spPr>
          <a:xfrm>
            <a:off x="1043608" y="3429000"/>
            <a:ext cx="7632847" cy="2880320"/>
          </a:xfrm>
          <a:prstGeom prst="rect">
            <a:avLst/>
          </a:prstGeom>
        </p:spPr>
        <p:txBody>
          <a:bodyPr vert="horz" lIns="91440" tIns="45720" rIns="91440" bIns="45720" rtlCol="0" anchor="ctr">
            <a:noAutofit/>
          </a:bodyPr>
          <a:lst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Clr>
                <a:schemeClr val="tx2"/>
              </a:buClr>
              <a:buSzPct val="101000"/>
              <a:buFont typeface="Courier New" pitchFamily="49" charset="0"/>
              <a:buChar char="o"/>
              <a:defRPr sz="1200" kern="1200">
                <a:solidFill>
                  <a:schemeClr val="tx1"/>
                </a:solidFill>
                <a:latin typeface="+mn-lt"/>
                <a:ea typeface="+mn-ea"/>
                <a:cs typeface="+mn-cs"/>
              </a:defRPr>
            </a:lvl6pPr>
            <a:lvl7pPr marL="29718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7pPr>
            <a:lvl8pPr marL="34290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8pPr>
            <a:lvl9pPr marL="3886200" indent="-228600" algn="l" defTabSz="457200" rtl="0" eaLnBrk="1" latinLnBrk="0" hangingPunct="1">
              <a:spcBef>
                <a:spcPct val="20000"/>
              </a:spcBef>
              <a:buClr>
                <a:schemeClr val="tx2"/>
              </a:buClr>
              <a:buFont typeface="Courier New" pitchFamily="49" charset="0"/>
              <a:buChar char="o"/>
              <a:defRPr sz="1200" kern="1200" baseline="0">
                <a:solidFill>
                  <a:schemeClr val="tx1"/>
                </a:solidFill>
                <a:latin typeface="+mn-lt"/>
                <a:ea typeface="+mn-ea"/>
                <a:cs typeface="+mn-cs"/>
              </a:defRPr>
            </a:lvl9pPr>
          </a:lstStyle>
          <a:p>
            <a:pPr marL="0" indent="0">
              <a:buNone/>
            </a:pPr>
            <a:r>
              <a:rPr lang="id-ID" sz="2200" dirty="0"/>
              <a:t>Penataan </a:t>
            </a:r>
            <a:r>
              <a:rPr lang="en-US" sz="2200" dirty="0" err="1"/>
              <a:t>pegawai</a:t>
            </a:r>
            <a:r>
              <a:rPr lang="en-US" sz="2200" dirty="0"/>
              <a:t> </a:t>
            </a:r>
            <a:r>
              <a:rPr lang="en-US" sz="2200" dirty="0" err="1"/>
              <a:t>dilakukan</a:t>
            </a:r>
            <a:r>
              <a:rPr lang="en-US" sz="2200" dirty="0"/>
              <a:t> </a:t>
            </a:r>
            <a:r>
              <a:rPr lang="id-ID" sz="2200" dirty="0" smtClean="0"/>
              <a:t>untuk:</a:t>
            </a:r>
          </a:p>
          <a:p>
            <a:pPr>
              <a:buFont typeface="+mj-lt"/>
              <a:buAutoNum type="alphaLcPeriod"/>
            </a:pPr>
            <a:r>
              <a:rPr lang="id-ID" sz="2200" dirty="0" smtClean="0"/>
              <a:t>memperoleh </a:t>
            </a:r>
            <a:r>
              <a:rPr lang="id-ID" sz="2200" dirty="0"/>
              <a:t>kuantitas, kualitas, komposisi, dan distribusi pegawai negeri sipil yang tepat sesuai dengan kebutuhan </a:t>
            </a:r>
            <a:r>
              <a:rPr lang="id-ID" sz="2200" dirty="0" smtClean="0"/>
              <a:t>organisasi</a:t>
            </a:r>
          </a:p>
          <a:p>
            <a:pPr>
              <a:buFont typeface="+mj-lt"/>
              <a:buAutoNum type="alphaLcPeriod"/>
            </a:pPr>
            <a:r>
              <a:rPr lang="id-ID" sz="2200" dirty="0" smtClean="0"/>
              <a:t>mewujudkan </a:t>
            </a:r>
            <a:r>
              <a:rPr lang="id-ID" sz="2200" dirty="0"/>
              <a:t>visi dan misi organisasi menjadi kinerja </a:t>
            </a:r>
            <a:r>
              <a:rPr lang="id-ID" sz="2200" dirty="0" smtClean="0"/>
              <a:t>nyata</a:t>
            </a:r>
          </a:p>
          <a:p>
            <a:pPr>
              <a:buFont typeface="+mj-lt"/>
              <a:buAutoNum type="alphaLcPeriod"/>
            </a:pPr>
            <a:r>
              <a:rPr lang="id-ID" sz="2200" dirty="0" smtClean="0"/>
              <a:t>meningkatkan </a:t>
            </a:r>
            <a:r>
              <a:rPr lang="id-ID" sz="2200" dirty="0"/>
              <a:t>profesionalisme pegawai di lingkungan Kementerian Pendidikan dan </a:t>
            </a:r>
            <a:r>
              <a:rPr lang="id-ID" sz="2200" dirty="0" smtClean="0"/>
              <a:t>Kebudayaan</a:t>
            </a:r>
            <a:endParaRPr lang="id-ID" sz="2200" dirty="0"/>
          </a:p>
        </p:txBody>
      </p:sp>
    </p:spTree>
    <p:extLst>
      <p:ext uri="{BB962C8B-B14F-4D97-AF65-F5344CB8AC3E}">
        <p14:creationId xmlns="" xmlns:p14="http://schemas.microsoft.com/office/powerpoint/2010/main" val="34371803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1112" y="857232"/>
            <a:ext cx="7992888" cy="5688632"/>
          </a:xfrm>
        </p:spPr>
        <p:txBody>
          <a:bodyPr>
            <a:noAutofit/>
          </a:bodyPr>
          <a:lstStyle/>
          <a:p>
            <a:pPr lvl="0">
              <a:buNone/>
            </a:pPr>
            <a:r>
              <a:rPr lang="id-ID" sz="2800" dirty="0" smtClean="0"/>
              <a:t>4. menyusun </a:t>
            </a:r>
            <a:r>
              <a:rPr lang="id-ID" sz="2800" dirty="0"/>
              <a:t>perencanaan pengembangan pegawai</a:t>
            </a:r>
            <a:r>
              <a:rPr lang="en-US" sz="2800" dirty="0"/>
              <a:t>;</a:t>
            </a:r>
            <a:endParaRPr lang="id-ID" sz="2800" dirty="0"/>
          </a:p>
          <a:p>
            <a:pPr lvl="0">
              <a:buNone/>
            </a:pPr>
            <a:r>
              <a:rPr lang="id-ID" sz="2800" dirty="0" smtClean="0"/>
              <a:t>5. </a:t>
            </a:r>
            <a:r>
              <a:rPr lang="en-US" sz="2800" dirty="0" smtClean="0"/>
              <a:t>m</a:t>
            </a:r>
            <a:r>
              <a:rPr lang="id-ID" sz="2800" dirty="0"/>
              <a:t>enyusun perencanaan kebutuhan pegawai yang perlu mengikuti diklat untuk peningkatan kompetensi maupun alih tugas/profesi.</a:t>
            </a:r>
          </a:p>
          <a:p>
            <a:pPr>
              <a:buNone/>
            </a:pPr>
            <a:r>
              <a:rPr lang="id-ID" sz="2800" dirty="0" smtClean="0"/>
              <a:t>6. Menyusun </a:t>
            </a:r>
            <a:r>
              <a:rPr lang="id-ID" sz="2800" dirty="0"/>
              <a:t>perencanaan pegawai untuk 5 (lima) tahun ke depan dengan pendekatan </a:t>
            </a:r>
            <a:r>
              <a:rPr lang="id-ID" sz="2800" i="1" dirty="0"/>
              <a:t>zero growth </a:t>
            </a:r>
            <a:r>
              <a:rPr lang="id-ID" sz="2800" dirty="0"/>
              <a:t>atau melaksanakan penerimaan pegawai dengan jumlah sama dengan pegawai yang berhenti, dilakukan secara bertahap sesuai dengan kemampuan keuangan negara.</a:t>
            </a:r>
            <a:endParaRPr lang="id-ID" sz="2800" b="1" dirty="0" smtClean="0"/>
          </a:p>
        </p:txBody>
      </p:sp>
      <p:sp>
        <p:nvSpPr>
          <p:cNvPr id="4" name="Rectangle 3"/>
          <p:cNvSpPr/>
          <p:nvPr/>
        </p:nvSpPr>
        <p:spPr>
          <a:xfrm>
            <a:off x="827584" y="260648"/>
            <a:ext cx="2736304" cy="50405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b="1" dirty="0" smtClean="0">
                <a:solidFill>
                  <a:schemeClr val="bg1"/>
                </a:solidFill>
              </a:rPr>
              <a:t>KATEGORI SESUAI</a:t>
            </a:r>
          </a:p>
        </p:txBody>
      </p:sp>
    </p:spTree>
    <p:extLst>
      <p:ext uri="{BB962C8B-B14F-4D97-AF65-F5344CB8AC3E}">
        <p14:creationId xmlns="" xmlns:p14="http://schemas.microsoft.com/office/powerpoint/2010/main" val="2567602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z="2400" dirty="0" smtClean="0"/>
              <a:t>LANGKAH PEMINDAHAAN PEGAWAI </a:t>
            </a:r>
            <a:r>
              <a:rPr lang="id-ID" sz="1600" dirty="0" smtClean="0"/>
              <a:t>BERSIFAT LINTA UNIT UTAMA, PUSAT-PUSAT, PTN DAN UPT DILAKUKAN OLEH BIRO KEPEGAWAIAN</a:t>
            </a:r>
            <a:endParaRPr lang="id-ID" sz="1600" dirty="0"/>
          </a:p>
        </p:txBody>
      </p:sp>
      <p:sp>
        <p:nvSpPr>
          <p:cNvPr id="3" name="Content Placeholder 2"/>
          <p:cNvSpPr>
            <a:spLocks noGrp="1"/>
          </p:cNvSpPr>
          <p:nvPr>
            <p:ph idx="1"/>
          </p:nvPr>
        </p:nvSpPr>
        <p:spPr>
          <a:xfrm>
            <a:off x="1009443" y="1807361"/>
            <a:ext cx="7125112" cy="4550597"/>
          </a:xfrm>
        </p:spPr>
        <p:txBody>
          <a:bodyPr/>
          <a:lstStyle/>
          <a:p>
            <a:endParaRPr lang="id-ID" dirty="0"/>
          </a:p>
        </p:txBody>
      </p:sp>
      <p:sp>
        <p:nvSpPr>
          <p:cNvPr id="5" name="Oval 4"/>
          <p:cNvSpPr/>
          <p:nvPr/>
        </p:nvSpPr>
        <p:spPr>
          <a:xfrm>
            <a:off x="1285852" y="2000240"/>
            <a:ext cx="2357454" cy="107157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ysClr val="windowText" lastClr="000000"/>
                </a:solidFill>
              </a:rPr>
              <a:t>Pimpinan unit kerja</a:t>
            </a:r>
            <a:endParaRPr lang="id-ID" b="1" dirty="0">
              <a:solidFill>
                <a:sysClr val="windowText" lastClr="000000"/>
              </a:solidFill>
            </a:endParaRPr>
          </a:p>
        </p:txBody>
      </p:sp>
      <p:sp>
        <p:nvSpPr>
          <p:cNvPr id="6" name="Oval 5"/>
          <p:cNvSpPr/>
          <p:nvPr/>
        </p:nvSpPr>
        <p:spPr>
          <a:xfrm>
            <a:off x="1214414" y="3714752"/>
            <a:ext cx="2786082" cy="107157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ysClr val="windowText" lastClr="000000"/>
                </a:solidFill>
              </a:rPr>
              <a:t>Sesjen u.p Karopeg</a:t>
            </a:r>
            <a:endParaRPr lang="id-ID" b="1" dirty="0">
              <a:solidFill>
                <a:sysClr val="windowText" lastClr="000000"/>
              </a:solidFill>
            </a:endParaRPr>
          </a:p>
        </p:txBody>
      </p:sp>
      <p:sp>
        <p:nvSpPr>
          <p:cNvPr id="7" name="Flowchart: Multidocument 6"/>
          <p:cNvSpPr/>
          <p:nvPr/>
        </p:nvSpPr>
        <p:spPr>
          <a:xfrm>
            <a:off x="5072066" y="1928802"/>
            <a:ext cx="2928958" cy="1571636"/>
          </a:xfrm>
          <a:prstGeom prst="flowChartMultidocumen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82550" algn="l"/>
              </a:tabLst>
            </a:pPr>
            <a:r>
              <a:rPr lang="id-ID" dirty="0" smtClean="0">
                <a:solidFill>
                  <a:sysClr val="windowText" lastClr="000000"/>
                </a:solidFill>
              </a:rPr>
              <a:t>1. SK jabatan/pangkat</a:t>
            </a:r>
          </a:p>
          <a:p>
            <a:pPr algn="ctr"/>
            <a:r>
              <a:rPr lang="id-ID" dirty="0" smtClean="0">
                <a:solidFill>
                  <a:sysClr val="windowText" lastClr="000000"/>
                </a:solidFill>
              </a:rPr>
              <a:t>terakhir</a:t>
            </a:r>
          </a:p>
          <a:p>
            <a:pPr algn="ctr"/>
            <a:r>
              <a:rPr lang="id-ID" dirty="0" smtClean="0">
                <a:solidFill>
                  <a:sysClr val="windowText" lastClr="000000"/>
                </a:solidFill>
              </a:rPr>
              <a:t>2.Dokumen lain yg releva</a:t>
            </a:r>
            <a:r>
              <a:rPr lang="id-ID" b="1" dirty="0" smtClean="0">
                <a:solidFill>
                  <a:sysClr val="windowText" lastClr="000000"/>
                </a:solidFill>
              </a:rPr>
              <a:t>n</a:t>
            </a:r>
            <a:endParaRPr lang="id-ID" b="1" dirty="0">
              <a:solidFill>
                <a:sysClr val="windowText" lastClr="000000"/>
              </a:solidFill>
            </a:endParaRPr>
          </a:p>
        </p:txBody>
      </p:sp>
      <p:sp>
        <p:nvSpPr>
          <p:cNvPr id="8" name="Oval 7"/>
          <p:cNvSpPr/>
          <p:nvPr/>
        </p:nvSpPr>
        <p:spPr>
          <a:xfrm>
            <a:off x="1357290" y="5357826"/>
            <a:ext cx="2500330" cy="10001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b="1" dirty="0" smtClean="0">
                <a:solidFill>
                  <a:sysClr val="windowText" lastClr="000000"/>
                </a:solidFill>
              </a:rPr>
              <a:t>Rapat koordinasi</a:t>
            </a:r>
            <a:endParaRPr lang="id-ID" b="1" dirty="0">
              <a:solidFill>
                <a:sysClr val="windowText" lastClr="000000"/>
              </a:solidFill>
            </a:endParaRPr>
          </a:p>
        </p:txBody>
      </p:sp>
      <p:sp>
        <p:nvSpPr>
          <p:cNvPr id="12" name="Down Arrow 11"/>
          <p:cNvSpPr/>
          <p:nvPr/>
        </p:nvSpPr>
        <p:spPr>
          <a:xfrm>
            <a:off x="2214546" y="3143248"/>
            <a:ext cx="714380"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2000" dirty="0"/>
          </a:p>
        </p:txBody>
      </p:sp>
      <p:sp>
        <p:nvSpPr>
          <p:cNvPr id="13" name="Right Arrow 12"/>
          <p:cNvSpPr/>
          <p:nvPr/>
        </p:nvSpPr>
        <p:spPr>
          <a:xfrm>
            <a:off x="3786182" y="2500306"/>
            <a:ext cx="1000132"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6" name="Down Arrow 15"/>
          <p:cNvSpPr/>
          <p:nvPr/>
        </p:nvSpPr>
        <p:spPr>
          <a:xfrm>
            <a:off x="2285984" y="4929198"/>
            <a:ext cx="714380" cy="35719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 name="Right Arrow 16"/>
          <p:cNvSpPr/>
          <p:nvPr/>
        </p:nvSpPr>
        <p:spPr>
          <a:xfrm>
            <a:off x="3929058" y="5572140"/>
            <a:ext cx="1071570" cy="4286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 name="Flowchart: Multidocument 13"/>
          <p:cNvSpPr/>
          <p:nvPr/>
        </p:nvSpPr>
        <p:spPr>
          <a:xfrm>
            <a:off x="5214942" y="4786322"/>
            <a:ext cx="2928958" cy="1571636"/>
          </a:xfrm>
          <a:prstGeom prst="flowChartMultidocumen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82550" algn="l"/>
              </a:tabLst>
            </a:pPr>
            <a:r>
              <a:rPr lang="id-ID" b="1" dirty="0" smtClean="0">
                <a:solidFill>
                  <a:sysClr val="windowText" lastClr="000000"/>
                </a:solidFill>
              </a:rPr>
              <a:t>Penetapan SK berdasarkan hasil rapat</a:t>
            </a:r>
          </a:p>
          <a:p>
            <a:pPr algn="ctr">
              <a:tabLst>
                <a:tab pos="82550" algn="l"/>
              </a:tabLst>
            </a:pPr>
            <a:endParaRPr lang="id-ID" b="1" dirty="0">
              <a:solidFill>
                <a:sysClr val="windowText" lastClr="0000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57290" y="1142984"/>
            <a:ext cx="7488832" cy="5293760"/>
          </a:xfrm>
        </p:spPr>
        <p:txBody>
          <a:bodyPr>
            <a:noAutofit/>
          </a:bodyPr>
          <a:lstStyle/>
          <a:p>
            <a:pPr marL="0" lvl="0" indent="0">
              <a:buNone/>
            </a:pPr>
            <a:r>
              <a:rPr lang="en-US" b="1" dirty="0" err="1"/>
              <a:t>Penetapan</a:t>
            </a:r>
            <a:r>
              <a:rPr lang="en-US" b="1" dirty="0"/>
              <a:t> </a:t>
            </a:r>
            <a:r>
              <a:rPr lang="en-US" b="1" dirty="0" err="1"/>
              <a:t>Keputusan</a:t>
            </a:r>
            <a:r>
              <a:rPr lang="en-US" b="1" dirty="0"/>
              <a:t> </a:t>
            </a:r>
            <a:r>
              <a:rPr lang="en-US" b="1" dirty="0" err="1"/>
              <a:t>Penataan</a:t>
            </a:r>
            <a:r>
              <a:rPr lang="en-US" b="1" dirty="0"/>
              <a:t> </a:t>
            </a:r>
            <a:r>
              <a:rPr lang="id-ID" b="1" dirty="0"/>
              <a:t>Pegawai</a:t>
            </a:r>
            <a:r>
              <a:rPr lang="en-US" b="1" dirty="0"/>
              <a:t> </a:t>
            </a:r>
            <a:r>
              <a:rPr lang="en-US" b="1" dirty="0" err="1"/>
              <a:t>Berbasis</a:t>
            </a:r>
            <a:r>
              <a:rPr lang="en-US" b="1" dirty="0"/>
              <a:t> </a:t>
            </a:r>
            <a:r>
              <a:rPr lang="en-US" b="1" dirty="0" err="1"/>
              <a:t>Kompetensi</a:t>
            </a:r>
            <a:endParaRPr lang="id-ID" b="1" dirty="0"/>
          </a:p>
          <a:p>
            <a:pPr marL="355600" indent="0">
              <a:buNone/>
            </a:pPr>
            <a:r>
              <a:rPr lang="en-US" dirty="0" err="1"/>
              <a:t>Penetapan</a:t>
            </a:r>
            <a:r>
              <a:rPr lang="en-US" dirty="0"/>
              <a:t> </a:t>
            </a:r>
            <a:r>
              <a:rPr lang="en-US" dirty="0" err="1"/>
              <a:t>nama</a:t>
            </a:r>
            <a:r>
              <a:rPr lang="en-US" dirty="0"/>
              <a:t> </a:t>
            </a:r>
            <a:r>
              <a:rPr lang="en-US" dirty="0" err="1"/>
              <a:t>jabatan</a:t>
            </a:r>
            <a:r>
              <a:rPr lang="en-US" dirty="0"/>
              <a:t> </a:t>
            </a:r>
            <a:r>
              <a:rPr lang="en-US" dirty="0" err="1"/>
              <a:t>dalam</a:t>
            </a:r>
            <a:r>
              <a:rPr lang="en-US" dirty="0"/>
              <a:t> </a:t>
            </a:r>
            <a:r>
              <a:rPr lang="en-US" dirty="0" err="1"/>
              <a:t>Keputusan</a:t>
            </a:r>
            <a:r>
              <a:rPr lang="en-US" dirty="0"/>
              <a:t> </a:t>
            </a:r>
            <a:r>
              <a:rPr lang="en-US" dirty="0" err="1"/>
              <a:t>Menteri</a:t>
            </a:r>
            <a:r>
              <a:rPr lang="en-US" dirty="0"/>
              <a:t> </a:t>
            </a:r>
            <a:r>
              <a:rPr lang="en-US" dirty="0" err="1"/>
              <a:t>Pendidikan</a:t>
            </a:r>
            <a:r>
              <a:rPr lang="en-US" dirty="0"/>
              <a:t> </a:t>
            </a:r>
            <a:r>
              <a:rPr lang="en-US" dirty="0" err="1"/>
              <a:t>dan</a:t>
            </a:r>
            <a:r>
              <a:rPr lang="en-US" dirty="0"/>
              <a:t> </a:t>
            </a:r>
            <a:r>
              <a:rPr lang="en-US" dirty="0" err="1"/>
              <a:t>Kebudayaan</a:t>
            </a:r>
            <a:r>
              <a:rPr lang="en-US" dirty="0"/>
              <a:t> </a:t>
            </a:r>
            <a:r>
              <a:rPr lang="en-US" dirty="0" err="1"/>
              <a:t>mengacu</a:t>
            </a:r>
            <a:r>
              <a:rPr lang="en-US" dirty="0"/>
              <a:t> </a:t>
            </a:r>
            <a:r>
              <a:rPr lang="en-US" dirty="0" err="1"/>
              <a:t>pada</a:t>
            </a:r>
            <a:r>
              <a:rPr lang="en-US" dirty="0"/>
              <a:t> </a:t>
            </a:r>
            <a:r>
              <a:rPr lang="en-US" dirty="0" err="1"/>
              <a:t>peta</a:t>
            </a:r>
            <a:r>
              <a:rPr lang="en-US" dirty="0"/>
              <a:t> </a:t>
            </a:r>
            <a:r>
              <a:rPr lang="en-US" dirty="0" err="1"/>
              <a:t>jabatan</a:t>
            </a:r>
            <a:r>
              <a:rPr lang="en-US" dirty="0"/>
              <a:t> </a:t>
            </a:r>
            <a:r>
              <a:rPr lang="id-ID" dirty="0" smtClean="0"/>
              <a:t>berdasarkan hasil analisis jabatan.</a:t>
            </a:r>
            <a:endParaRPr lang="id-ID" b="1" dirty="0" smtClean="0"/>
          </a:p>
        </p:txBody>
      </p:sp>
    </p:spTree>
    <p:extLst>
      <p:ext uri="{BB962C8B-B14F-4D97-AF65-F5344CB8AC3E}">
        <p14:creationId xmlns="" xmlns:p14="http://schemas.microsoft.com/office/powerpoint/2010/main" val="19233656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51112" y="1857364"/>
            <a:ext cx="7992888" cy="4071966"/>
          </a:xfrm>
        </p:spPr>
        <p:txBody>
          <a:bodyPr>
            <a:noAutofit/>
          </a:bodyPr>
          <a:lstStyle/>
          <a:p>
            <a:pPr marL="0" lvl="0" indent="0">
              <a:buNone/>
            </a:pPr>
            <a:r>
              <a:rPr lang="id-ID" dirty="0"/>
              <a:t>Penataan pegawai </a:t>
            </a:r>
            <a:r>
              <a:rPr lang="en-US" dirty="0" err="1"/>
              <a:t>berbasis</a:t>
            </a:r>
            <a:r>
              <a:rPr lang="en-US" dirty="0"/>
              <a:t> </a:t>
            </a:r>
            <a:r>
              <a:rPr lang="en-US" dirty="0" err="1"/>
              <a:t>kompetensi</a:t>
            </a:r>
            <a:r>
              <a:rPr lang="en-US" dirty="0"/>
              <a:t> </a:t>
            </a:r>
            <a:r>
              <a:rPr lang="id-ID" dirty="0"/>
              <a:t>dilakukan dengan ketentuan sebagai berikut: </a:t>
            </a:r>
          </a:p>
          <a:p>
            <a:pPr marL="342900" lvl="1" indent="-342900">
              <a:buFont typeface="Wingdings" pitchFamily="2" charset="2"/>
              <a:buChar char="Ø"/>
            </a:pPr>
            <a:r>
              <a:rPr lang="id-ID" sz="3200" dirty="0"/>
              <a:t>memperhatikan kelas jabatan sesuai dengan peta jabatan pada masing-masing unit  kerja; </a:t>
            </a:r>
          </a:p>
          <a:p>
            <a:pPr>
              <a:buFont typeface="Wingdings" pitchFamily="2" charset="2"/>
              <a:buChar char="Ø"/>
            </a:pPr>
            <a:r>
              <a:rPr lang="id-ID" dirty="0"/>
              <a:t>pejabat struktural tidak boleh membawahi jabatan fungsional yang kelas jabatannya lebih tinggi.</a:t>
            </a:r>
            <a:endParaRPr lang="id-ID" b="1" dirty="0" smtClean="0"/>
          </a:p>
        </p:txBody>
      </p:sp>
      <p:sp>
        <p:nvSpPr>
          <p:cNvPr id="4" name="Rectangle 3"/>
          <p:cNvSpPr/>
          <p:nvPr/>
        </p:nvSpPr>
        <p:spPr>
          <a:xfrm>
            <a:off x="1142976" y="857232"/>
            <a:ext cx="3286148" cy="50006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b="1" dirty="0" smtClean="0">
                <a:solidFill>
                  <a:schemeClr val="tx1"/>
                </a:solidFill>
              </a:rPr>
              <a:t>PENATAAN PEGAWAI</a:t>
            </a:r>
          </a:p>
        </p:txBody>
      </p:sp>
    </p:spTree>
    <p:extLst>
      <p:ext uri="{BB962C8B-B14F-4D97-AF65-F5344CB8AC3E}">
        <p14:creationId xmlns="" xmlns:p14="http://schemas.microsoft.com/office/powerpoint/2010/main" val="637722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281832"/>
            <a:ext cx="7162958" cy="924475"/>
          </a:xfrm>
        </p:spPr>
        <p:txBody>
          <a:bodyPr/>
          <a:lstStyle/>
          <a:p>
            <a:pPr algn="ctr"/>
            <a:r>
              <a:rPr lang="id-ID" dirty="0" smtClean="0"/>
              <a:t>PELAPORAN</a:t>
            </a:r>
            <a:endParaRPr lang="id-ID" dirty="0"/>
          </a:p>
        </p:txBody>
      </p:sp>
      <p:sp>
        <p:nvSpPr>
          <p:cNvPr id="3" name="Content Placeholder 2"/>
          <p:cNvSpPr>
            <a:spLocks noGrp="1"/>
          </p:cNvSpPr>
          <p:nvPr>
            <p:ph idx="1"/>
          </p:nvPr>
        </p:nvSpPr>
        <p:spPr>
          <a:xfrm>
            <a:off x="1285852" y="1785926"/>
            <a:ext cx="7234965" cy="4176464"/>
          </a:xfrm>
        </p:spPr>
        <p:txBody>
          <a:bodyPr>
            <a:noAutofit/>
          </a:bodyPr>
          <a:lstStyle/>
          <a:p>
            <a:pPr marL="0" indent="0" algn="just">
              <a:buNone/>
            </a:pPr>
            <a:r>
              <a:rPr lang="id-ID" dirty="0"/>
              <a:t>Pimpinan unit kerja paling rendah eselon II yang membidangi pengelolaan kepegawaian melaporkan perkembangan dan hasil kegiatan penataan pegawai kepada Menteri Pendidikan dan </a:t>
            </a:r>
            <a:r>
              <a:rPr lang="id-ID" dirty="0" smtClean="0"/>
              <a:t>Kebudayaan melalui Sekretaris Jenderal.</a:t>
            </a:r>
            <a:endParaRPr lang="id-ID" b="1" dirty="0" smtClean="0"/>
          </a:p>
        </p:txBody>
      </p:sp>
    </p:spTree>
    <p:extLst>
      <p:ext uri="{BB962C8B-B14F-4D97-AF65-F5344CB8AC3E}">
        <p14:creationId xmlns="" xmlns:p14="http://schemas.microsoft.com/office/powerpoint/2010/main" val="5631582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id-ID" sz="4400" b="1" dirty="0" smtClean="0"/>
              <a:t>TERIMA KASIH</a:t>
            </a:r>
            <a:endParaRPr lang="id-ID" sz="4400" b="1" dirty="0"/>
          </a:p>
        </p:txBody>
      </p:sp>
    </p:spTree>
    <p:extLst>
      <p:ext uri="{BB962C8B-B14F-4D97-AF65-F5344CB8AC3E}">
        <p14:creationId xmlns="" xmlns:p14="http://schemas.microsoft.com/office/powerpoint/2010/main" val="8887962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Alternate Process 3"/>
          <p:cNvSpPr/>
          <p:nvPr/>
        </p:nvSpPr>
        <p:spPr>
          <a:xfrm>
            <a:off x="2843808" y="577156"/>
            <a:ext cx="3312368" cy="864096"/>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id-ID"/>
          </a:p>
        </p:txBody>
      </p:sp>
      <p:sp>
        <p:nvSpPr>
          <p:cNvPr id="2" name="Title 1"/>
          <p:cNvSpPr>
            <a:spLocks noGrp="1"/>
          </p:cNvSpPr>
          <p:nvPr>
            <p:ph type="title"/>
          </p:nvPr>
        </p:nvSpPr>
        <p:spPr>
          <a:xfrm>
            <a:off x="2348880" y="577156"/>
            <a:ext cx="4252664" cy="924475"/>
          </a:xfrm>
        </p:spPr>
        <p:txBody>
          <a:bodyPr/>
          <a:lstStyle/>
          <a:p>
            <a:pPr algn="ctr"/>
            <a:r>
              <a:rPr lang="id-ID" dirty="0" smtClean="0"/>
              <a:t>PASAL 4</a:t>
            </a:r>
            <a:endParaRPr lang="id-ID" dirty="0"/>
          </a:p>
        </p:txBody>
      </p:sp>
      <p:sp>
        <p:nvSpPr>
          <p:cNvPr id="3" name="Content Placeholder 2"/>
          <p:cNvSpPr>
            <a:spLocks noGrp="1"/>
          </p:cNvSpPr>
          <p:nvPr>
            <p:ph idx="1"/>
          </p:nvPr>
        </p:nvSpPr>
        <p:spPr>
          <a:xfrm>
            <a:off x="937436" y="1700808"/>
            <a:ext cx="7125112" cy="4051437"/>
          </a:xfrm>
        </p:spPr>
        <p:txBody>
          <a:bodyPr>
            <a:noAutofit/>
          </a:bodyPr>
          <a:lstStyle/>
          <a:p>
            <a:pPr>
              <a:buAutoNum type="arabicParenBoth"/>
            </a:pPr>
            <a:r>
              <a:rPr lang="id-ID" sz="2800" dirty="0"/>
              <a:t>Setiap unit kerja di lingkungan Kementerian Pendidikan dan Kebudayaan wajib melaksanakan penataan pegawai berbasis kompetensi di lingkungannya </a:t>
            </a:r>
            <a:r>
              <a:rPr lang="id-ID" sz="2800" dirty="0" smtClean="0"/>
              <a:t>paling lambat 6 (enam) bulan sejak ditetapkannya Peraturan Menteri ini</a:t>
            </a:r>
          </a:p>
          <a:p>
            <a:pPr>
              <a:buAutoNum type="arabicParenBoth"/>
            </a:pPr>
            <a:r>
              <a:rPr lang="id-ID" sz="2800" dirty="0" smtClean="0"/>
              <a:t>Laporan pelaksanaan penataan pegawai berbasis kompetensi di setiap unit kerja disampaikn kepada Menteri Pendidikan dan Kebudayaan</a:t>
            </a:r>
          </a:p>
          <a:p>
            <a:pPr>
              <a:buAutoNum type="arabicParenBoth"/>
            </a:pPr>
            <a:endParaRPr lang="id-ID" sz="4000" dirty="0"/>
          </a:p>
        </p:txBody>
      </p:sp>
    </p:spTree>
    <p:extLst>
      <p:ext uri="{BB962C8B-B14F-4D97-AF65-F5344CB8AC3E}">
        <p14:creationId xmlns="" xmlns:p14="http://schemas.microsoft.com/office/powerpoint/2010/main" val="40874736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lowchart: Alternate Process 3"/>
          <p:cNvSpPr/>
          <p:nvPr/>
        </p:nvSpPr>
        <p:spPr>
          <a:xfrm>
            <a:off x="619076" y="188640"/>
            <a:ext cx="3456384" cy="864096"/>
          </a:xfrm>
          <a:prstGeom prst="flowChartAlternateProcess">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id-ID" sz="3200" dirty="0">
                <a:solidFill>
                  <a:schemeClr val="tx1"/>
                </a:solidFill>
                <a:ea typeface="+mj-ea"/>
              </a:rPr>
              <a:t>PENDAHULUAN</a:t>
            </a:r>
            <a:endParaRPr lang="id-ID" dirty="0">
              <a:solidFill>
                <a:schemeClr val="tx1"/>
              </a:solidFill>
            </a:endParaRPr>
          </a:p>
        </p:txBody>
      </p:sp>
      <p:sp>
        <p:nvSpPr>
          <p:cNvPr id="5" name="Rectangle 4"/>
          <p:cNvSpPr/>
          <p:nvPr/>
        </p:nvSpPr>
        <p:spPr>
          <a:xfrm>
            <a:off x="395536" y="1277516"/>
            <a:ext cx="8424936" cy="1071364"/>
          </a:xfrm>
          <a:prstGeom prst="rect">
            <a:avLst/>
          </a:prstGeom>
          <a:solidFill>
            <a:schemeClr val="accent2">
              <a:lumMod val="60000"/>
              <a:lumOff val="40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id-ID" dirty="0" smtClean="0">
                <a:solidFill>
                  <a:srgbClr val="000000"/>
                </a:solidFill>
                <a:effectLst/>
                <a:latin typeface="Arial"/>
                <a:ea typeface="Times New Roman"/>
              </a:rPr>
              <a:t>Dalam rangka mendukung kelancaran pelaksanaan tugas di lingkungan Kementerian Pendidikan dan Kebudayaan, diperlukan jumlah dan mutu pegawai yang tepat untuk mampu memberikan pelayanan publik secara adil dan merata.</a:t>
            </a:r>
            <a:endParaRPr lang="id-ID" dirty="0"/>
          </a:p>
        </p:txBody>
      </p:sp>
      <p:sp>
        <p:nvSpPr>
          <p:cNvPr id="6" name="Rectangle 5"/>
          <p:cNvSpPr/>
          <p:nvPr/>
        </p:nvSpPr>
        <p:spPr>
          <a:xfrm>
            <a:off x="395536" y="2807444"/>
            <a:ext cx="8424936" cy="1108720"/>
          </a:xfrm>
          <a:prstGeom prst="rect">
            <a:avLst/>
          </a:prstGeom>
          <a:solidFill>
            <a:schemeClr val="accent2">
              <a:lumMod val="60000"/>
              <a:lumOff val="40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id-ID" dirty="0" smtClean="0">
                <a:solidFill>
                  <a:srgbClr val="000000"/>
                </a:solidFill>
                <a:effectLst/>
                <a:latin typeface="Arial"/>
                <a:ea typeface="Times New Roman"/>
              </a:rPr>
              <a:t>Untuk mengetahui jumlah pegawai yang tepat sesuai kebutuhan organisasi, perlu menetapkan Pedoman Penataan Pegawai Berbasis Kompetensi di lingkungan Kementerian Pendidikan dan Kebudayaan.</a:t>
            </a:r>
            <a:endParaRPr lang="id-ID" dirty="0"/>
          </a:p>
        </p:txBody>
      </p:sp>
      <p:sp>
        <p:nvSpPr>
          <p:cNvPr id="7" name="Down Arrow 6"/>
          <p:cNvSpPr/>
          <p:nvPr/>
        </p:nvSpPr>
        <p:spPr>
          <a:xfrm>
            <a:off x="4319972" y="2438028"/>
            <a:ext cx="576064" cy="342900"/>
          </a:xfrm>
          <a:prstGeom prst="down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id-ID"/>
          </a:p>
        </p:txBody>
      </p:sp>
      <p:sp>
        <p:nvSpPr>
          <p:cNvPr id="8" name="Down Arrow 7"/>
          <p:cNvSpPr/>
          <p:nvPr/>
        </p:nvSpPr>
        <p:spPr>
          <a:xfrm>
            <a:off x="2541532" y="4004096"/>
            <a:ext cx="576064" cy="393948"/>
          </a:xfrm>
          <a:prstGeom prst="downArrow">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id-ID"/>
          </a:p>
        </p:txBody>
      </p:sp>
      <p:sp>
        <p:nvSpPr>
          <p:cNvPr id="9" name="Rectangle 8"/>
          <p:cNvSpPr/>
          <p:nvPr/>
        </p:nvSpPr>
        <p:spPr>
          <a:xfrm>
            <a:off x="405272" y="4398044"/>
            <a:ext cx="5030824" cy="2190924"/>
          </a:xfrm>
          <a:prstGeom prst="rect">
            <a:avLst/>
          </a:prstGeom>
          <a:solidFill>
            <a:schemeClr val="accent2">
              <a:lumMod val="60000"/>
              <a:lumOff val="40000"/>
            </a:schemeClr>
          </a:solidFill>
        </p:spPr>
        <p:style>
          <a:lnRef idx="0">
            <a:schemeClr val="accent6"/>
          </a:lnRef>
          <a:fillRef idx="3">
            <a:schemeClr val="accent6"/>
          </a:fillRef>
          <a:effectRef idx="3">
            <a:schemeClr val="accent6"/>
          </a:effectRef>
          <a:fontRef idx="minor">
            <a:schemeClr val="lt1"/>
          </a:fontRef>
        </p:style>
        <p:txBody>
          <a:bodyPr rtlCol="0" anchor="ctr"/>
          <a:lstStyle/>
          <a:p>
            <a:r>
              <a:rPr lang="id-ID" dirty="0" smtClean="0">
                <a:solidFill>
                  <a:srgbClr val="000000"/>
                </a:solidFill>
                <a:effectLst/>
                <a:latin typeface="Arial"/>
                <a:ea typeface="Times New Roman"/>
              </a:rPr>
              <a:t>Hasil penghitungan kebutuhan pegawai di lingkungan Kementerian Pendidikan dan Kebudayaan digunakan sebagai dasar untuk melakukan penataan pegawai di lingkungannya guna mewujudkan kesesuaian antara organisasi dengan jumlah pegawai yang dibutuhkan secara tepat.</a:t>
            </a:r>
            <a:endParaRPr lang="id-ID" dirty="0"/>
          </a:p>
        </p:txBody>
      </p:sp>
      <p:sp>
        <p:nvSpPr>
          <p:cNvPr id="10" name="Right Arrow 9"/>
          <p:cNvSpPr/>
          <p:nvPr/>
        </p:nvSpPr>
        <p:spPr>
          <a:xfrm>
            <a:off x="5523768" y="5205474"/>
            <a:ext cx="416384" cy="576064"/>
          </a:xfrm>
          <a:prstGeom prst="rightArrow">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id-ID"/>
          </a:p>
        </p:txBody>
      </p:sp>
      <p:sp>
        <p:nvSpPr>
          <p:cNvPr id="11" name="Round Diagonal Corner Rectangle 10"/>
          <p:cNvSpPr/>
          <p:nvPr/>
        </p:nvSpPr>
        <p:spPr>
          <a:xfrm>
            <a:off x="5964324" y="4674344"/>
            <a:ext cx="2856148" cy="1656184"/>
          </a:xfrm>
          <a:prstGeom prst="round2DiagRect">
            <a:avLst/>
          </a:prstGeom>
          <a:noFill/>
        </p:spPr>
        <p:style>
          <a:lnRef idx="0">
            <a:schemeClr val="accent1"/>
          </a:lnRef>
          <a:fillRef idx="3">
            <a:schemeClr val="accent1"/>
          </a:fillRef>
          <a:effectRef idx="3">
            <a:schemeClr val="accent1"/>
          </a:effectRef>
          <a:fontRef idx="minor">
            <a:schemeClr val="lt1"/>
          </a:fontRef>
        </p:style>
        <p:txBody>
          <a:bodyPr rtlCol="0" anchor="ctr"/>
          <a:lstStyle/>
          <a:p>
            <a:pPr algn="ctr"/>
            <a:r>
              <a:rPr lang="id-ID" dirty="0" smtClean="0">
                <a:solidFill>
                  <a:schemeClr val="tx1"/>
                </a:solidFill>
              </a:rPr>
              <a:t>Pedoman Penataan Pegawai Berbasis Kompetensi di lingkungan Kementerian Pendidikan dan Kebudayaan</a:t>
            </a:r>
            <a:endParaRPr lang="id-ID" dirty="0">
              <a:solidFill>
                <a:schemeClr val="tx1"/>
              </a:solidFill>
            </a:endParaRPr>
          </a:p>
        </p:txBody>
      </p:sp>
    </p:spTree>
    <p:extLst>
      <p:ext uri="{BB962C8B-B14F-4D97-AF65-F5344CB8AC3E}">
        <p14:creationId xmlns="" xmlns:p14="http://schemas.microsoft.com/office/powerpoint/2010/main" val="8868362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564" y="620688"/>
            <a:ext cx="8496944" cy="924475"/>
          </a:xfrm>
          <a:noFill/>
          <a:ln>
            <a:noFill/>
          </a:ln>
        </p:spPr>
        <p:style>
          <a:lnRef idx="1">
            <a:schemeClr val="accent6"/>
          </a:lnRef>
          <a:fillRef idx="2">
            <a:schemeClr val="accent6"/>
          </a:fillRef>
          <a:effectRef idx="1">
            <a:schemeClr val="accent6"/>
          </a:effectRef>
          <a:fontRef idx="minor">
            <a:schemeClr val="dk1"/>
          </a:fontRef>
        </p:style>
        <p:txBody>
          <a:bodyPr/>
          <a:lstStyle/>
          <a:p>
            <a:r>
              <a:rPr lang="fi-FI" sz="2100" b="1" dirty="0">
                <a:solidFill>
                  <a:schemeClr val="tx1"/>
                </a:solidFill>
              </a:rPr>
              <a:t>TUJUAN PENATAAN PEGAWAI BERBASIS KOMPETENSI </a:t>
            </a:r>
            <a:endParaRPr lang="id-ID" sz="2100" b="1" dirty="0">
              <a:solidFill>
                <a:schemeClr val="tx1"/>
              </a:solidFill>
            </a:endParaRPr>
          </a:p>
        </p:txBody>
      </p:sp>
      <p:sp>
        <p:nvSpPr>
          <p:cNvPr id="3" name="Content Placeholder 2"/>
          <p:cNvSpPr>
            <a:spLocks noGrp="1"/>
          </p:cNvSpPr>
          <p:nvPr>
            <p:ph idx="1"/>
          </p:nvPr>
        </p:nvSpPr>
        <p:spPr>
          <a:xfrm>
            <a:off x="1043608" y="2708920"/>
            <a:ext cx="7125112" cy="3581926"/>
          </a:xfrm>
        </p:spPr>
        <p:txBody>
          <a:bodyPr>
            <a:normAutofit/>
          </a:bodyPr>
          <a:lstStyle/>
          <a:p>
            <a:pPr marL="0" indent="0">
              <a:buNone/>
            </a:pPr>
            <a:r>
              <a:rPr lang="id-ID" sz="2800" dirty="0" smtClean="0"/>
              <a:t>Tujuan </a:t>
            </a:r>
            <a:r>
              <a:rPr lang="id-ID" sz="2800" dirty="0"/>
              <a:t>Penataan Pegawai Berbasis Kompetensi adalah untuk </a:t>
            </a:r>
            <a:r>
              <a:rPr lang="id-ID" sz="2800" dirty="0">
                <a:solidFill>
                  <a:srgbClr val="FF0000"/>
                </a:solidFill>
              </a:rPr>
              <a:t>memperbaiki komposisi dan distribusi pegawai </a:t>
            </a:r>
            <a:r>
              <a:rPr lang="id-ID" sz="2800" dirty="0"/>
              <a:t>pada unit kerja di lingkungan Kementerian Pendidikan dan Kebudayaan, sehingga pegawai dapat didayagunakan secara optimal dalam rangka meningkatkan kinerja Kementerian Pendidikan dan Kebudayaan.</a:t>
            </a:r>
          </a:p>
          <a:p>
            <a:endParaRPr lang="id-ID" sz="4000" dirty="0"/>
          </a:p>
        </p:txBody>
      </p:sp>
      <p:sp>
        <p:nvSpPr>
          <p:cNvPr id="4" name="Flowchart: Alternate Process 3"/>
          <p:cNvSpPr/>
          <p:nvPr/>
        </p:nvSpPr>
        <p:spPr>
          <a:xfrm>
            <a:off x="346696" y="1988840"/>
            <a:ext cx="2304256" cy="720080"/>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sz="2400" dirty="0" smtClean="0"/>
              <a:t>Tujuan Umum</a:t>
            </a:r>
          </a:p>
        </p:txBody>
      </p:sp>
    </p:spTree>
    <p:extLst>
      <p:ext uri="{BB962C8B-B14F-4D97-AF65-F5344CB8AC3E}">
        <p14:creationId xmlns="" xmlns:p14="http://schemas.microsoft.com/office/powerpoint/2010/main" val="40030843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0100" y="1285860"/>
            <a:ext cx="7488832" cy="5143536"/>
          </a:xfrm>
        </p:spPr>
        <p:txBody>
          <a:bodyPr>
            <a:noAutofit/>
          </a:bodyPr>
          <a:lstStyle/>
          <a:p>
            <a:pPr marL="342900" lvl="1" indent="-342900" algn="just">
              <a:lnSpc>
                <a:spcPct val="120000"/>
              </a:lnSpc>
              <a:spcAft>
                <a:spcPts val="0"/>
              </a:spcAft>
              <a:buFont typeface="+mj-lt"/>
              <a:buAutoNum type="alphaLcPeriod"/>
              <a:tabLst>
                <a:tab pos="914400" algn="l"/>
              </a:tabLst>
            </a:pPr>
            <a:r>
              <a:rPr lang="id-ID" sz="2200" dirty="0">
                <a:latin typeface="Arial"/>
                <a:ea typeface="Times New Roman"/>
                <a:cs typeface="Times New Roman"/>
              </a:rPr>
              <a:t>Terlaksananya </a:t>
            </a:r>
            <a:r>
              <a:rPr lang="fi-FI" sz="2200" dirty="0">
                <a:latin typeface="Arial"/>
                <a:ea typeface="Times New Roman"/>
                <a:cs typeface="Times New Roman"/>
              </a:rPr>
              <a:t>kesesuaian antara jumlah dan komposisi </a:t>
            </a:r>
            <a:r>
              <a:rPr lang="id-ID" sz="2200" dirty="0">
                <a:latin typeface="Arial"/>
                <a:ea typeface="Times New Roman"/>
                <a:cs typeface="Times New Roman"/>
              </a:rPr>
              <a:t>pegawai </a:t>
            </a:r>
            <a:r>
              <a:rPr lang="fi-FI" sz="2200" dirty="0">
                <a:latin typeface="Arial"/>
                <a:ea typeface="Times New Roman"/>
                <a:cs typeface="Times New Roman"/>
              </a:rPr>
              <a:t>dengan kebutuhan masing-masing organisasi yang telah ditata berdasarkan visi dan misi </a:t>
            </a:r>
            <a:r>
              <a:rPr lang="id-ID" sz="2200" dirty="0">
                <a:latin typeface="Arial"/>
                <a:ea typeface="Times New Roman"/>
                <a:cs typeface="Times New Roman"/>
              </a:rPr>
              <a:t>organisasi </a:t>
            </a:r>
            <a:r>
              <a:rPr lang="fi-FI" sz="2200" dirty="0">
                <a:latin typeface="Arial"/>
                <a:ea typeface="Times New Roman"/>
                <a:cs typeface="Times New Roman"/>
              </a:rPr>
              <a:t>sehing</a:t>
            </a:r>
            <a:r>
              <a:rPr lang="id-ID" sz="2200" dirty="0">
                <a:latin typeface="Arial"/>
                <a:ea typeface="Times New Roman"/>
                <a:cs typeface="Times New Roman"/>
              </a:rPr>
              <a:t>g</a:t>
            </a:r>
            <a:r>
              <a:rPr lang="fi-FI" sz="2200" dirty="0">
                <a:latin typeface="Arial"/>
                <a:ea typeface="Times New Roman"/>
                <a:cs typeface="Times New Roman"/>
              </a:rPr>
              <a:t>a setiap </a:t>
            </a:r>
            <a:r>
              <a:rPr lang="id-ID" sz="2200" dirty="0">
                <a:latin typeface="Arial"/>
                <a:ea typeface="Times New Roman"/>
                <a:cs typeface="Times New Roman"/>
              </a:rPr>
              <a:t>pegawai</a:t>
            </a:r>
            <a:r>
              <a:rPr lang="fi-FI" sz="2200" dirty="0">
                <a:latin typeface="Arial"/>
                <a:ea typeface="Times New Roman"/>
                <a:cs typeface="Times New Roman"/>
              </a:rPr>
              <a:t> mempunyai kejelasan tugas dan tanggung jawab</a:t>
            </a:r>
            <a:r>
              <a:rPr lang="id-ID" sz="2200" dirty="0">
                <a:latin typeface="Arial"/>
                <a:ea typeface="Times New Roman"/>
                <a:cs typeface="Times New Roman"/>
              </a:rPr>
              <a:t>.</a:t>
            </a:r>
            <a:endParaRPr lang="id-ID" sz="2200" dirty="0">
              <a:latin typeface="Calibri"/>
              <a:ea typeface="Calibri"/>
              <a:cs typeface="Times New Roman"/>
            </a:endParaRPr>
          </a:p>
          <a:p>
            <a:pPr marL="342900" lvl="1" indent="-342900" algn="just">
              <a:lnSpc>
                <a:spcPct val="120000"/>
              </a:lnSpc>
              <a:spcAft>
                <a:spcPts val="0"/>
              </a:spcAft>
              <a:buFont typeface="+mj-lt"/>
              <a:buAutoNum type="alphaLcPeriod"/>
              <a:tabLst>
                <a:tab pos="914400" algn="l"/>
              </a:tabLst>
            </a:pPr>
            <a:r>
              <a:rPr lang="fi-FI" sz="2200" dirty="0">
                <a:latin typeface="Arial"/>
                <a:ea typeface="Times New Roman"/>
                <a:cs typeface="Times New Roman"/>
              </a:rPr>
              <a:t>Terciptanya kesesuaian antara ko</a:t>
            </a:r>
            <a:r>
              <a:rPr lang="id-ID" sz="2200" dirty="0">
                <a:latin typeface="Arial"/>
                <a:ea typeface="Times New Roman"/>
                <a:cs typeface="Times New Roman"/>
              </a:rPr>
              <a:t>m</a:t>
            </a:r>
            <a:r>
              <a:rPr lang="fi-FI" sz="2200" dirty="0">
                <a:latin typeface="Arial"/>
                <a:ea typeface="Times New Roman"/>
                <a:cs typeface="Times New Roman"/>
              </a:rPr>
              <a:t>petensi yang dimiliki </a:t>
            </a:r>
            <a:r>
              <a:rPr lang="id-ID" sz="2200" dirty="0">
                <a:latin typeface="Arial"/>
                <a:ea typeface="Times New Roman"/>
                <a:cs typeface="Times New Roman"/>
              </a:rPr>
              <a:t>pegawai</a:t>
            </a:r>
            <a:r>
              <a:rPr lang="fi-FI" sz="2200" dirty="0">
                <a:latin typeface="Arial"/>
                <a:ea typeface="Times New Roman"/>
                <a:cs typeface="Times New Roman"/>
              </a:rPr>
              <a:t> dengan jabatan </a:t>
            </a:r>
            <a:r>
              <a:rPr lang="id-ID" sz="2200" dirty="0">
                <a:latin typeface="Arial"/>
                <a:ea typeface="Times New Roman"/>
                <a:cs typeface="Times New Roman"/>
              </a:rPr>
              <a:t>dalam organisasi.</a:t>
            </a:r>
            <a:endParaRPr lang="id-ID" sz="2200" dirty="0">
              <a:latin typeface="Calibri"/>
              <a:ea typeface="Calibri"/>
              <a:cs typeface="Times New Roman"/>
            </a:endParaRPr>
          </a:p>
          <a:p>
            <a:pPr marL="342900" lvl="1" indent="-342900" algn="just">
              <a:lnSpc>
                <a:spcPct val="120000"/>
              </a:lnSpc>
              <a:spcAft>
                <a:spcPts val="0"/>
              </a:spcAft>
              <a:buFont typeface="+mj-lt"/>
              <a:buAutoNum type="alphaLcPeriod"/>
              <a:tabLst>
                <a:tab pos="914400" algn="l"/>
              </a:tabLst>
            </a:pPr>
            <a:r>
              <a:rPr lang="id-ID" sz="2200" dirty="0">
                <a:latin typeface="Arial"/>
                <a:ea typeface="Times New Roman"/>
                <a:cs typeface="Times New Roman"/>
              </a:rPr>
              <a:t>Terdistribusinya pegawai secara proporsional sesuai dengan beban kerja masing-masing.</a:t>
            </a:r>
            <a:endParaRPr lang="id-ID" sz="2200" dirty="0">
              <a:latin typeface="Calibri"/>
              <a:ea typeface="Calibri"/>
              <a:cs typeface="Times New Roman"/>
            </a:endParaRPr>
          </a:p>
          <a:p>
            <a:pPr marL="342900" lvl="1" indent="-342900" algn="just">
              <a:lnSpc>
                <a:spcPct val="120000"/>
              </a:lnSpc>
              <a:spcAft>
                <a:spcPts val="0"/>
              </a:spcAft>
              <a:buFont typeface="+mj-lt"/>
              <a:buAutoNum type="alphaLcPeriod"/>
              <a:tabLst>
                <a:tab pos="914400" algn="l"/>
              </a:tabLst>
            </a:pPr>
            <a:r>
              <a:rPr lang="en-US" sz="2200" dirty="0" err="1">
                <a:latin typeface="Arial"/>
                <a:ea typeface="Times New Roman"/>
                <a:cs typeface="Times New Roman"/>
              </a:rPr>
              <a:t>Tersusunnya</a:t>
            </a:r>
            <a:r>
              <a:rPr lang="en-US" sz="2200" dirty="0">
                <a:latin typeface="Arial"/>
                <a:ea typeface="Times New Roman"/>
                <a:cs typeface="Times New Roman"/>
              </a:rPr>
              <a:t> program </a:t>
            </a:r>
            <a:r>
              <a:rPr lang="en-US" sz="2200" dirty="0" err="1">
                <a:latin typeface="Arial"/>
                <a:ea typeface="Times New Roman"/>
                <a:cs typeface="Times New Roman"/>
              </a:rPr>
              <a:t>pendidikan</a:t>
            </a:r>
            <a:r>
              <a:rPr lang="en-US" sz="2200" dirty="0">
                <a:latin typeface="Arial"/>
                <a:ea typeface="Times New Roman"/>
                <a:cs typeface="Times New Roman"/>
              </a:rPr>
              <a:t> </a:t>
            </a:r>
            <a:r>
              <a:rPr lang="en-US" sz="2200" dirty="0" err="1">
                <a:latin typeface="Arial"/>
                <a:ea typeface="Times New Roman"/>
                <a:cs typeface="Times New Roman"/>
              </a:rPr>
              <a:t>dan</a:t>
            </a:r>
            <a:r>
              <a:rPr lang="en-US" sz="2200" dirty="0">
                <a:latin typeface="Arial"/>
                <a:ea typeface="Times New Roman"/>
                <a:cs typeface="Times New Roman"/>
              </a:rPr>
              <a:t> </a:t>
            </a:r>
            <a:r>
              <a:rPr lang="en-US" sz="2200" dirty="0" err="1">
                <a:latin typeface="Arial"/>
                <a:ea typeface="Times New Roman"/>
                <a:cs typeface="Times New Roman"/>
              </a:rPr>
              <a:t>pelatihan</a:t>
            </a:r>
            <a:r>
              <a:rPr lang="en-US" sz="2200" dirty="0">
                <a:latin typeface="Arial"/>
                <a:ea typeface="Times New Roman"/>
                <a:cs typeface="Times New Roman"/>
              </a:rPr>
              <a:t> yang </a:t>
            </a:r>
            <a:r>
              <a:rPr lang="en-US" sz="2200" dirty="0" err="1">
                <a:latin typeface="Arial"/>
                <a:ea typeface="Times New Roman"/>
                <a:cs typeface="Times New Roman"/>
              </a:rPr>
              <a:t>mendukung</a:t>
            </a:r>
            <a:r>
              <a:rPr lang="en-US" sz="2200" dirty="0">
                <a:latin typeface="Arial"/>
                <a:ea typeface="Times New Roman"/>
                <a:cs typeface="Times New Roman"/>
              </a:rPr>
              <a:t> </a:t>
            </a:r>
            <a:r>
              <a:rPr lang="en-US" sz="2200" dirty="0" err="1">
                <a:latin typeface="Arial"/>
                <a:ea typeface="Times New Roman"/>
                <a:cs typeface="Times New Roman"/>
              </a:rPr>
              <a:t>peningkatan</a:t>
            </a:r>
            <a:r>
              <a:rPr lang="en-US" sz="2200" dirty="0">
                <a:latin typeface="Arial"/>
                <a:ea typeface="Times New Roman"/>
                <a:cs typeface="Times New Roman"/>
              </a:rPr>
              <a:t> </a:t>
            </a:r>
            <a:r>
              <a:rPr lang="en-US" sz="2200" dirty="0" err="1">
                <a:latin typeface="Arial"/>
                <a:ea typeface="Times New Roman"/>
                <a:cs typeface="Times New Roman"/>
              </a:rPr>
              <a:t>kompetensi</a:t>
            </a:r>
            <a:r>
              <a:rPr lang="en-US" sz="2200" dirty="0">
                <a:latin typeface="Arial"/>
                <a:ea typeface="Times New Roman"/>
                <a:cs typeface="Times New Roman"/>
              </a:rPr>
              <a:t> </a:t>
            </a:r>
            <a:r>
              <a:rPr lang="id-ID" sz="2200" dirty="0" smtClean="0">
                <a:latin typeface="Arial"/>
                <a:ea typeface="Times New Roman"/>
                <a:cs typeface="Times New Roman"/>
              </a:rPr>
              <a:t>pegawai.</a:t>
            </a:r>
            <a:endParaRPr lang="id-ID" sz="2200" dirty="0" smtClean="0">
              <a:latin typeface="Calibri"/>
              <a:ea typeface="Times New Roman"/>
              <a:cs typeface="Times New Roman"/>
            </a:endParaRPr>
          </a:p>
          <a:p>
            <a:pPr marL="342900" lvl="1" indent="-342900" algn="just">
              <a:lnSpc>
                <a:spcPct val="120000"/>
              </a:lnSpc>
              <a:spcAft>
                <a:spcPts val="0"/>
              </a:spcAft>
              <a:buFont typeface="+mj-lt"/>
              <a:buAutoNum type="alphaLcPeriod"/>
              <a:tabLst>
                <a:tab pos="914400" algn="l"/>
              </a:tabLst>
            </a:pPr>
            <a:r>
              <a:rPr lang="id-ID" sz="2200" dirty="0" smtClean="0">
                <a:latin typeface="Arial"/>
                <a:ea typeface="Times New Roman"/>
              </a:rPr>
              <a:t>Terlaksananya </a:t>
            </a:r>
            <a:r>
              <a:rPr lang="id-ID" sz="2200" dirty="0">
                <a:latin typeface="Arial"/>
                <a:ea typeface="Times New Roman"/>
              </a:rPr>
              <a:t>sistem penilaian kinerja yang objektif.</a:t>
            </a:r>
            <a:endParaRPr lang="id-ID" sz="2200" dirty="0"/>
          </a:p>
        </p:txBody>
      </p:sp>
      <p:sp>
        <p:nvSpPr>
          <p:cNvPr id="4" name="Flowchart: Alternate Process 3"/>
          <p:cNvSpPr/>
          <p:nvPr/>
        </p:nvSpPr>
        <p:spPr>
          <a:xfrm>
            <a:off x="1142976" y="428604"/>
            <a:ext cx="2304256" cy="720080"/>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sz="2400" dirty="0" smtClean="0">
                <a:solidFill>
                  <a:schemeClr val="tx1"/>
                </a:solidFill>
              </a:rPr>
              <a:t>Tujuan Khusus</a:t>
            </a:r>
          </a:p>
        </p:txBody>
      </p:sp>
    </p:spTree>
    <p:extLst>
      <p:ext uri="{BB962C8B-B14F-4D97-AF65-F5344CB8AC3E}">
        <p14:creationId xmlns="" xmlns:p14="http://schemas.microsoft.com/office/powerpoint/2010/main" val="13797089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1604" y="642918"/>
            <a:ext cx="5715040" cy="924475"/>
          </a:xfrm>
          <a:noFill/>
          <a:ln>
            <a:noFill/>
          </a:ln>
        </p:spPr>
        <p:style>
          <a:lnRef idx="1">
            <a:schemeClr val="accent6"/>
          </a:lnRef>
          <a:fillRef idx="2">
            <a:schemeClr val="accent6"/>
          </a:fillRef>
          <a:effectRef idx="1">
            <a:schemeClr val="accent6"/>
          </a:effectRef>
          <a:fontRef idx="minor">
            <a:schemeClr val="dk1"/>
          </a:fontRef>
        </p:style>
        <p:txBody>
          <a:bodyPr>
            <a:normAutofit/>
          </a:bodyPr>
          <a:lstStyle/>
          <a:p>
            <a:pPr algn="ctr"/>
            <a:r>
              <a:rPr lang="id-ID" sz="2400" b="1" dirty="0" smtClean="0">
                <a:solidFill>
                  <a:schemeClr val="tx1"/>
                </a:solidFill>
              </a:rPr>
              <a:t>RUANG LINGKUP</a:t>
            </a:r>
            <a:endParaRPr lang="id-ID" sz="2400" b="1" dirty="0">
              <a:solidFill>
                <a:schemeClr val="tx1"/>
              </a:solidFill>
            </a:endParaRPr>
          </a:p>
        </p:txBody>
      </p:sp>
      <p:sp>
        <p:nvSpPr>
          <p:cNvPr id="6" name="Rectangle 5"/>
          <p:cNvSpPr/>
          <p:nvPr/>
        </p:nvSpPr>
        <p:spPr>
          <a:xfrm>
            <a:off x="1285852" y="1714488"/>
            <a:ext cx="7072362" cy="18002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sz="2800" dirty="0" smtClean="0">
                <a:solidFill>
                  <a:schemeClr val="tx1"/>
                </a:solidFill>
              </a:rPr>
              <a:t>Penataan Pegawai </a:t>
            </a:r>
            <a:r>
              <a:rPr lang="en-US" sz="2800" dirty="0" err="1" smtClean="0">
                <a:solidFill>
                  <a:schemeClr val="tx1"/>
                </a:solidFill>
              </a:rPr>
              <a:t>Berbasis</a:t>
            </a:r>
            <a:r>
              <a:rPr lang="en-US" sz="2800" dirty="0" smtClean="0">
                <a:solidFill>
                  <a:schemeClr val="tx1"/>
                </a:solidFill>
              </a:rPr>
              <a:t> </a:t>
            </a:r>
            <a:r>
              <a:rPr lang="en-US" sz="2800" dirty="0" err="1" smtClean="0">
                <a:solidFill>
                  <a:schemeClr val="tx1"/>
                </a:solidFill>
              </a:rPr>
              <a:t>Kompetensi</a:t>
            </a:r>
            <a:r>
              <a:rPr lang="id-ID" sz="2800" dirty="0" smtClean="0">
                <a:solidFill>
                  <a:schemeClr val="tx1"/>
                </a:solidFill>
              </a:rPr>
              <a:t> meliputi aspek kuantitas, kualitas, komposisi, dan distribusi</a:t>
            </a:r>
          </a:p>
        </p:txBody>
      </p:sp>
    </p:spTree>
    <p:extLst>
      <p:ext uri="{BB962C8B-B14F-4D97-AF65-F5344CB8AC3E}">
        <p14:creationId xmlns="" xmlns:p14="http://schemas.microsoft.com/office/powerpoint/2010/main" val="4662520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442" y="593836"/>
            <a:ext cx="7125113" cy="924475"/>
          </a:xfrm>
        </p:spPr>
        <p:txBody>
          <a:bodyPr/>
          <a:lstStyle/>
          <a:p>
            <a:r>
              <a:rPr lang="id-ID" sz="2500" b="1" dirty="0" smtClean="0"/>
              <a:t>LANGKAH-LANGKAH PENATAAN PEGAWAI BERBASIS KOMPETENSI:</a:t>
            </a:r>
            <a:endParaRPr lang="id-ID" sz="2500" b="1" dirty="0"/>
          </a:p>
        </p:txBody>
      </p:sp>
      <p:sp>
        <p:nvSpPr>
          <p:cNvPr id="5" name="Oval 4"/>
          <p:cNvSpPr/>
          <p:nvPr/>
        </p:nvSpPr>
        <p:spPr>
          <a:xfrm>
            <a:off x="642910" y="1785926"/>
            <a:ext cx="2448272" cy="792088"/>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b="1" dirty="0" smtClean="0">
                <a:solidFill>
                  <a:schemeClr val="tx1"/>
                </a:solidFill>
              </a:rPr>
              <a:t>PERSIAPAN</a:t>
            </a:r>
            <a:endParaRPr lang="id-ID" b="1" dirty="0">
              <a:solidFill>
                <a:schemeClr val="tx1"/>
              </a:solidFill>
            </a:endParaRPr>
          </a:p>
        </p:txBody>
      </p:sp>
      <p:sp>
        <p:nvSpPr>
          <p:cNvPr id="6" name="Right Arrow 5"/>
          <p:cNvSpPr/>
          <p:nvPr/>
        </p:nvSpPr>
        <p:spPr>
          <a:xfrm>
            <a:off x="4714876" y="5214950"/>
            <a:ext cx="792088" cy="720080"/>
          </a:xfrm>
          <a:prstGeom prst="rightArrow">
            <a:avLst/>
          </a:prstGeom>
          <a:solidFill>
            <a:srgbClr val="00B05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id-ID"/>
          </a:p>
        </p:txBody>
      </p:sp>
      <p:sp>
        <p:nvSpPr>
          <p:cNvPr id="7" name="Oval 6"/>
          <p:cNvSpPr/>
          <p:nvPr/>
        </p:nvSpPr>
        <p:spPr>
          <a:xfrm>
            <a:off x="493928" y="3563136"/>
            <a:ext cx="3024336" cy="801026"/>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b="1" dirty="0" smtClean="0">
                <a:solidFill>
                  <a:schemeClr val="tx1"/>
                </a:solidFill>
              </a:rPr>
              <a:t>PELAKSANAAN</a:t>
            </a:r>
            <a:endParaRPr lang="id-ID" b="1" dirty="0">
              <a:solidFill>
                <a:schemeClr val="tx1"/>
              </a:solidFill>
            </a:endParaRPr>
          </a:p>
        </p:txBody>
      </p:sp>
      <p:sp>
        <p:nvSpPr>
          <p:cNvPr id="8" name="Oval 7"/>
          <p:cNvSpPr/>
          <p:nvPr/>
        </p:nvSpPr>
        <p:spPr>
          <a:xfrm>
            <a:off x="5929322" y="5143512"/>
            <a:ext cx="2520280" cy="71438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d-ID" b="1" dirty="0" smtClean="0">
                <a:solidFill>
                  <a:schemeClr val="tx1"/>
                </a:solidFill>
              </a:rPr>
              <a:t>PELAPORAN</a:t>
            </a:r>
            <a:endParaRPr lang="id-ID" b="1" dirty="0">
              <a:solidFill>
                <a:schemeClr val="tx1"/>
              </a:solidFill>
            </a:endParaRPr>
          </a:p>
        </p:txBody>
      </p:sp>
      <p:sp>
        <p:nvSpPr>
          <p:cNvPr id="9" name="Down Arrow 8"/>
          <p:cNvSpPr/>
          <p:nvPr/>
        </p:nvSpPr>
        <p:spPr>
          <a:xfrm>
            <a:off x="1511660" y="2904827"/>
            <a:ext cx="648072" cy="432048"/>
          </a:xfrm>
          <a:prstGeom prst="downArrow">
            <a:avLst/>
          </a:prstGeom>
          <a:solidFill>
            <a:srgbClr val="00B050"/>
          </a:solidFill>
        </p:spPr>
        <p:style>
          <a:lnRef idx="0">
            <a:schemeClr val="accent6"/>
          </a:lnRef>
          <a:fillRef idx="3">
            <a:schemeClr val="accent6"/>
          </a:fillRef>
          <a:effectRef idx="3">
            <a:schemeClr val="accent6"/>
          </a:effectRef>
          <a:fontRef idx="minor">
            <a:schemeClr val="lt1"/>
          </a:fontRef>
        </p:style>
        <p:txBody>
          <a:bodyPr rtlCol="0" anchor="ctr"/>
          <a:lstStyle/>
          <a:p>
            <a:pPr algn="ctr"/>
            <a:endParaRPr lang="id-ID"/>
          </a:p>
        </p:txBody>
      </p:sp>
      <p:sp>
        <p:nvSpPr>
          <p:cNvPr id="11" name="Line Callout 2 10"/>
          <p:cNvSpPr/>
          <p:nvPr/>
        </p:nvSpPr>
        <p:spPr>
          <a:xfrm>
            <a:off x="4572000" y="1941784"/>
            <a:ext cx="3960440" cy="2011042"/>
          </a:xfrm>
          <a:prstGeom prst="borderCallout2">
            <a:avLst>
              <a:gd name="adj1" fmla="val 49390"/>
              <a:gd name="adj2" fmla="val 196"/>
              <a:gd name="adj3" fmla="val 18750"/>
              <a:gd name="adj4" fmla="val -16667"/>
              <a:gd name="adj5" fmla="val 13842"/>
              <a:gd name="adj6" fmla="val -37271"/>
            </a:avLst>
          </a:prstGeom>
          <a:noFill/>
          <a:ln>
            <a:solidFill>
              <a:schemeClr val="accent1">
                <a:lumMod val="20000"/>
                <a:lumOff val="80000"/>
              </a:schemeClr>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buAutoNum type="arabicPeriod"/>
            </a:pPr>
            <a:r>
              <a:rPr lang="id-ID" sz="2000" dirty="0" smtClean="0">
                <a:solidFill>
                  <a:schemeClr val="tx1"/>
                </a:solidFill>
              </a:rPr>
              <a:t>Pembentukan Tim</a:t>
            </a:r>
          </a:p>
          <a:p>
            <a:pPr marL="342900" indent="-342900">
              <a:buAutoNum type="arabicPeriod"/>
            </a:pPr>
            <a:r>
              <a:rPr lang="id-ID" sz="2000" dirty="0" smtClean="0">
                <a:solidFill>
                  <a:schemeClr val="tx1"/>
                </a:solidFill>
              </a:rPr>
              <a:t>Pelaksanaan Analisis Jabatan</a:t>
            </a:r>
          </a:p>
          <a:p>
            <a:pPr marL="342900" indent="-342900">
              <a:buAutoNum type="arabicPeriod"/>
            </a:pPr>
            <a:r>
              <a:rPr lang="id-ID" sz="2000" dirty="0" smtClean="0">
                <a:solidFill>
                  <a:schemeClr val="tx1"/>
                </a:solidFill>
              </a:rPr>
              <a:t>Pelaksanaan Analisis Beban Kerja</a:t>
            </a:r>
          </a:p>
          <a:p>
            <a:pPr marL="342900" indent="-342900">
              <a:buAutoNum type="arabicPeriod"/>
            </a:pPr>
            <a:r>
              <a:rPr lang="id-ID" sz="2000" dirty="0" smtClean="0">
                <a:solidFill>
                  <a:schemeClr val="tx1"/>
                </a:solidFill>
              </a:rPr>
              <a:t>Standar Kompetensi Jabatan</a:t>
            </a:r>
          </a:p>
          <a:p>
            <a:pPr marL="342900" indent="-342900">
              <a:buAutoNum type="arabicPeriod"/>
            </a:pPr>
            <a:r>
              <a:rPr lang="id-ID" sz="2000" dirty="0" smtClean="0">
                <a:solidFill>
                  <a:schemeClr val="tx1"/>
                </a:solidFill>
              </a:rPr>
              <a:t>Pemutakiran jabatan</a:t>
            </a:r>
            <a:endParaRPr lang="id-ID" sz="2000" dirty="0">
              <a:solidFill>
                <a:schemeClr val="tx1"/>
              </a:solidFill>
            </a:endParaRPr>
          </a:p>
        </p:txBody>
      </p:sp>
      <p:sp>
        <p:nvSpPr>
          <p:cNvPr id="16" name="Line Callout 1 15"/>
          <p:cNvSpPr/>
          <p:nvPr/>
        </p:nvSpPr>
        <p:spPr>
          <a:xfrm>
            <a:off x="1214414" y="4714884"/>
            <a:ext cx="2952328" cy="1747272"/>
          </a:xfrm>
          <a:prstGeom prst="borderCallout1">
            <a:avLst>
              <a:gd name="adj1" fmla="val 795"/>
              <a:gd name="adj2" fmla="val 49450"/>
              <a:gd name="adj3" fmla="val -18817"/>
              <a:gd name="adj4" fmla="val 32643"/>
            </a:avLst>
          </a:prstGeom>
          <a:noFill/>
          <a:ln>
            <a:solidFill>
              <a:schemeClr val="tx1"/>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buFontTx/>
              <a:buChar char="-"/>
            </a:pPr>
            <a:r>
              <a:rPr lang="id-ID" sz="2000" dirty="0" smtClean="0">
                <a:solidFill>
                  <a:schemeClr val="tx1"/>
                </a:solidFill>
              </a:rPr>
              <a:t>Kategori Lebih</a:t>
            </a:r>
          </a:p>
          <a:p>
            <a:pPr marL="285750" indent="-285750">
              <a:buFontTx/>
              <a:buChar char="-"/>
            </a:pPr>
            <a:r>
              <a:rPr lang="id-ID" sz="2000" dirty="0" smtClean="0">
                <a:solidFill>
                  <a:schemeClr val="tx1"/>
                </a:solidFill>
              </a:rPr>
              <a:t>Kategori Kurang</a:t>
            </a:r>
          </a:p>
          <a:p>
            <a:pPr marL="285750" indent="-285750">
              <a:buFontTx/>
              <a:buChar char="-"/>
            </a:pPr>
            <a:r>
              <a:rPr lang="id-ID" sz="2000" dirty="0" smtClean="0">
                <a:solidFill>
                  <a:schemeClr val="tx1"/>
                </a:solidFill>
              </a:rPr>
              <a:t>Kategori Sesuai</a:t>
            </a:r>
          </a:p>
          <a:p>
            <a:pPr marL="285750" indent="-285750">
              <a:buFontTx/>
              <a:buChar char="-"/>
            </a:pPr>
            <a:r>
              <a:rPr lang="id-ID" sz="2000" dirty="0" smtClean="0">
                <a:solidFill>
                  <a:schemeClr val="tx1"/>
                </a:solidFill>
              </a:rPr>
              <a:t>Pemindahan Pegawai</a:t>
            </a:r>
          </a:p>
          <a:p>
            <a:pPr marL="285750" indent="-285750">
              <a:buFontTx/>
              <a:buChar char="-"/>
            </a:pPr>
            <a:r>
              <a:rPr lang="id-ID" sz="2000" dirty="0" smtClean="0">
                <a:solidFill>
                  <a:schemeClr val="tx1"/>
                </a:solidFill>
              </a:rPr>
              <a:t>Penataan pegawai</a:t>
            </a:r>
            <a:endParaRPr lang="id-ID" sz="2000" dirty="0">
              <a:solidFill>
                <a:schemeClr val="tx1"/>
              </a:solidFill>
            </a:endParaRPr>
          </a:p>
        </p:txBody>
      </p:sp>
    </p:spTree>
    <p:extLst>
      <p:ext uri="{BB962C8B-B14F-4D97-AF65-F5344CB8AC3E}">
        <p14:creationId xmlns="" xmlns:p14="http://schemas.microsoft.com/office/powerpoint/2010/main" val="5504337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614</TotalTime>
  <Words>1625</Words>
  <Application>Microsoft Office PowerPoint</Application>
  <PresentationFormat>On-screen Show (4:3)</PresentationFormat>
  <Paragraphs>167</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Solstice</vt:lpstr>
      <vt:lpstr>LANGKAH-LANGKAH PENATAAN PEGAWAI BERBASIS KOMPETENSI  DI LINGKUNGAN  KEMENTERIAN PENDIDIKAN DAN KEBUDAYAAN BERDASARKAN PERMENDIKBUD NOMOR 7 TAHUN 2013   </vt:lpstr>
      <vt:lpstr>PASAL 1 PERMENDIKBUD NO 7 THN 2013</vt:lpstr>
      <vt:lpstr>PASAL 2</vt:lpstr>
      <vt:lpstr>PASAL 4</vt:lpstr>
      <vt:lpstr>Slide 5</vt:lpstr>
      <vt:lpstr>TUJUAN PENATAAN PEGAWAI BERBASIS KOMPETENSI </vt:lpstr>
      <vt:lpstr>Slide 7</vt:lpstr>
      <vt:lpstr>RUANG LINGKUP</vt:lpstr>
      <vt:lpstr>LANGKAH-LANGKAH PENATAAN PEGAWAI BERBASIS KOMPETENSI:</vt:lpstr>
      <vt:lpstr>PERSIAPAN</vt:lpstr>
      <vt:lpstr>Slide 11</vt:lpstr>
      <vt:lpstr>Slide 12</vt:lpstr>
      <vt:lpstr>Slide 13</vt:lpstr>
      <vt:lpstr>Slide 14</vt:lpstr>
      <vt:lpstr>Slide 15</vt:lpstr>
      <vt:lpstr>Slide 16</vt:lpstr>
      <vt:lpstr>Slide 17</vt:lpstr>
      <vt:lpstr>Slide 18</vt:lpstr>
      <vt:lpstr>Slide 19</vt:lpstr>
      <vt:lpstr>PELAKSANAAN</vt:lpstr>
      <vt:lpstr>PELAKSANAAN</vt:lpstr>
      <vt:lpstr>PELAKSANAAN</vt:lpstr>
      <vt:lpstr>Slide 23</vt:lpstr>
      <vt:lpstr>Slide 24</vt:lpstr>
      <vt:lpstr>Slide 25</vt:lpstr>
      <vt:lpstr>Slide 26</vt:lpstr>
      <vt:lpstr>Slide 27</vt:lpstr>
      <vt:lpstr>Slide 28</vt:lpstr>
      <vt:lpstr>Slide 29</vt:lpstr>
      <vt:lpstr>Slide 30</vt:lpstr>
      <vt:lpstr>LANGKAH PEMINDAHAAN PEGAWAI BERSIFAT LINTA UNIT UTAMA, PUSAT-PUSAT, PTN DAN UPT DILAKUKAN OLEH BIRO KEPEGAWAIAN</vt:lpstr>
      <vt:lpstr>Slide 32</vt:lpstr>
      <vt:lpstr>Slide 33</vt:lpstr>
      <vt:lpstr>PELAPORAN</vt:lpstr>
      <vt:lpstr>Slide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PERATURAN MENTERI PENDIDIKAN DAN KEBUDAYAAN NOMOR 7 TAHUN 2012   TENTANG PEDOMAN PENATAAN PEGAWAI BERBASIS KOMPETENSI  DI LINGKUNGAN KEMENTERIAN PENDIDIKAN DAN KEBUDAYAAN</dc:title>
  <dc:creator>Dianopa</dc:creator>
  <cp:lastModifiedBy>Windows User</cp:lastModifiedBy>
  <cp:revision>44</cp:revision>
  <dcterms:created xsi:type="dcterms:W3CDTF">2013-04-26T13:29:29Z</dcterms:created>
  <dcterms:modified xsi:type="dcterms:W3CDTF">2013-07-18T07:36:36Z</dcterms:modified>
</cp:coreProperties>
</file>