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diagrams/layout3.xml" ContentType="application/vnd.openxmlformats-officedocument.drawingml.diagramLayout+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92" r:id="rId2"/>
    <p:sldMasterId id="2147483804" r:id="rId3"/>
    <p:sldMasterId id="2147483816" r:id="rId4"/>
    <p:sldMasterId id="2147483828" r:id="rId5"/>
  </p:sldMasterIdLst>
  <p:notesMasterIdLst>
    <p:notesMasterId r:id="rId67"/>
  </p:notesMasterIdLst>
  <p:handoutMasterIdLst>
    <p:handoutMasterId r:id="rId68"/>
  </p:handoutMasterIdLst>
  <p:sldIdLst>
    <p:sldId id="370" r:id="rId6"/>
    <p:sldId id="358" r:id="rId7"/>
    <p:sldId id="359" r:id="rId8"/>
    <p:sldId id="360" r:id="rId9"/>
    <p:sldId id="361" r:id="rId10"/>
    <p:sldId id="362" r:id="rId11"/>
    <p:sldId id="363" r:id="rId12"/>
    <p:sldId id="364" r:id="rId13"/>
    <p:sldId id="365" r:id="rId14"/>
    <p:sldId id="366" r:id="rId15"/>
    <p:sldId id="371" r:id="rId16"/>
    <p:sldId id="368" r:id="rId17"/>
    <p:sldId id="369" r:id="rId18"/>
    <p:sldId id="303" r:id="rId19"/>
    <p:sldId id="257" r:id="rId20"/>
    <p:sldId id="324" r:id="rId21"/>
    <p:sldId id="323" r:id="rId22"/>
    <p:sldId id="325" r:id="rId23"/>
    <p:sldId id="334" r:id="rId24"/>
    <p:sldId id="336" r:id="rId25"/>
    <p:sldId id="379" r:id="rId26"/>
    <p:sldId id="377" r:id="rId27"/>
    <p:sldId id="378" r:id="rId28"/>
    <p:sldId id="380" r:id="rId29"/>
    <p:sldId id="381" r:id="rId30"/>
    <p:sldId id="382" r:id="rId31"/>
    <p:sldId id="384" r:id="rId32"/>
    <p:sldId id="335" r:id="rId33"/>
    <p:sldId id="331" r:id="rId34"/>
    <p:sldId id="337" r:id="rId35"/>
    <p:sldId id="338" r:id="rId36"/>
    <p:sldId id="339" r:id="rId37"/>
    <p:sldId id="340" r:id="rId38"/>
    <p:sldId id="333" r:id="rId39"/>
    <p:sldId id="341" r:id="rId40"/>
    <p:sldId id="342" r:id="rId41"/>
    <p:sldId id="343" r:id="rId42"/>
    <p:sldId id="344" r:id="rId43"/>
    <p:sldId id="345" r:id="rId44"/>
    <p:sldId id="347" r:id="rId45"/>
    <p:sldId id="348" r:id="rId46"/>
    <p:sldId id="349" r:id="rId47"/>
    <p:sldId id="350" r:id="rId48"/>
    <p:sldId id="351" r:id="rId49"/>
    <p:sldId id="385" r:id="rId50"/>
    <p:sldId id="386" r:id="rId51"/>
    <p:sldId id="387" r:id="rId52"/>
    <p:sldId id="388" r:id="rId53"/>
    <p:sldId id="352" r:id="rId54"/>
    <p:sldId id="353" r:id="rId55"/>
    <p:sldId id="354" r:id="rId56"/>
    <p:sldId id="389" r:id="rId57"/>
    <p:sldId id="390" r:id="rId58"/>
    <p:sldId id="355" r:id="rId59"/>
    <p:sldId id="391" r:id="rId60"/>
    <p:sldId id="356" r:id="rId61"/>
    <p:sldId id="357" r:id="rId62"/>
    <p:sldId id="329" r:id="rId63"/>
    <p:sldId id="392" r:id="rId64"/>
    <p:sldId id="393" r:id="rId65"/>
    <p:sldId id="299" r:id="rId66"/>
  </p:sldIdLst>
  <p:sldSz cx="9144000" cy="6858000" type="screen4x3"/>
  <p:notesSz cx="7011988" cy="11115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clrMru>
    <a:srgbClr val="22927F"/>
    <a:srgbClr val="52061E"/>
    <a:srgbClr val="56D8C2"/>
    <a:srgbClr val="A59E0F"/>
    <a:srgbClr val="F6F29C"/>
    <a:srgbClr val="DDA3E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26" autoAdjust="0"/>
    <p:restoredTop sz="94660"/>
  </p:normalViewPr>
  <p:slideViewPr>
    <p:cSldViewPr>
      <p:cViewPr>
        <p:scale>
          <a:sx n="60" d="100"/>
          <a:sy n="60" d="100"/>
        </p:scale>
        <p:origin x="-1776" y="-57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1932" y="-96"/>
      </p:cViewPr>
      <p:guideLst>
        <p:guide orient="horz" pos="3500"/>
        <p:guide pos="2209"/>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BF2ABA-C0B0-4C48-B8AC-C191523CF01F}" type="doc">
      <dgm:prSet loTypeId="urn:microsoft.com/office/officeart/2005/8/layout/venn1" loCatId="relationship" qsTypeId="urn:microsoft.com/office/officeart/2005/8/quickstyle/simple1" qsCatId="simple" csTypeId="urn:microsoft.com/office/officeart/2005/8/colors/accent1_2" csCatId="accent1" phldr="1"/>
      <dgm:spPr/>
    </dgm:pt>
    <dgm:pt modelId="{212CB223-5DC4-4460-BCD1-A4ECBCDD9E05}">
      <dgm:prSet phldrT="[Text]" custT="1">
        <dgm:style>
          <a:lnRef idx="1">
            <a:schemeClr val="dk1"/>
          </a:lnRef>
          <a:fillRef idx="2">
            <a:schemeClr val="dk1"/>
          </a:fillRef>
          <a:effectRef idx="1">
            <a:schemeClr val="dk1"/>
          </a:effectRef>
          <a:fontRef idx="minor">
            <a:schemeClr val="dk1"/>
          </a:fontRef>
        </dgm:style>
      </dgm:prSet>
      <dgm:spPr>
        <a:solidFill>
          <a:srgbClr val="002060">
            <a:alpha val="49804"/>
          </a:srgbClr>
        </a:solidFill>
        <a:ln/>
      </dgm:spPr>
      <dgm:t>
        <a:bodyPr/>
        <a:lstStyle/>
        <a:p>
          <a:endParaRPr lang="en-US" sz="2400" dirty="0">
            <a:solidFill>
              <a:schemeClr val="bg1"/>
            </a:solidFill>
          </a:endParaRPr>
        </a:p>
      </dgm:t>
    </dgm:pt>
    <dgm:pt modelId="{720DECCB-19DC-43ED-B703-C8C93BF88BA5}" type="parTrans" cxnId="{64DDE48C-70D8-4DFC-AFEE-0D9DDFDDEC36}">
      <dgm:prSet/>
      <dgm:spPr/>
      <dgm:t>
        <a:bodyPr/>
        <a:lstStyle/>
        <a:p>
          <a:endParaRPr lang="en-US"/>
        </a:p>
      </dgm:t>
    </dgm:pt>
    <dgm:pt modelId="{2FF11D29-6152-4ACD-A5D6-B026D8BFC694}" type="sibTrans" cxnId="{64DDE48C-70D8-4DFC-AFEE-0D9DDFDDEC36}">
      <dgm:prSet/>
      <dgm:spPr/>
      <dgm:t>
        <a:bodyPr/>
        <a:lstStyle/>
        <a:p>
          <a:endParaRPr lang="en-US"/>
        </a:p>
      </dgm:t>
    </dgm:pt>
    <dgm:pt modelId="{98ED9156-D984-4F73-9EE5-DA01B30D32C4}">
      <dgm:prSet phldrT="[Text]" custT="1">
        <dgm:style>
          <a:lnRef idx="1">
            <a:schemeClr val="dk1"/>
          </a:lnRef>
          <a:fillRef idx="2">
            <a:schemeClr val="dk1"/>
          </a:fillRef>
          <a:effectRef idx="1">
            <a:schemeClr val="dk1"/>
          </a:effectRef>
          <a:fontRef idx="minor">
            <a:schemeClr val="dk1"/>
          </a:fontRef>
        </dgm:style>
      </dgm:prSet>
      <dgm:spPr>
        <a:solidFill>
          <a:schemeClr val="bg2">
            <a:lumMod val="50000"/>
            <a:alpha val="50196"/>
          </a:schemeClr>
        </a:solidFill>
        <a:ln/>
      </dgm:spPr>
      <dgm:t>
        <a:bodyPr/>
        <a:lstStyle/>
        <a:p>
          <a:r>
            <a:rPr lang="en-US" sz="1900" dirty="0" smtClean="0"/>
            <a:t>  </a:t>
          </a:r>
        </a:p>
        <a:p>
          <a:endParaRPr lang="en-US" sz="1900" dirty="0" smtClean="0">
            <a:solidFill>
              <a:srgbClr val="00B050"/>
            </a:solidFill>
          </a:endParaRPr>
        </a:p>
        <a:p>
          <a:pPr>
            <a:tabLst>
              <a:tab pos="633413" algn="l"/>
            </a:tabLst>
          </a:pPr>
          <a:endParaRPr lang="en-US" sz="1900" dirty="0" smtClean="0">
            <a:solidFill>
              <a:srgbClr val="00B050"/>
            </a:solidFill>
          </a:endParaRPr>
        </a:p>
        <a:p>
          <a:endParaRPr lang="en-US" sz="1900" dirty="0"/>
        </a:p>
      </dgm:t>
    </dgm:pt>
    <dgm:pt modelId="{6BCFF24A-FC93-4AD7-9B70-E0E04C865999}" type="parTrans" cxnId="{EBC7C38A-6B1B-4F6D-8D93-DF57458D1E0A}">
      <dgm:prSet/>
      <dgm:spPr/>
      <dgm:t>
        <a:bodyPr/>
        <a:lstStyle/>
        <a:p>
          <a:endParaRPr lang="en-US"/>
        </a:p>
      </dgm:t>
    </dgm:pt>
    <dgm:pt modelId="{7E50F6EC-31C1-460C-9B61-C4D882E4752B}" type="sibTrans" cxnId="{EBC7C38A-6B1B-4F6D-8D93-DF57458D1E0A}">
      <dgm:prSet/>
      <dgm:spPr/>
      <dgm:t>
        <a:bodyPr/>
        <a:lstStyle/>
        <a:p>
          <a:endParaRPr lang="en-US"/>
        </a:p>
      </dgm:t>
    </dgm:pt>
    <dgm:pt modelId="{7FDE02CB-DEF0-497F-88D4-3ABECCE9860B}">
      <dgm:prSet phldrT="[Text]">
        <dgm:style>
          <a:lnRef idx="1">
            <a:schemeClr val="dk1"/>
          </a:lnRef>
          <a:fillRef idx="2">
            <a:schemeClr val="dk1"/>
          </a:fillRef>
          <a:effectRef idx="1">
            <a:schemeClr val="dk1"/>
          </a:effectRef>
          <a:fontRef idx="minor">
            <a:schemeClr val="dk1"/>
          </a:fontRef>
        </dgm:style>
      </dgm:prSet>
      <dgm:spPr>
        <a:solidFill>
          <a:srgbClr val="FFFF00">
            <a:alpha val="50196"/>
          </a:srgbClr>
        </a:solidFill>
        <a:ln/>
      </dgm:spPr>
      <dgm:t>
        <a:bodyPr/>
        <a:lstStyle/>
        <a:p>
          <a:endParaRPr lang="en-US" dirty="0">
            <a:solidFill>
              <a:srgbClr val="FF0000"/>
            </a:solidFill>
          </a:endParaRPr>
        </a:p>
      </dgm:t>
    </dgm:pt>
    <dgm:pt modelId="{2E05B9D1-3090-4619-BC0B-544DE4ED02CC}" type="parTrans" cxnId="{EB49F31B-9FFC-48D0-BF63-02C563BB349A}">
      <dgm:prSet/>
      <dgm:spPr/>
      <dgm:t>
        <a:bodyPr/>
        <a:lstStyle/>
        <a:p>
          <a:endParaRPr lang="en-US"/>
        </a:p>
      </dgm:t>
    </dgm:pt>
    <dgm:pt modelId="{5A0B1275-7B5F-4444-9631-5E3D080C48C8}" type="sibTrans" cxnId="{EB49F31B-9FFC-48D0-BF63-02C563BB349A}">
      <dgm:prSet/>
      <dgm:spPr/>
      <dgm:t>
        <a:bodyPr/>
        <a:lstStyle/>
        <a:p>
          <a:endParaRPr lang="en-US"/>
        </a:p>
      </dgm:t>
    </dgm:pt>
    <dgm:pt modelId="{94960259-0B44-4C3A-BD74-F9F5F03F2A6D}" type="pres">
      <dgm:prSet presAssocID="{89BF2ABA-C0B0-4C48-B8AC-C191523CF01F}" presName="compositeShape" presStyleCnt="0">
        <dgm:presLayoutVars>
          <dgm:chMax val="7"/>
          <dgm:dir/>
          <dgm:resizeHandles val="exact"/>
        </dgm:presLayoutVars>
      </dgm:prSet>
      <dgm:spPr/>
    </dgm:pt>
    <dgm:pt modelId="{09677506-A548-4D97-A613-4FEAF8316D09}" type="pres">
      <dgm:prSet presAssocID="{212CB223-5DC4-4460-BCD1-A4ECBCDD9E05}" presName="circ1" presStyleLbl="vennNode1" presStyleIdx="0" presStyleCnt="3" custScaleX="113695" custScaleY="103182" custLinFactNeighborX="-38523" custLinFactNeighborY="46656"/>
      <dgm:spPr/>
      <dgm:t>
        <a:bodyPr/>
        <a:lstStyle/>
        <a:p>
          <a:endParaRPr lang="en-US"/>
        </a:p>
      </dgm:t>
    </dgm:pt>
    <dgm:pt modelId="{81781D9B-ED6C-49EE-844F-D6A220437C9D}" type="pres">
      <dgm:prSet presAssocID="{212CB223-5DC4-4460-BCD1-A4ECBCDD9E05}" presName="circ1Tx" presStyleLbl="revTx" presStyleIdx="0" presStyleCnt="0">
        <dgm:presLayoutVars>
          <dgm:chMax val="0"/>
          <dgm:chPref val="0"/>
          <dgm:bulletEnabled val="1"/>
        </dgm:presLayoutVars>
      </dgm:prSet>
      <dgm:spPr/>
      <dgm:t>
        <a:bodyPr/>
        <a:lstStyle/>
        <a:p>
          <a:endParaRPr lang="en-US"/>
        </a:p>
      </dgm:t>
    </dgm:pt>
    <dgm:pt modelId="{91F1CF4D-8FE4-4283-AD2D-DAD1456A30AF}" type="pres">
      <dgm:prSet presAssocID="{98ED9156-D984-4F73-9EE5-DA01B30D32C4}" presName="circ2" presStyleLbl="vennNode1" presStyleIdx="1" presStyleCnt="3" custScaleX="110493" custScaleY="104905" custLinFactNeighborX="-11285" custLinFactNeighborY="-19491"/>
      <dgm:spPr/>
      <dgm:t>
        <a:bodyPr/>
        <a:lstStyle/>
        <a:p>
          <a:endParaRPr lang="en-US"/>
        </a:p>
      </dgm:t>
    </dgm:pt>
    <dgm:pt modelId="{5E6ADB47-2993-4A03-A391-31CA126EAAB2}" type="pres">
      <dgm:prSet presAssocID="{98ED9156-D984-4F73-9EE5-DA01B30D32C4}" presName="circ2Tx" presStyleLbl="revTx" presStyleIdx="0" presStyleCnt="0">
        <dgm:presLayoutVars>
          <dgm:chMax val="0"/>
          <dgm:chPref val="0"/>
          <dgm:bulletEnabled val="1"/>
        </dgm:presLayoutVars>
      </dgm:prSet>
      <dgm:spPr/>
      <dgm:t>
        <a:bodyPr/>
        <a:lstStyle/>
        <a:p>
          <a:endParaRPr lang="en-US"/>
        </a:p>
      </dgm:t>
    </dgm:pt>
    <dgm:pt modelId="{FBD238C2-E83D-4957-8F15-C99D54C552AA}" type="pres">
      <dgm:prSet presAssocID="{7FDE02CB-DEF0-497F-88D4-3ABECCE9860B}" presName="circ3" presStyleLbl="vennNode1" presStyleIdx="2" presStyleCnt="3" custScaleX="100746" custScaleY="104523" custLinFactNeighborX="29546" custLinFactNeighborY="-61661"/>
      <dgm:spPr/>
      <dgm:t>
        <a:bodyPr/>
        <a:lstStyle/>
        <a:p>
          <a:endParaRPr lang="en-US"/>
        </a:p>
      </dgm:t>
    </dgm:pt>
    <dgm:pt modelId="{4D3061C5-5A33-4C98-830D-F9F034D7734B}" type="pres">
      <dgm:prSet presAssocID="{7FDE02CB-DEF0-497F-88D4-3ABECCE9860B}" presName="circ3Tx" presStyleLbl="revTx" presStyleIdx="0" presStyleCnt="0">
        <dgm:presLayoutVars>
          <dgm:chMax val="0"/>
          <dgm:chPref val="0"/>
          <dgm:bulletEnabled val="1"/>
        </dgm:presLayoutVars>
      </dgm:prSet>
      <dgm:spPr/>
      <dgm:t>
        <a:bodyPr/>
        <a:lstStyle/>
        <a:p>
          <a:endParaRPr lang="en-US"/>
        </a:p>
      </dgm:t>
    </dgm:pt>
  </dgm:ptLst>
  <dgm:cxnLst>
    <dgm:cxn modelId="{0AF82286-3C33-424E-B887-CBBE13990A61}" type="presOf" srcId="{7FDE02CB-DEF0-497F-88D4-3ABECCE9860B}" destId="{4D3061C5-5A33-4C98-830D-F9F034D7734B}" srcOrd="1" destOrd="0" presId="urn:microsoft.com/office/officeart/2005/8/layout/venn1"/>
    <dgm:cxn modelId="{C5C38B38-479F-464F-B6F2-31231476F681}" type="presOf" srcId="{212CB223-5DC4-4460-BCD1-A4ECBCDD9E05}" destId="{09677506-A548-4D97-A613-4FEAF8316D09}" srcOrd="0" destOrd="0" presId="urn:microsoft.com/office/officeart/2005/8/layout/venn1"/>
    <dgm:cxn modelId="{EBC7C38A-6B1B-4F6D-8D93-DF57458D1E0A}" srcId="{89BF2ABA-C0B0-4C48-B8AC-C191523CF01F}" destId="{98ED9156-D984-4F73-9EE5-DA01B30D32C4}" srcOrd="1" destOrd="0" parTransId="{6BCFF24A-FC93-4AD7-9B70-E0E04C865999}" sibTransId="{7E50F6EC-31C1-460C-9B61-C4D882E4752B}"/>
    <dgm:cxn modelId="{28B776D6-4758-4E5E-8DD1-B52D66FE23D0}" type="presOf" srcId="{98ED9156-D984-4F73-9EE5-DA01B30D32C4}" destId="{91F1CF4D-8FE4-4283-AD2D-DAD1456A30AF}" srcOrd="0" destOrd="0" presId="urn:microsoft.com/office/officeart/2005/8/layout/venn1"/>
    <dgm:cxn modelId="{E49CA55D-713A-4F61-9D7D-D3E547DC2A55}" type="presOf" srcId="{89BF2ABA-C0B0-4C48-B8AC-C191523CF01F}" destId="{94960259-0B44-4C3A-BD74-F9F5F03F2A6D}" srcOrd="0" destOrd="0" presId="urn:microsoft.com/office/officeart/2005/8/layout/venn1"/>
    <dgm:cxn modelId="{48C2DEB5-232B-4724-AB6D-F4BD5C9C4612}" type="presOf" srcId="{212CB223-5DC4-4460-BCD1-A4ECBCDD9E05}" destId="{81781D9B-ED6C-49EE-844F-D6A220437C9D}" srcOrd="1" destOrd="0" presId="urn:microsoft.com/office/officeart/2005/8/layout/venn1"/>
    <dgm:cxn modelId="{EB49F31B-9FFC-48D0-BF63-02C563BB349A}" srcId="{89BF2ABA-C0B0-4C48-B8AC-C191523CF01F}" destId="{7FDE02CB-DEF0-497F-88D4-3ABECCE9860B}" srcOrd="2" destOrd="0" parTransId="{2E05B9D1-3090-4619-BC0B-544DE4ED02CC}" sibTransId="{5A0B1275-7B5F-4444-9631-5E3D080C48C8}"/>
    <dgm:cxn modelId="{1F4FD324-9F9C-4800-9B9E-99C254E6B32A}" type="presOf" srcId="{7FDE02CB-DEF0-497F-88D4-3ABECCE9860B}" destId="{FBD238C2-E83D-4957-8F15-C99D54C552AA}" srcOrd="0" destOrd="0" presId="urn:microsoft.com/office/officeart/2005/8/layout/venn1"/>
    <dgm:cxn modelId="{64DDE48C-70D8-4DFC-AFEE-0D9DDFDDEC36}" srcId="{89BF2ABA-C0B0-4C48-B8AC-C191523CF01F}" destId="{212CB223-5DC4-4460-BCD1-A4ECBCDD9E05}" srcOrd="0" destOrd="0" parTransId="{720DECCB-19DC-43ED-B703-C8C93BF88BA5}" sibTransId="{2FF11D29-6152-4ACD-A5D6-B026D8BFC694}"/>
    <dgm:cxn modelId="{98474946-1E5D-4167-90A6-98DFD961433F}" type="presOf" srcId="{98ED9156-D984-4F73-9EE5-DA01B30D32C4}" destId="{5E6ADB47-2993-4A03-A391-31CA126EAAB2}" srcOrd="1" destOrd="0" presId="urn:microsoft.com/office/officeart/2005/8/layout/venn1"/>
    <dgm:cxn modelId="{1F18FA33-E2A9-44BB-9650-2785D27C9BCD}" type="presParOf" srcId="{94960259-0B44-4C3A-BD74-F9F5F03F2A6D}" destId="{09677506-A548-4D97-A613-4FEAF8316D09}" srcOrd="0" destOrd="0" presId="urn:microsoft.com/office/officeart/2005/8/layout/venn1"/>
    <dgm:cxn modelId="{E290C2A6-150B-49F3-9B3A-31E16EB47924}" type="presParOf" srcId="{94960259-0B44-4C3A-BD74-F9F5F03F2A6D}" destId="{81781D9B-ED6C-49EE-844F-D6A220437C9D}" srcOrd="1" destOrd="0" presId="urn:microsoft.com/office/officeart/2005/8/layout/venn1"/>
    <dgm:cxn modelId="{5C06F702-2B8E-438A-A3EC-811F717CCB23}" type="presParOf" srcId="{94960259-0B44-4C3A-BD74-F9F5F03F2A6D}" destId="{91F1CF4D-8FE4-4283-AD2D-DAD1456A30AF}" srcOrd="2" destOrd="0" presId="urn:microsoft.com/office/officeart/2005/8/layout/venn1"/>
    <dgm:cxn modelId="{B9BC16B0-41E5-4E24-8F04-D495FA959355}" type="presParOf" srcId="{94960259-0B44-4C3A-BD74-F9F5F03F2A6D}" destId="{5E6ADB47-2993-4A03-A391-31CA126EAAB2}" srcOrd="3" destOrd="0" presId="urn:microsoft.com/office/officeart/2005/8/layout/venn1"/>
    <dgm:cxn modelId="{3860BA48-572F-457E-95AB-E12C6CF05539}" type="presParOf" srcId="{94960259-0B44-4C3A-BD74-F9F5F03F2A6D}" destId="{FBD238C2-E83D-4957-8F15-C99D54C552AA}" srcOrd="4" destOrd="0" presId="urn:microsoft.com/office/officeart/2005/8/layout/venn1"/>
    <dgm:cxn modelId="{1B4110E6-BD7F-4905-828A-696BCFFF9F04}" type="presParOf" srcId="{94960259-0B44-4C3A-BD74-F9F5F03F2A6D}" destId="{4D3061C5-5A33-4C98-830D-F9F034D7734B}" srcOrd="5" destOrd="0" presId="urn:microsoft.com/office/officeart/2005/8/layout/venn1"/>
  </dgm:cxnLst>
  <dgm:bg/>
  <dgm:whole>
    <a:ln>
      <a:noFill/>
    </a:ln>
  </dgm:whole>
</dgm:dataModel>
</file>

<file path=ppt/diagrams/data2.xml><?xml version="1.0" encoding="utf-8"?>
<dgm:dataModel xmlns:dgm="http://schemas.openxmlformats.org/drawingml/2006/diagram" xmlns:a="http://schemas.openxmlformats.org/drawingml/2006/main">
  <dgm:ptLst>
    <dgm:pt modelId="{3B15342A-F403-42DB-91D9-446EBE3B8FFA}"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id-ID"/>
        </a:p>
      </dgm:t>
    </dgm:pt>
    <dgm:pt modelId="{5B18CB8A-9007-45C2-8CBE-58106B263B0E}">
      <dgm:prSet phldrT="[Text]"/>
      <dgm:spPr/>
      <dgm:t>
        <a:bodyPr/>
        <a:lstStyle/>
        <a:p>
          <a:r>
            <a:rPr lang="id-ID" b="1" dirty="0" smtClean="0"/>
            <a:t>Perspektif Organisasi</a:t>
          </a:r>
          <a:endParaRPr lang="id-ID" b="1" dirty="0"/>
        </a:p>
      </dgm:t>
    </dgm:pt>
    <dgm:pt modelId="{75BA3526-B5ED-415A-A5AC-E6A76C03F32D}" type="parTrans" cxnId="{4E1C3293-38C8-405C-B995-66853EA48229}">
      <dgm:prSet/>
      <dgm:spPr/>
      <dgm:t>
        <a:bodyPr/>
        <a:lstStyle/>
        <a:p>
          <a:endParaRPr lang="id-ID"/>
        </a:p>
      </dgm:t>
    </dgm:pt>
    <dgm:pt modelId="{2F311A51-319A-4971-B30B-C2A450190DC4}" type="sibTrans" cxnId="{4E1C3293-38C8-405C-B995-66853EA48229}">
      <dgm:prSet/>
      <dgm:spPr/>
      <dgm:t>
        <a:bodyPr/>
        <a:lstStyle/>
        <a:p>
          <a:endParaRPr lang="id-ID"/>
        </a:p>
      </dgm:t>
    </dgm:pt>
    <dgm:pt modelId="{12D9FEFF-D123-4AD7-A871-F4EE3AB38D3B}">
      <dgm:prSet phldrT="[Text]" custT="1"/>
      <dgm:spPr>
        <a:solidFill>
          <a:srgbClr val="FFC000"/>
        </a:solidFill>
      </dgm:spPr>
      <dgm:t>
        <a:bodyPr/>
        <a:lstStyle/>
        <a:p>
          <a:r>
            <a:rPr lang="id-ID" sz="1800" b="1" dirty="0" smtClean="0"/>
            <a:t>Pengelolaan Pegawai</a:t>
          </a:r>
          <a:endParaRPr lang="id-ID" sz="1800" b="1" dirty="0"/>
        </a:p>
      </dgm:t>
    </dgm:pt>
    <dgm:pt modelId="{42BB7717-1586-42A4-85C4-0D4CBD0807F2}" type="parTrans" cxnId="{13605A29-D811-4B67-A053-8C7169EA170A}">
      <dgm:prSet/>
      <dgm:spPr/>
      <dgm:t>
        <a:bodyPr/>
        <a:lstStyle/>
        <a:p>
          <a:endParaRPr lang="id-ID"/>
        </a:p>
      </dgm:t>
    </dgm:pt>
    <dgm:pt modelId="{C6A403F8-9370-4C86-9980-8130A6CDB9A2}" type="sibTrans" cxnId="{13605A29-D811-4B67-A053-8C7169EA170A}">
      <dgm:prSet/>
      <dgm:spPr/>
      <dgm:t>
        <a:bodyPr/>
        <a:lstStyle/>
        <a:p>
          <a:endParaRPr lang="id-ID"/>
        </a:p>
      </dgm:t>
    </dgm:pt>
    <dgm:pt modelId="{851E3955-0935-4591-83E3-8BE8D13C9955}">
      <dgm:prSet phldrT="[Text]" custT="1"/>
      <dgm:spPr>
        <a:solidFill>
          <a:srgbClr val="92D050"/>
        </a:solidFill>
      </dgm:spPr>
      <dgm:t>
        <a:bodyPr/>
        <a:lstStyle/>
        <a:p>
          <a:r>
            <a:rPr lang="id-ID" sz="1800" b="1" dirty="0" smtClean="0"/>
            <a:t>Pengelolaan Anggaran</a:t>
          </a:r>
          <a:r>
            <a:rPr lang="en-US" sz="1800" b="1" dirty="0" smtClean="0"/>
            <a:t> </a:t>
          </a:r>
          <a:r>
            <a:rPr lang="en-US" sz="1800" b="1" dirty="0" err="1" smtClean="0"/>
            <a:t>dan</a:t>
          </a:r>
          <a:r>
            <a:rPr lang="en-US" sz="1800" b="1" dirty="0" smtClean="0"/>
            <a:t> </a:t>
          </a:r>
          <a:r>
            <a:rPr lang="en-US" sz="1800" b="1" dirty="0" err="1" smtClean="0"/>
            <a:t>Barang</a:t>
          </a:r>
          <a:endParaRPr lang="id-ID" sz="1800" b="1" dirty="0"/>
        </a:p>
      </dgm:t>
    </dgm:pt>
    <dgm:pt modelId="{566CB640-8081-4062-BE06-0684A1EE8E46}" type="parTrans" cxnId="{CCE936D6-3BF2-4686-8CC6-1946B2F4B9A2}">
      <dgm:prSet/>
      <dgm:spPr/>
      <dgm:t>
        <a:bodyPr/>
        <a:lstStyle/>
        <a:p>
          <a:endParaRPr lang="id-ID"/>
        </a:p>
      </dgm:t>
    </dgm:pt>
    <dgm:pt modelId="{0D0FD86C-2B4F-430C-B335-BE3F4B2ED12A}" type="sibTrans" cxnId="{CCE936D6-3BF2-4686-8CC6-1946B2F4B9A2}">
      <dgm:prSet/>
      <dgm:spPr/>
      <dgm:t>
        <a:bodyPr/>
        <a:lstStyle/>
        <a:p>
          <a:endParaRPr lang="id-ID"/>
        </a:p>
      </dgm:t>
    </dgm:pt>
    <dgm:pt modelId="{413BA9E4-4139-4053-8218-41678920F065}">
      <dgm:prSet phldrT="[Text]" custT="1"/>
      <dgm:spPr>
        <a:solidFill>
          <a:srgbClr val="C00000"/>
        </a:solidFill>
      </dgm:spPr>
      <dgm:t>
        <a:bodyPr/>
        <a:lstStyle/>
        <a:p>
          <a:r>
            <a:rPr lang="id-ID" sz="1800" b="1" dirty="0" smtClean="0"/>
            <a:t>Pelayanan Publik</a:t>
          </a:r>
          <a:endParaRPr lang="id-ID" sz="1800" b="1" dirty="0"/>
        </a:p>
      </dgm:t>
    </dgm:pt>
    <dgm:pt modelId="{203AF50D-841D-46D6-842D-596AC0AD71F8}" type="parTrans" cxnId="{3015A0AB-74A4-46F5-9D8B-17ECA3267208}">
      <dgm:prSet/>
      <dgm:spPr/>
      <dgm:t>
        <a:bodyPr/>
        <a:lstStyle/>
        <a:p>
          <a:endParaRPr lang="id-ID"/>
        </a:p>
      </dgm:t>
    </dgm:pt>
    <dgm:pt modelId="{F73B1C91-A793-40ED-9987-861B3D39CA9E}" type="sibTrans" cxnId="{3015A0AB-74A4-46F5-9D8B-17ECA3267208}">
      <dgm:prSet/>
      <dgm:spPr/>
      <dgm:t>
        <a:bodyPr/>
        <a:lstStyle/>
        <a:p>
          <a:endParaRPr lang="id-ID"/>
        </a:p>
      </dgm:t>
    </dgm:pt>
    <dgm:pt modelId="{FFAE80C4-36D9-4E7B-9C44-0DAC9027A5A4}">
      <dgm:prSet phldrT="[Text]" custT="1"/>
      <dgm:spPr>
        <a:solidFill>
          <a:srgbClr val="0070C0"/>
        </a:solidFill>
      </dgm:spPr>
      <dgm:t>
        <a:bodyPr/>
        <a:lstStyle/>
        <a:p>
          <a:r>
            <a:rPr lang="en-US" sz="1800" b="1" dirty="0" err="1" smtClean="0"/>
            <a:t>Capaian</a:t>
          </a:r>
          <a:r>
            <a:rPr lang="en-US" sz="1800" b="1" dirty="0" smtClean="0"/>
            <a:t> </a:t>
          </a:r>
        </a:p>
        <a:p>
          <a:r>
            <a:rPr lang="en-US" sz="1800" b="1" dirty="0" err="1" smtClean="0"/>
            <a:t>Kinerja</a:t>
          </a:r>
          <a:endParaRPr lang="id-ID" sz="1800" b="1" dirty="0"/>
        </a:p>
      </dgm:t>
    </dgm:pt>
    <dgm:pt modelId="{80C67F11-6F6C-495C-B5B0-2628535F0B04}" type="parTrans" cxnId="{C250B450-D22A-48BA-8F56-7FCD921D39EB}">
      <dgm:prSet/>
      <dgm:spPr/>
      <dgm:t>
        <a:bodyPr/>
        <a:lstStyle/>
        <a:p>
          <a:endParaRPr lang="id-ID"/>
        </a:p>
      </dgm:t>
    </dgm:pt>
    <dgm:pt modelId="{C7693FB2-C10E-4B11-9BC0-436A510E76F2}" type="sibTrans" cxnId="{C250B450-D22A-48BA-8F56-7FCD921D39EB}">
      <dgm:prSet/>
      <dgm:spPr/>
      <dgm:t>
        <a:bodyPr/>
        <a:lstStyle/>
        <a:p>
          <a:endParaRPr lang="id-ID"/>
        </a:p>
      </dgm:t>
    </dgm:pt>
    <dgm:pt modelId="{CF951BBA-7FC5-491C-A2BC-E5523ABD8911}" type="pres">
      <dgm:prSet presAssocID="{3B15342A-F403-42DB-91D9-446EBE3B8FFA}" presName="diagram" presStyleCnt="0">
        <dgm:presLayoutVars>
          <dgm:chMax val="1"/>
          <dgm:dir/>
          <dgm:animLvl val="ctr"/>
          <dgm:resizeHandles val="exact"/>
        </dgm:presLayoutVars>
      </dgm:prSet>
      <dgm:spPr/>
      <dgm:t>
        <a:bodyPr/>
        <a:lstStyle/>
        <a:p>
          <a:endParaRPr lang="en-US"/>
        </a:p>
      </dgm:t>
    </dgm:pt>
    <dgm:pt modelId="{B9A25945-2229-4D16-A0CE-38DEBBC957CA}" type="pres">
      <dgm:prSet presAssocID="{3B15342A-F403-42DB-91D9-446EBE3B8FFA}" presName="matrix" presStyleCnt="0"/>
      <dgm:spPr/>
    </dgm:pt>
    <dgm:pt modelId="{D723D2CD-3136-4300-92D2-CDB158189B4A}" type="pres">
      <dgm:prSet presAssocID="{3B15342A-F403-42DB-91D9-446EBE3B8FFA}" presName="tile1" presStyleLbl="node1" presStyleIdx="0" presStyleCnt="4"/>
      <dgm:spPr/>
      <dgm:t>
        <a:bodyPr/>
        <a:lstStyle/>
        <a:p>
          <a:endParaRPr lang="en-US"/>
        </a:p>
      </dgm:t>
    </dgm:pt>
    <dgm:pt modelId="{EEBAC895-8AC0-4A06-9A02-2ED1A999A8F1}" type="pres">
      <dgm:prSet presAssocID="{3B15342A-F403-42DB-91D9-446EBE3B8FFA}" presName="tile1text" presStyleLbl="node1" presStyleIdx="0" presStyleCnt="4">
        <dgm:presLayoutVars>
          <dgm:chMax val="0"/>
          <dgm:chPref val="0"/>
          <dgm:bulletEnabled val="1"/>
        </dgm:presLayoutVars>
      </dgm:prSet>
      <dgm:spPr/>
      <dgm:t>
        <a:bodyPr/>
        <a:lstStyle/>
        <a:p>
          <a:endParaRPr lang="en-US"/>
        </a:p>
      </dgm:t>
    </dgm:pt>
    <dgm:pt modelId="{97DB2B38-4EC0-4DBA-B55A-5BB268414D5A}" type="pres">
      <dgm:prSet presAssocID="{3B15342A-F403-42DB-91D9-446EBE3B8FFA}" presName="tile2" presStyleLbl="node1" presStyleIdx="1" presStyleCnt="4"/>
      <dgm:spPr/>
      <dgm:t>
        <a:bodyPr/>
        <a:lstStyle/>
        <a:p>
          <a:endParaRPr lang="en-US"/>
        </a:p>
      </dgm:t>
    </dgm:pt>
    <dgm:pt modelId="{12A04CD5-DC67-4CFF-9B17-2A7BF1740092}" type="pres">
      <dgm:prSet presAssocID="{3B15342A-F403-42DB-91D9-446EBE3B8FFA}" presName="tile2text" presStyleLbl="node1" presStyleIdx="1" presStyleCnt="4">
        <dgm:presLayoutVars>
          <dgm:chMax val="0"/>
          <dgm:chPref val="0"/>
          <dgm:bulletEnabled val="1"/>
        </dgm:presLayoutVars>
      </dgm:prSet>
      <dgm:spPr/>
      <dgm:t>
        <a:bodyPr/>
        <a:lstStyle/>
        <a:p>
          <a:endParaRPr lang="en-US"/>
        </a:p>
      </dgm:t>
    </dgm:pt>
    <dgm:pt modelId="{BC28AB0F-8F49-4F05-ABDF-E7D5837CDEDF}" type="pres">
      <dgm:prSet presAssocID="{3B15342A-F403-42DB-91D9-446EBE3B8FFA}" presName="tile3" presStyleLbl="node1" presStyleIdx="2" presStyleCnt="4"/>
      <dgm:spPr/>
      <dgm:t>
        <a:bodyPr/>
        <a:lstStyle/>
        <a:p>
          <a:endParaRPr lang="en-US"/>
        </a:p>
      </dgm:t>
    </dgm:pt>
    <dgm:pt modelId="{2B1DF145-BD0F-4E93-9627-091744DE0E27}" type="pres">
      <dgm:prSet presAssocID="{3B15342A-F403-42DB-91D9-446EBE3B8FFA}" presName="tile3text" presStyleLbl="node1" presStyleIdx="2" presStyleCnt="4">
        <dgm:presLayoutVars>
          <dgm:chMax val="0"/>
          <dgm:chPref val="0"/>
          <dgm:bulletEnabled val="1"/>
        </dgm:presLayoutVars>
      </dgm:prSet>
      <dgm:spPr/>
      <dgm:t>
        <a:bodyPr/>
        <a:lstStyle/>
        <a:p>
          <a:endParaRPr lang="en-US"/>
        </a:p>
      </dgm:t>
    </dgm:pt>
    <dgm:pt modelId="{E8E11BEB-2AE1-4C82-ABA8-7D795F887277}" type="pres">
      <dgm:prSet presAssocID="{3B15342A-F403-42DB-91D9-446EBE3B8FFA}" presName="tile4" presStyleLbl="node1" presStyleIdx="3" presStyleCnt="4"/>
      <dgm:spPr/>
      <dgm:t>
        <a:bodyPr/>
        <a:lstStyle/>
        <a:p>
          <a:endParaRPr lang="en-US"/>
        </a:p>
      </dgm:t>
    </dgm:pt>
    <dgm:pt modelId="{98000E02-6D23-4C48-9EDB-3AB67806E5A7}" type="pres">
      <dgm:prSet presAssocID="{3B15342A-F403-42DB-91D9-446EBE3B8FFA}" presName="tile4text" presStyleLbl="node1" presStyleIdx="3" presStyleCnt="4">
        <dgm:presLayoutVars>
          <dgm:chMax val="0"/>
          <dgm:chPref val="0"/>
          <dgm:bulletEnabled val="1"/>
        </dgm:presLayoutVars>
      </dgm:prSet>
      <dgm:spPr/>
      <dgm:t>
        <a:bodyPr/>
        <a:lstStyle/>
        <a:p>
          <a:endParaRPr lang="en-US"/>
        </a:p>
      </dgm:t>
    </dgm:pt>
    <dgm:pt modelId="{2D71CB37-B5BC-45C0-B5C2-0519C7A7A1BB}" type="pres">
      <dgm:prSet presAssocID="{3B15342A-F403-42DB-91D9-446EBE3B8FFA}" presName="centerTile" presStyleLbl="fgShp" presStyleIdx="0" presStyleCnt="1">
        <dgm:presLayoutVars>
          <dgm:chMax val="0"/>
          <dgm:chPref val="0"/>
        </dgm:presLayoutVars>
      </dgm:prSet>
      <dgm:spPr/>
      <dgm:t>
        <a:bodyPr/>
        <a:lstStyle/>
        <a:p>
          <a:endParaRPr lang="en-US"/>
        </a:p>
      </dgm:t>
    </dgm:pt>
  </dgm:ptLst>
  <dgm:cxnLst>
    <dgm:cxn modelId="{CCE936D6-3BF2-4686-8CC6-1946B2F4B9A2}" srcId="{5B18CB8A-9007-45C2-8CBE-58106B263B0E}" destId="{851E3955-0935-4591-83E3-8BE8D13C9955}" srcOrd="1" destOrd="0" parTransId="{566CB640-8081-4062-BE06-0684A1EE8E46}" sibTransId="{0D0FD86C-2B4F-430C-B335-BE3F4B2ED12A}"/>
    <dgm:cxn modelId="{C250B450-D22A-48BA-8F56-7FCD921D39EB}" srcId="{5B18CB8A-9007-45C2-8CBE-58106B263B0E}" destId="{FFAE80C4-36D9-4E7B-9C44-0DAC9027A5A4}" srcOrd="3" destOrd="0" parTransId="{80C67F11-6F6C-495C-B5B0-2628535F0B04}" sibTransId="{C7693FB2-C10E-4B11-9BC0-436A510E76F2}"/>
    <dgm:cxn modelId="{15CA8C75-B166-49A8-B472-54B239DF15FD}" type="presOf" srcId="{851E3955-0935-4591-83E3-8BE8D13C9955}" destId="{12A04CD5-DC67-4CFF-9B17-2A7BF1740092}" srcOrd="1" destOrd="0" presId="urn:microsoft.com/office/officeart/2005/8/layout/matrix1"/>
    <dgm:cxn modelId="{54624CEF-3BB9-4692-A0C7-9E3320EF7304}" type="presOf" srcId="{413BA9E4-4139-4053-8218-41678920F065}" destId="{2B1DF145-BD0F-4E93-9627-091744DE0E27}" srcOrd="1" destOrd="0" presId="urn:microsoft.com/office/officeart/2005/8/layout/matrix1"/>
    <dgm:cxn modelId="{13605A29-D811-4B67-A053-8C7169EA170A}" srcId="{5B18CB8A-9007-45C2-8CBE-58106B263B0E}" destId="{12D9FEFF-D123-4AD7-A871-F4EE3AB38D3B}" srcOrd="0" destOrd="0" parTransId="{42BB7717-1586-42A4-85C4-0D4CBD0807F2}" sibTransId="{C6A403F8-9370-4C86-9980-8130A6CDB9A2}"/>
    <dgm:cxn modelId="{4E1C3293-38C8-405C-B995-66853EA48229}" srcId="{3B15342A-F403-42DB-91D9-446EBE3B8FFA}" destId="{5B18CB8A-9007-45C2-8CBE-58106B263B0E}" srcOrd="0" destOrd="0" parTransId="{75BA3526-B5ED-415A-A5AC-E6A76C03F32D}" sibTransId="{2F311A51-319A-4971-B30B-C2A450190DC4}"/>
    <dgm:cxn modelId="{007F7D52-9D31-40F4-A26F-F9A2C071B5F4}" type="presOf" srcId="{12D9FEFF-D123-4AD7-A871-F4EE3AB38D3B}" destId="{EEBAC895-8AC0-4A06-9A02-2ED1A999A8F1}" srcOrd="1" destOrd="0" presId="urn:microsoft.com/office/officeart/2005/8/layout/matrix1"/>
    <dgm:cxn modelId="{48F46C0C-B1CF-470C-B161-28B58420E45D}" type="presOf" srcId="{5B18CB8A-9007-45C2-8CBE-58106B263B0E}" destId="{2D71CB37-B5BC-45C0-B5C2-0519C7A7A1BB}" srcOrd="0" destOrd="0" presId="urn:microsoft.com/office/officeart/2005/8/layout/matrix1"/>
    <dgm:cxn modelId="{3B063829-45BB-439D-91D7-5F9BCCBA127D}" type="presOf" srcId="{12D9FEFF-D123-4AD7-A871-F4EE3AB38D3B}" destId="{D723D2CD-3136-4300-92D2-CDB158189B4A}" srcOrd="0" destOrd="0" presId="urn:microsoft.com/office/officeart/2005/8/layout/matrix1"/>
    <dgm:cxn modelId="{64907CE1-BF1E-48CD-8A6B-A44EAEC287A8}" type="presOf" srcId="{851E3955-0935-4591-83E3-8BE8D13C9955}" destId="{97DB2B38-4EC0-4DBA-B55A-5BB268414D5A}" srcOrd="0" destOrd="0" presId="urn:microsoft.com/office/officeart/2005/8/layout/matrix1"/>
    <dgm:cxn modelId="{28FECE0C-AA02-4479-BE95-8601AA37D9E6}" type="presOf" srcId="{FFAE80C4-36D9-4E7B-9C44-0DAC9027A5A4}" destId="{98000E02-6D23-4C48-9EDB-3AB67806E5A7}" srcOrd="1" destOrd="0" presId="urn:microsoft.com/office/officeart/2005/8/layout/matrix1"/>
    <dgm:cxn modelId="{3015A0AB-74A4-46F5-9D8B-17ECA3267208}" srcId="{5B18CB8A-9007-45C2-8CBE-58106B263B0E}" destId="{413BA9E4-4139-4053-8218-41678920F065}" srcOrd="2" destOrd="0" parTransId="{203AF50D-841D-46D6-842D-596AC0AD71F8}" sibTransId="{F73B1C91-A793-40ED-9987-861B3D39CA9E}"/>
    <dgm:cxn modelId="{978A91C8-34DE-4F24-84CE-2FB0C7AE6D92}" type="presOf" srcId="{FFAE80C4-36D9-4E7B-9C44-0DAC9027A5A4}" destId="{E8E11BEB-2AE1-4C82-ABA8-7D795F887277}" srcOrd="0" destOrd="0" presId="urn:microsoft.com/office/officeart/2005/8/layout/matrix1"/>
    <dgm:cxn modelId="{190D41FD-C934-42B2-9B33-6CFB726AAF8C}" type="presOf" srcId="{413BA9E4-4139-4053-8218-41678920F065}" destId="{BC28AB0F-8F49-4F05-ABDF-E7D5837CDEDF}" srcOrd="0" destOrd="0" presId="urn:microsoft.com/office/officeart/2005/8/layout/matrix1"/>
    <dgm:cxn modelId="{B3523BE7-104E-48C5-9346-B6474C8BBAEC}" type="presOf" srcId="{3B15342A-F403-42DB-91D9-446EBE3B8FFA}" destId="{CF951BBA-7FC5-491C-A2BC-E5523ABD8911}" srcOrd="0" destOrd="0" presId="urn:microsoft.com/office/officeart/2005/8/layout/matrix1"/>
    <dgm:cxn modelId="{E872DAFA-3AD4-4104-885F-3139A2F6D380}" type="presParOf" srcId="{CF951BBA-7FC5-491C-A2BC-E5523ABD8911}" destId="{B9A25945-2229-4D16-A0CE-38DEBBC957CA}" srcOrd="0" destOrd="0" presId="urn:microsoft.com/office/officeart/2005/8/layout/matrix1"/>
    <dgm:cxn modelId="{318478D7-BD49-4850-BB8F-23092A87B39C}" type="presParOf" srcId="{B9A25945-2229-4D16-A0CE-38DEBBC957CA}" destId="{D723D2CD-3136-4300-92D2-CDB158189B4A}" srcOrd="0" destOrd="0" presId="urn:microsoft.com/office/officeart/2005/8/layout/matrix1"/>
    <dgm:cxn modelId="{F4BD64D5-0D1F-47A5-89A2-49D011DE3AF1}" type="presParOf" srcId="{B9A25945-2229-4D16-A0CE-38DEBBC957CA}" destId="{EEBAC895-8AC0-4A06-9A02-2ED1A999A8F1}" srcOrd="1" destOrd="0" presId="urn:microsoft.com/office/officeart/2005/8/layout/matrix1"/>
    <dgm:cxn modelId="{ED3614CE-0957-4D42-8310-A43CE5BBF7C6}" type="presParOf" srcId="{B9A25945-2229-4D16-A0CE-38DEBBC957CA}" destId="{97DB2B38-4EC0-4DBA-B55A-5BB268414D5A}" srcOrd="2" destOrd="0" presId="urn:microsoft.com/office/officeart/2005/8/layout/matrix1"/>
    <dgm:cxn modelId="{71AB3A58-1737-4041-A8F0-118F40EE5CB9}" type="presParOf" srcId="{B9A25945-2229-4D16-A0CE-38DEBBC957CA}" destId="{12A04CD5-DC67-4CFF-9B17-2A7BF1740092}" srcOrd="3" destOrd="0" presId="urn:microsoft.com/office/officeart/2005/8/layout/matrix1"/>
    <dgm:cxn modelId="{6182EEA1-E3F5-4914-8F69-119639FAA844}" type="presParOf" srcId="{B9A25945-2229-4D16-A0CE-38DEBBC957CA}" destId="{BC28AB0F-8F49-4F05-ABDF-E7D5837CDEDF}" srcOrd="4" destOrd="0" presId="urn:microsoft.com/office/officeart/2005/8/layout/matrix1"/>
    <dgm:cxn modelId="{67096172-2E9C-406E-A0E8-38BEC2466780}" type="presParOf" srcId="{B9A25945-2229-4D16-A0CE-38DEBBC957CA}" destId="{2B1DF145-BD0F-4E93-9627-091744DE0E27}" srcOrd="5" destOrd="0" presId="urn:microsoft.com/office/officeart/2005/8/layout/matrix1"/>
    <dgm:cxn modelId="{5E3272DA-2FF9-4CCB-84D7-BE04E5CC179B}" type="presParOf" srcId="{B9A25945-2229-4D16-A0CE-38DEBBC957CA}" destId="{E8E11BEB-2AE1-4C82-ABA8-7D795F887277}" srcOrd="6" destOrd="0" presId="urn:microsoft.com/office/officeart/2005/8/layout/matrix1"/>
    <dgm:cxn modelId="{AD78F530-AB0E-4136-9D2A-17E87579E1B0}" type="presParOf" srcId="{B9A25945-2229-4D16-A0CE-38DEBBC957CA}" destId="{98000E02-6D23-4C48-9EDB-3AB67806E5A7}" srcOrd="7" destOrd="0" presId="urn:microsoft.com/office/officeart/2005/8/layout/matrix1"/>
    <dgm:cxn modelId="{046A09E9-B09E-45E4-B565-EB6D5AA4451B}" type="presParOf" srcId="{CF951BBA-7FC5-491C-A2BC-E5523ABD8911}" destId="{2D71CB37-B5BC-45C0-B5C2-0519C7A7A1BB}" srcOrd="1" destOrd="0" presId="urn:microsoft.com/office/officeart/2005/8/layout/matrix1"/>
  </dgm:cxnLst>
  <dgm:bg/>
  <dgm:whole/>
</dgm:dataModel>
</file>

<file path=ppt/diagrams/data3.xml><?xml version="1.0" encoding="utf-8"?>
<dgm:dataModel xmlns:dgm="http://schemas.openxmlformats.org/drawingml/2006/diagram" xmlns:a="http://schemas.openxmlformats.org/drawingml/2006/main">
  <dgm:ptLst>
    <dgm:pt modelId="{3B15342A-F403-42DB-91D9-446EBE3B8FFA}"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id-ID"/>
        </a:p>
      </dgm:t>
    </dgm:pt>
    <dgm:pt modelId="{5B18CB8A-9007-45C2-8CBE-58106B263B0E}">
      <dgm:prSet phldrT="[Text]"/>
      <dgm:spPr/>
      <dgm:t>
        <a:bodyPr/>
        <a:lstStyle/>
        <a:p>
          <a:r>
            <a:rPr lang="id-ID" b="1" dirty="0" smtClean="0"/>
            <a:t>Perspektif Individu</a:t>
          </a:r>
          <a:endParaRPr lang="id-ID" b="1" dirty="0"/>
        </a:p>
      </dgm:t>
    </dgm:pt>
    <dgm:pt modelId="{75BA3526-B5ED-415A-A5AC-E6A76C03F32D}" type="parTrans" cxnId="{4E1C3293-38C8-405C-B995-66853EA48229}">
      <dgm:prSet/>
      <dgm:spPr/>
      <dgm:t>
        <a:bodyPr/>
        <a:lstStyle/>
        <a:p>
          <a:endParaRPr lang="id-ID"/>
        </a:p>
      </dgm:t>
    </dgm:pt>
    <dgm:pt modelId="{2F311A51-319A-4971-B30B-C2A450190DC4}" type="sibTrans" cxnId="{4E1C3293-38C8-405C-B995-66853EA48229}">
      <dgm:prSet/>
      <dgm:spPr/>
      <dgm:t>
        <a:bodyPr/>
        <a:lstStyle/>
        <a:p>
          <a:endParaRPr lang="id-ID"/>
        </a:p>
      </dgm:t>
    </dgm:pt>
    <dgm:pt modelId="{12D9FEFF-D123-4AD7-A871-F4EE3AB38D3B}">
      <dgm:prSet phldrT="[Text]" custT="1"/>
      <dgm:spPr>
        <a:solidFill>
          <a:srgbClr val="FFC000"/>
        </a:solidFill>
      </dgm:spPr>
      <dgm:t>
        <a:bodyPr/>
        <a:lstStyle/>
        <a:p>
          <a:r>
            <a:rPr lang="id-ID" sz="1800" b="1" dirty="0" smtClean="0"/>
            <a:t>Identifikasi Potensi &amp; Kompetensi</a:t>
          </a:r>
          <a:endParaRPr lang="id-ID" sz="1800" b="1" dirty="0"/>
        </a:p>
      </dgm:t>
    </dgm:pt>
    <dgm:pt modelId="{42BB7717-1586-42A4-85C4-0D4CBD0807F2}" type="parTrans" cxnId="{13605A29-D811-4B67-A053-8C7169EA170A}">
      <dgm:prSet/>
      <dgm:spPr/>
      <dgm:t>
        <a:bodyPr/>
        <a:lstStyle/>
        <a:p>
          <a:endParaRPr lang="id-ID"/>
        </a:p>
      </dgm:t>
    </dgm:pt>
    <dgm:pt modelId="{C6A403F8-9370-4C86-9980-8130A6CDB9A2}" type="sibTrans" cxnId="{13605A29-D811-4B67-A053-8C7169EA170A}">
      <dgm:prSet/>
      <dgm:spPr/>
      <dgm:t>
        <a:bodyPr/>
        <a:lstStyle/>
        <a:p>
          <a:endParaRPr lang="id-ID"/>
        </a:p>
      </dgm:t>
    </dgm:pt>
    <dgm:pt modelId="{851E3955-0935-4591-83E3-8BE8D13C9955}">
      <dgm:prSet phldrT="[Text]" custT="1"/>
      <dgm:spPr>
        <a:solidFill>
          <a:srgbClr val="92D050"/>
        </a:solidFill>
      </dgm:spPr>
      <dgm:t>
        <a:bodyPr/>
        <a:lstStyle/>
        <a:p>
          <a:r>
            <a:rPr lang="id-ID" sz="1800" b="1" dirty="0" smtClean="0"/>
            <a:t>Pengukuhan Kompetensi</a:t>
          </a:r>
          <a:endParaRPr lang="id-ID" sz="1800" b="1" dirty="0"/>
        </a:p>
      </dgm:t>
    </dgm:pt>
    <dgm:pt modelId="{566CB640-8081-4062-BE06-0684A1EE8E46}" type="parTrans" cxnId="{CCE936D6-3BF2-4686-8CC6-1946B2F4B9A2}">
      <dgm:prSet/>
      <dgm:spPr/>
      <dgm:t>
        <a:bodyPr/>
        <a:lstStyle/>
        <a:p>
          <a:endParaRPr lang="id-ID"/>
        </a:p>
      </dgm:t>
    </dgm:pt>
    <dgm:pt modelId="{0D0FD86C-2B4F-430C-B335-BE3F4B2ED12A}" type="sibTrans" cxnId="{CCE936D6-3BF2-4686-8CC6-1946B2F4B9A2}">
      <dgm:prSet/>
      <dgm:spPr/>
      <dgm:t>
        <a:bodyPr/>
        <a:lstStyle/>
        <a:p>
          <a:endParaRPr lang="id-ID"/>
        </a:p>
      </dgm:t>
    </dgm:pt>
    <dgm:pt modelId="{413BA9E4-4139-4053-8218-41678920F065}">
      <dgm:prSet phldrT="[Text]" custT="1"/>
      <dgm:spPr>
        <a:solidFill>
          <a:srgbClr val="C00000"/>
        </a:solidFill>
      </dgm:spPr>
      <dgm:t>
        <a:bodyPr/>
        <a:lstStyle/>
        <a:p>
          <a:r>
            <a:rPr lang="id-ID" sz="1800" b="1" dirty="0" smtClean="0"/>
            <a:t>Diklat Berbasis Kompetensi</a:t>
          </a:r>
          <a:endParaRPr lang="id-ID" sz="1800" b="1" dirty="0"/>
        </a:p>
      </dgm:t>
    </dgm:pt>
    <dgm:pt modelId="{203AF50D-841D-46D6-842D-596AC0AD71F8}" type="parTrans" cxnId="{3015A0AB-74A4-46F5-9D8B-17ECA3267208}">
      <dgm:prSet/>
      <dgm:spPr/>
      <dgm:t>
        <a:bodyPr/>
        <a:lstStyle/>
        <a:p>
          <a:endParaRPr lang="id-ID"/>
        </a:p>
      </dgm:t>
    </dgm:pt>
    <dgm:pt modelId="{F73B1C91-A793-40ED-9987-861B3D39CA9E}" type="sibTrans" cxnId="{3015A0AB-74A4-46F5-9D8B-17ECA3267208}">
      <dgm:prSet/>
      <dgm:spPr/>
      <dgm:t>
        <a:bodyPr/>
        <a:lstStyle/>
        <a:p>
          <a:endParaRPr lang="id-ID"/>
        </a:p>
      </dgm:t>
    </dgm:pt>
    <dgm:pt modelId="{FFAE80C4-36D9-4E7B-9C44-0DAC9027A5A4}">
      <dgm:prSet phldrT="[Text]" custT="1"/>
      <dgm:spPr>
        <a:solidFill>
          <a:srgbClr val="0070C0"/>
        </a:solidFill>
      </dgm:spPr>
      <dgm:t>
        <a:bodyPr/>
        <a:lstStyle/>
        <a:p>
          <a:r>
            <a:rPr lang="id-ID" sz="1800" b="1" dirty="0" smtClean="0"/>
            <a:t>Penempatan Dalam Jabatan Berbasis Kompetensi</a:t>
          </a:r>
          <a:endParaRPr lang="id-ID" sz="1800" b="1" dirty="0"/>
        </a:p>
      </dgm:t>
    </dgm:pt>
    <dgm:pt modelId="{80C67F11-6F6C-495C-B5B0-2628535F0B04}" type="parTrans" cxnId="{C250B450-D22A-48BA-8F56-7FCD921D39EB}">
      <dgm:prSet/>
      <dgm:spPr/>
      <dgm:t>
        <a:bodyPr/>
        <a:lstStyle/>
        <a:p>
          <a:endParaRPr lang="id-ID"/>
        </a:p>
      </dgm:t>
    </dgm:pt>
    <dgm:pt modelId="{C7693FB2-C10E-4B11-9BC0-436A510E76F2}" type="sibTrans" cxnId="{C250B450-D22A-48BA-8F56-7FCD921D39EB}">
      <dgm:prSet/>
      <dgm:spPr/>
      <dgm:t>
        <a:bodyPr/>
        <a:lstStyle/>
        <a:p>
          <a:endParaRPr lang="id-ID"/>
        </a:p>
      </dgm:t>
    </dgm:pt>
    <dgm:pt modelId="{CF951BBA-7FC5-491C-A2BC-E5523ABD8911}" type="pres">
      <dgm:prSet presAssocID="{3B15342A-F403-42DB-91D9-446EBE3B8FFA}" presName="diagram" presStyleCnt="0">
        <dgm:presLayoutVars>
          <dgm:chMax val="1"/>
          <dgm:dir/>
          <dgm:animLvl val="ctr"/>
          <dgm:resizeHandles val="exact"/>
        </dgm:presLayoutVars>
      </dgm:prSet>
      <dgm:spPr/>
      <dgm:t>
        <a:bodyPr/>
        <a:lstStyle/>
        <a:p>
          <a:endParaRPr lang="en-US"/>
        </a:p>
      </dgm:t>
    </dgm:pt>
    <dgm:pt modelId="{B9A25945-2229-4D16-A0CE-38DEBBC957CA}" type="pres">
      <dgm:prSet presAssocID="{3B15342A-F403-42DB-91D9-446EBE3B8FFA}" presName="matrix" presStyleCnt="0"/>
      <dgm:spPr/>
    </dgm:pt>
    <dgm:pt modelId="{D723D2CD-3136-4300-92D2-CDB158189B4A}" type="pres">
      <dgm:prSet presAssocID="{3B15342A-F403-42DB-91D9-446EBE3B8FFA}" presName="tile1" presStyleLbl="node1" presStyleIdx="0" presStyleCnt="4"/>
      <dgm:spPr/>
      <dgm:t>
        <a:bodyPr/>
        <a:lstStyle/>
        <a:p>
          <a:endParaRPr lang="id-ID"/>
        </a:p>
      </dgm:t>
    </dgm:pt>
    <dgm:pt modelId="{EEBAC895-8AC0-4A06-9A02-2ED1A999A8F1}" type="pres">
      <dgm:prSet presAssocID="{3B15342A-F403-42DB-91D9-446EBE3B8FFA}" presName="tile1text" presStyleLbl="node1" presStyleIdx="0" presStyleCnt="4">
        <dgm:presLayoutVars>
          <dgm:chMax val="0"/>
          <dgm:chPref val="0"/>
          <dgm:bulletEnabled val="1"/>
        </dgm:presLayoutVars>
      </dgm:prSet>
      <dgm:spPr/>
      <dgm:t>
        <a:bodyPr/>
        <a:lstStyle/>
        <a:p>
          <a:endParaRPr lang="id-ID"/>
        </a:p>
      </dgm:t>
    </dgm:pt>
    <dgm:pt modelId="{97DB2B38-4EC0-4DBA-B55A-5BB268414D5A}" type="pres">
      <dgm:prSet presAssocID="{3B15342A-F403-42DB-91D9-446EBE3B8FFA}" presName="tile2" presStyleLbl="node1" presStyleIdx="1" presStyleCnt="4" custLinFactNeighborX="1330"/>
      <dgm:spPr/>
      <dgm:t>
        <a:bodyPr/>
        <a:lstStyle/>
        <a:p>
          <a:endParaRPr lang="en-US"/>
        </a:p>
      </dgm:t>
    </dgm:pt>
    <dgm:pt modelId="{12A04CD5-DC67-4CFF-9B17-2A7BF1740092}" type="pres">
      <dgm:prSet presAssocID="{3B15342A-F403-42DB-91D9-446EBE3B8FFA}" presName="tile2text" presStyleLbl="node1" presStyleIdx="1" presStyleCnt="4">
        <dgm:presLayoutVars>
          <dgm:chMax val="0"/>
          <dgm:chPref val="0"/>
          <dgm:bulletEnabled val="1"/>
        </dgm:presLayoutVars>
      </dgm:prSet>
      <dgm:spPr/>
      <dgm:t>
        <a:bodyPr/>
        <a:lstStyle/>
        <a:p>
          <a:endParaRPr lang="en-US"/>
        </a:p>
      </dgm:t>
    </dgm:pt>
    <dgm:pt modelId="{BC28AB0F-8F49-4F05-ABDF-E7D5837CDEDF}" type="pres">
      <dgm:prSet presAssocID="{3B15342A-F403-42DB-91D9-446EBE3B8FFA}" presName="tile3" presStyleLbl="node1" presStyleIdx="2" presStyleCnt="4"/>
      <dgm:spPr/>
      <dgm:t>
        <a:bodyPr/>
        <a:lstStyle/>
        <a:p>
          <a:endParaRPr lang="id-ID"/>
        </a:p>
      </dgm:t>
    </dgm:pt>
    <dgm:pt modelId="{2B1DF145-BD0F-4E93-9627-091744DE0E27}" type="pres">
      <dgm:prSet presAssocID="{3B15342A-F403-42DB-91D9-446EBE3B8FFA}" presName="tile3text" presStyleLbl="node1" presStyleIdx="2" presStyleCnt="4">
        <dgm:presLayoutVars>
          <dgm:chMax val="0"/>
          <dgm:chPref val="0"/>
          <dgm:bulletEnabled val="1"/>
        </dgm:presLayoutVars>
      </dgm:prSet>
      <dgm:spPr/>
      <dgm:t>
        <a:bodyPr/>
        <a:lstStyle/>
        <a:p>
          <a:endParaRPr lang="id-ID"/>
        </a:p>
      </dgm:t>
    </dgm:pt>
    <dgm:pt modelId="{E8E11BEB-2AE1-4C82-ABA8-7D795F887277}" type="pres">
      <dgm:prSet presAssocID="{3B15342A-F403-42DB-91D9-446EBE3B8FFA}" presName="tile4" presStyleLbl="node1" presStyleIdx="3" presStyleCnt="4"/>
      <dgm:spPr/>
      <dgm:t>
        <a:bodyPr/>
        <a:lstStyle/>
        <a:p>
          <a:endParaRPr lang="en-US"/>
        </a:p>
      </dgm:t>
    </dgm:pt>
    <dgm:pt modelId="{98000E02-6D23-4C48-9EDB-3AB67806E5A7}" type="pres">
      <dgm:prSet presAssocID="{3B15342A-F403-42DB-91D9-446EBE3B8FFA}" presName="tile4text" presStyleLbl="node1" presStyleIdx="3" presStyleCnt="4">
        <dgm:presLayoutVars>
          <dgm:chMax val="0"/>
          <dgm:chPref val="0"/>
          <dgm:bulletEnabled val="1"/>
        </dgm:presLayoutVars>
      </dgm:prSet>
      <dgm:spPr/>
      <dgm:t>
        <a:bodyPr/>
        <a:lstStyle/>
        <a:p>
          <a:endParaRPr lang="en-US"/>
        </a:p>
      </dgm:t>
    </dgm:pt>
    <dgm:pt modelId="{2D71CB37-B5BC-45C0-B5C2-0519C7A7A1BB}" type="pres">
      <dgm:prSet presAssocID="{3B15342A-F403-42DB-91D9-446EBE3B8FFA}" presName="centerTile" presStyleLbl="fgShp" presStyleIdx="0" presStyleCnt="1">
        <dgm:presLayoutVars>
          <dgm:chMax val="0"/>
          <dgm:chPref val="0"/>
        </dgm:presLayoutVars>
      </dgm:prSet>
      <dgm:spPr/>
      <dgm:t>
        <a:bodyPr/>
        <a:lstStyle/>
        <a:p>
          <a:endParaRPr lang="id-ID"/>
        </a:p>
      </dgm:t>
    </dgm:pt>
  </dgm:ptLst>
  <dgm:cxnLst>
    <dgm:cxn modelId="{4FA80C3E-9BE8-436F-BCE2-A67E5DC5A4D9}" type="presOf" srcId="{FFAE80C4-36D9-4E7B-9C44-0DAC9027A5A4}" destId="{98000E02-6D23-4C48-9EDB-3AB67806E5A7}" srcOrd="1" destOrd="0" presId="urn:microsoft.com/office/officeart/2005/8/layout/matrix1"/>
    <dgm:cxn modelId="{D320C303-CFE1-44E7-9229-88A4473B7FF6}" type="presOf" srcId="{413BA9E4-4139-4053-8218-41678920F065}" destId="{2B1DF145-BD0F-4E93-9627-091744DE0E27}" srcOrd="1" destOrd="0" presId="urn:microsoft.com/office/officeart/2005/8/layout/matrix1"/>
    <dgm:cxn modelId="{3015A0AB-74A4-46F5-9D8B-17ECA3267208}" srcId="{5B18CB8A-9007-45C2-8CBE-58106B263B0E}" destId="{413BA9E4-4139-4053-8218-41678920F065}" srcOrd="2" destOrd="0" parTransId="{203AF50D-841D-46D6-842D-596AC0AD71F8}" sibTransId="{F73B1C91-A793-40ED-9987-861B3D39CA9E}"/>
    <dgm:cxn modelId="{EAFC799C-B9A5-4868-9DE2-F3B03306D221}" type="presOf" srcId="{12D9FEFF-D123-4AD7-A871-F4EE3AB38D3B}" destId="{D723D2CD-3136-4300-92D2-CDB158189B4A}" srcOrd="0" destOrd="0" presId="urn:microsoft.com/office/officeart/2005/8/layout/matrix1"/>
    <dgm:cxn modelId="{CCE936D6-3BF2-4686-8CC6-1946B2F4B9A2}" srcId="{5B18CB8A-9007-45C2-8CBE-58106B263B0E}" destId="{851E3955-0935-4591-83E3-8BE8D13C9955}" srcOrd="1" destOrd="0" parTransId="{566CB640-8081-4062-BE06-0684A1EE8E46}" sibTransId="{0D0FD86C-2B4F-430C-B335-BE3F4B2ED12A}"/>
    <dgm:cxn modelId="{0B71F949-9860-40A8-9E37-7C485E2339E5}" type="presOf" srcId="{851E3955-0935-4591-83E3-8BE8D13C9955}" destId="{97DB2B38-4EC0-4DBA-B55A-5BB268414D5A}" srcOrd="0" destOrd="0" presId="urn:microsoft.com/office/officeart/2005/8/layout/matrix1"/>
    <dgm:cxn modelId="{13605A29-D811-4B67-A053-8C7169EA170A}" srcId="{5B18CB8A-9007-45C2-8CBE-58106B263B0E}" destId="{12D9FEFF-D123-4AD7-A871-F4EE3AB38D3B}" srcOrd="0" destOrd="0" parTransId="{42BB7717-1586-42A4-85C4-0D4CBD0807F2}" sibTransId="{C6A403F8-9370-4C86-9980-8130A6CDB9A2}"/>
    <dgm:cxn modelId="{4E1C3293-38C8-405C-B995-66853EA48229}" srcId="{3B15342A-F403-42DB-91D9-446EBE3B8FFA}" destId="{5B18CB8A-9007-45C2-8CBE-58106B263B0E}" srcOrd="0" destOrd="0" parTransId="{75BA3526-B5ED-415A-A5AC-E6A76C03F32D}" sibTransId="{2F311A51-319A-4971-B30B-C2A450190DC4}"/>
    <dgm:cxn modelId="{C250B450-D22A-48BA-8F56-7FCD921D39EB}" srcId="{5B18CB8A-9007-45C2-8CBE-58106B263B0E}" destId="{FFAE80C4-36D9-4E7B-9C44-0DAC9027A5A4}" srcOrd="3" destOrd="0" parTransId="{80C67F11-6F6C-495C-B5B0-2628535F0B04}" sibTransId="{C7693FB2-C10E-4B11-9BC0-436A510E76F2}"/>
    <dgm:cxn modelId="{0356FE21-6E19-4D84-856F-E447C995094A}" type="presOf" srcId="{851E3955-0935-4591-83E3-8BE8D13C9955}" destId="{12A04CD5-DC67-4CFF-9B17-2A7BF1740092}" srcOrd="1" destOrd="0" presId="urn:microsoft.com/office/officeart/2005/8/layout/matrix1"/>
    <dgm:cxn modelId="{6F16A5E1-6D58-416C-AA84-99B50E31504D}" type="presOf" srcId="{413BA9E4-4139-4053-8218-41678920F065}" destId="{BC28AB0F-8F49-4F05-ABDF-E7D5837CDEDF}" srcOrd="0" destOrd="0" presId="urn:microsoft.com/office/officeart/2005/8/layout/matrix1"/>
    <dgm:cxn modelId="{86324077-BECE-4E69-A6B7-CEF217A74F89}" type="presOf" srcId="{5B18CB8A-9007-45C2-8CBE-58106B263B0E}" destId="{2D71CB37-B5BC-45C0-B5C2-0519C7A7A1BB}" srcOrd="0" destOrd="0" presId="urn:microsoft.com/office/officeart/2005/8/layout/matrix1"/>
    <dgm:cxn modelId="{18C60C68-4B9B-4BDB-82A8-0D4BD0267E99}" type="presOf" srcId="{FFAE80C4-36D9-4E7B-9C44-0DAC9027A5A4}" destId="{E8E11BEB-2AE1-4C82-ABA8-7D795F887277}" srcOrd="0" destOrd="0" presId="urn:microsoft.com/office/officeart/2005/8/layout/matrix1"/>
    <dgm:cxn modelId="{27D09F12-2311-40BE-BC5E-A457412DE38F}" type="presOf" srcId="{3B15342A-F403-42DB-91D9-446EBE3B8FFA}" destId="{CF951BBA-7FC5-491C-A2BC-E5523ABD8911}" srcOrd="0" destOrd="0" presId="urn:microsoft.com/office/officeart/2005/8/layout/matrix1"/>
    <dgm:cxn modelId="{8DAC9501-1C46-41E6-BEDD-5E6DBBF305B3}" type="presOf" srcId="{12D9FEFF-D123-4AD7-A871-F4EE3AB38D3B}" destId="{EEBAC895-8AC0-4A06-9A02-2ED1A999A8F1}" srcOrd="1" destOrd="0" presId="urn:microsoft.com/office/officeart/2005/8/layout/matrix1"/>
    <dgm:cxn modelId="{B8EEFEC6-FC14-44E4-BC9A-8C82A96DCABA}" type="presParOf" srcId="{CF951BBA-7FC5-491C-A2BC-E5523ABD8911}" destId="{B9A25945-2229-4D16-A0CE-38DEBBC957CA}" srcOrd="0" destOrd="0" presId="urn:microsoft.com/office/officeart/2005/8/layout/matrix1"/>
    <dgm:cxn modelId="{297A6DE4-9923-44F6-A7CC-70460EEC8E50}" type="presParOf" srcId="{B9A25945-2229-4D16-A0CE-38DEBBC957CA}" destId="{D723D2CD-3136-4300-92D2-CDB158189B4A}" srcOrd="0" destOrd="0" presId="urn:microsoft.com/office/officeart/2005/8/layout/matrix1"/>
    <dgm:cxn modelId="{D34BFF7A-356D-40ED-B8CC-3FB65A228D3F}" type="presParOf" srcId="{B9A25945-2229-4D16-A0CE-38DEBBC957CA}" destId="{EEBAC895-8AC0-4A06-9A02-2ED1A999A8F1}" srcOrd="1" destOrd="0" presId="urn:microsoft.com/office/officeart/2005/8/layout/matrix1"/>
    <dgm:cxn modelId="{444A5B8F-37E0-4D58-898D-E2882BA9276F}" type="presParOf" srcId="{B9A25945-2229-4D16-A0CE-38DEBBC957CA}" destId="{97DB2B38-4EC0-4DBA-B55A-5BB268414D5A}" srcOrd="2" destOrd="0" presId="urn:microsoft.com/office/officeart/2005/8/layout/matrix1"/>
    <dgm:cxn modelId="{87E2D77A-8C35-4CF3-BEA9-8CA472CD3EC2}" type="presParOf" srcId="{B9A25945-2229-4D16-A0CE-38DEBBC957CA}" destId="{12A04CD5-DC67-4CFF-9B17-2A7BF1740092}" srcOrd="3" destOrd="0" presId="urn:microsoft.com/office/officeart/2005/8/layout/matrix1"/>
    <dgm:cxn modelId="{79B78C35-865A-4BA6-8AF5-D937DFDDBF73}" type="presParOf" srcId="{B9A25945-2229-4D16-A0CE-38DEBBC957CA}" destId="{BC28AB0F-8F49-4F05-ABDF-E7D5837CDEDF}" srcOrd="4" destOrd="0" presId="urn:microsoft.com/office/officeart/2005/8/layout/matrix1"/>
    <dgm:cxn modelId="{BDD49CEA-B452-468A-A343-490C0FB35FE9}" type="presParOf" srcId="{B9A25945-2229-4D16-A0CE-38DEBBC957CA}" destId="{2B1DF145-BD0F-4E93-9627-091744DE0E27}" srcOrd="5" destOrd="0" presId="urn:microsoft.com/office/officeart/2005/8/layout/matrix1"/>
    <dgm:cxn modelId="{76A50AB5-93D1-4E11-B527-A4512F4CF7EF}" type="presParOf" srcId="{B9A25945-2229-4D16-A0CE-38DEBBC957CA}" destId="{E8E11BEB-2AE1-4C82-ABA8-7D795F887277}" srcOrd="6" destOrd="0" presId="urn:microsoft.com/office/officeart/2005/8/layout/matrix1"/>
    <dgm:cxn modelId="{148BCC34-69C5-4D27-8B81-8FCCF4E50835}" type="presParOf" srcId="{B9A25945-2229-4D16-A0CE-38DEBBC957CA}" destId="{98000E02-6D23-4C48-9EDB-3AB67806E5A7}" srcOrd="7" destOrd="0" presId="urn:microsoft.com/office/officeart/2005/8/layout/matrix1"/>
    <dgm:cxn modelId="{1837EE36-D781-4B31-ACC2-6C23A5600580}" type="presParOf" srcId="{CF951BBA-7FC5-491C-A2BC-E5523ABD8911}" destId="{2D71CB37-B5BC-45C0-B5C2-0519C7A7A1BB}" srcOrd="1" destOrd="0" presId="urn:microsoft.com/office/officeart/2005/8/layout/matrix1"/>
  </dgm:cxnLst>
  <dgm:bg/>
  <dgm:whole/>
</dgm:dataModel>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2"/>
            <a:ext cx="3037805" cy="556318"/>
          </a:xfrm>
          <a:prstGeom prst="rect">
            <a:avLst/>
          </a:prstGeom>
        </p:spPr>
        <p:txBody>
          <a:bodyPr vert="horz" lIns="99104" tIns="49551" rIns="99104" bIns="49551" rtlCol="0"/>
          <a:lstStyle>
            <a:lvl1pPr algn="l">
              <a:defRPr sz="1300"/>
            </a:lvl1pPr>
          </a:lstStyle>
          <a:p>
            <a:endParaRPr lang="en-US"/>
          </a:p>
        </p:txBody>
      </p:sp>
      <p:sp>
        <p:nvSpPr>
          <p:cNvPr id="3" name="Date Placeholder 2"/>
          <p:cNvSpPr>
            <a:spLocks noGrp="1"/>
          </p:cNvSpPr>
          <p:nvPr>
            <p:ph type="dt" sz="quarter" idx="1"/>
          </p:nvPr>
        </p:nvSpPr>
        <p:spPr>
          <a:xfrm>
            <a:off x="3972513" y="2"/>
            <a:ext cx="3037805" cy="556318"/>
          </a:xfrm>
          <a:prstGeom prst="rect">
            <a:avLst/>
          </a:prstGeom>
        </p:spPr>
        <p:txBody>
          <a:bodyPr vert="horz" lIns="99104" tIns="49551" rIns="99104" bIns="49551" rtlCol="0"/>
          <a:lstStyle>
            <a:lvl1pPr algn="r">
              <a:defRPr sz="1300"/>
            </a:lvl1pPr>
          </a:lstStyle>
          <a:p>
            <a:endParaRPr lang="en-US"/>
          </a:p>
        </p:txBody>
      </p:sp>
      <p:sp>
        <p:nvSpPr>
          <p:cNvPr id="4" name="Footer Placeholder 3"/>
          <p:cNvSpPr>
            <a:spLocks noGrp="1"/>
          </p:cNvSpPr>
          <p:nvPr>
            <p:ph type="ftr" sz="quarter" idx="2"/>
          </p:nvPr>
        </p:nvSpPr>
        <p:spPr>
          <a:xfrm>
            <a:off x="2" y="10557582"/>
            <a:ext cx="3037805" cy="556318"/>
          </a:xfrm>
          <a:prstGeom prst="rect">
            <a:avLst/>
          </a:prstGeom>
        </p:spPr>
        <p:txBody>
          <a:bodyPr vert="horz" lIns="99104" tIns="49551" rIns="99104" bIns="49551" rtlCol="0" anchor="b"/>
          <a:lstStyle>
            <a:lvl1pPr algn="l">
              <a:defRPr sz="1300"/>
            </a:lvl1pPr>
          </a:lstStyle>
          <a:p>
            <a:endParaRPr lang="en-US"/>
          </a:p>
        </p:txBody>
      </p:sp>
      <p:sp>
        <p:nvSpPr>
          <p:cNvPr id="5" name="Slide Number Placeholder 4"/>
          <p:cNvSpPr>
            <a:spLocks noGrp="1"/>
          </p:cNvSpPr>
          <p:nvPr>
            <p:ph type="sldNum" sz="quarter" idx="3"/>
          </p:nvPr>
        </p:nvSpPr>
        <p:spPr>
          <a:xfrm>
            <a:off x="3972513" y="10557582"/>
            <a:ext cx="3037805" cy="556318"/>
          </a:xfrm>
          <a:prstGeom prst="rect">
            <a:avLst/>
          </a:prstGeom>
        </p:spPr>
        <p:txBody>
          <a:bodyPr vert="horz" lIns="99104" tIns="49551" rIns="99104" bIns="49551" rtlCol="0" anchor="b"/>
          <a:lstStyle>
            <a:lvl1pPr algn="r">
              <a:defRPr sz="1300"/>
            </a:lvl1pPr>
          </a:lstStyle>
          <a:p>
            <a:fld id="{0C25D58D-4221-495D-9140-90A07EAD953A}" type="slidenum">
              <a:rPr lang="en-US" smtClean="0"/>
              <a:pPr/>
              <a:t>‹#›</a:t>
            </a:fld>
            <a:endParaRPr lang="en-US"/>
          </a:p>
        </p:txBody>
      </p:sp>
    </p:spTree>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8528" cy="555785"/>
          </a:xfrm>
          <a:prstGeom prst="rect">
            <a:avLst/>
          </a:prstGeom>
        </p:spPr>
        <p:txBody>
          <a:bodyPr vert="horz" lIns="99104" tIns="49551" rIns="99104" bIns="49551" rtlCol="0"/>
          <a:lstStyle>
            <a:lvl1pPr algn="l">
              <a:defRPr sz="1300"/>
            </a:lvl1pPr>
          </a:lstStyle>
          <a:p>
            <a:endParaRPr lang="en-US"/>
          </a:p>
        </p:txBody>
      </p:sp>
      <p:sp>
        <p:nvSpPr>
          <p:cNvPr id="3" name="Date Placeholder 2"/>
          <p:cNvSpPr>
            <a:spLocks noGrp="1"/>
          </p:cNvSpPr>
          <p:nvPr>
            <p:ph type="dt" idx="1"/>
          </p:nvPr>
        </p:nvSpPr>
        <p:spPr>
          <a:xfrm>
            <a:off x="3971839" y="1"/>
            <a:ext cx="3038528" cy="555785"/>
          </a:xfrm>
          <a:prstGeom prst="rect">
            <a:avLst/>
          </a:prstGeom>
        </p:spPr>
        <p:txBody>
          <a:bodyPr vert="horz" lIns="99104" tIns="49551" rIns="99104" bIns="49551" rtlCol="0"/>
          <a:lstStyle>
            <a:lvl1pPr algn="r">
              <a:defRPr sz="1300"/>
            </a:lvl1pPr>
          </a:lstStyle>
          <a:p>
            <a:endParaRPr lang="en-US"/>
          </a:p>
        </p:txBody>
      </p:sp>
      <p:sp>
        <p:nvSpPr>
          <p:cNvPr id="4" name="Slide Image Placeholder 3"/>
          <p:cNvSpPr>
            <a:spLocks noGrp="1" noRot="1" noChangeAspect="1"/>
          </p:cNvSpPr>
          <p:nvPr>
            <p:ph type="sldImg" idx="2"/>
          </p:nvPr>
        </p:nvSpPr>
        <p:spPr>
          <a:xfrm>
            <a:off x="727075" y="833438"/>
            <a:ext cx="5557838" cy="4168775"/>
          </a:xfrm>
          <a:prstGeom prst="rect">
            <a:avLst/>
          </a:prstGeom>
          <a:noFill/>
          <a:ln w="12700">
            <a:solidFill>
              <a:prstClr val="black"/>
            </a:solidFill>
          </a:ln>
        </p:spPr>
        <p:txBody>
          <a:bodyPr vert="horz" lIns="99104" tIns="49551" rIns="99104" bIns="49551" rtlCol="0" anchor="ctr"/>
          <a:lstStyle/>
          <a:p>
            <a:endParaRPr lang="en-US"/>
          </a:p>
        </p:txBody>
      </p:sp>
      <p:sp>
        <p:nvSpPr>
          <p:cNvPr id="5" name="Notes Placeholder 4"/>
          <p:cNvSpPr>
            <a:spLocks noGrp="1"/>
          </p:cNvSpPr>
          <p:nvPr>
            <p:ph type="body" sz="quarter" idx="3"/>
          </p:nvPr>
        </p:nvSpPr>
        <p:spPr>
          <a:xfrm>
            <a:off x="701201" y="5279949"/>
            <a:ext cx="5609590" cy="5002053"/>
          </a:xfrm>
          <a:prstGeom prst="rect">
            <a:avLst/>
          </a:prstGeom>
        </p:spPr>
        <p:txBody>
          <a:bodyPr vert="horz" lIns="99104" tIns="49551" rIns="99104" bIns="4955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0557962"/>
            <a:ext cx="3038528" cy="555785"/>
          </a:xfrm>
          <a:prstGeom prst="rect">
            <a:avLst/>
          </a:prstGeom>
        </p:spPr>
        <p:txBody>
          <a:bodyPr vert="horz" lIns="99104" tIns="49551" rIns="99104" bIns="49551" rtlCol="0" anchor="b"/>
          <a:lstStyle>
            <a:lvl1pPr algn="l">
              <a:defRPr sz="1300"/>
            </a:lvl1pPr>
          </a:lstStyle>
          <a:p>
            <a:endParaRPr lang="en-US"/>
          </a:p>
        </p:txBody>
      </p:sp>
      <p:sp>
        <p:nvSpPr>
          <p:cNvPr id="7" name="Slide Number Placeholder 6"/>
          <p:cNvSpPr>
            <a:spLocks noGrp="1"/>
          </p:cNvSpPr>
          <p:nvPr>
            <p:ph type="sldNum" sz="quarter" idx="5"/>
          </p:nvPr>
        </p:nvSpPr>
        <p:spPr>
          <a:xfrm>
            <a:off x="3971839" y="10557962"/>
            <a:ext cx="3038528" cy="555785"/>
          </a:xfrm>
          <a:prstGeom prst="rect">
            <a:avLst/>
          </a:prstGeom>
        </p:spPr>
        <p:txBody>
          <a:bodyPr vert="horz" lIns="99104" tIns="49551" rIns="99104" bIns="49551" rtlCol="0" anchor="b"/>
          <a:lstStyle>
            <a:lvl1pPr algn="r">
              <a:defRPr sz="1300"/>
            </a:lvl1pPr>
          </a:lstStyle>
          <a:p>
            <a:fld id="{7B67507F-AAE9-4874-AC7C-CCDDB68831B7}" type="slidenum">
              <a:rPr lang="en-US" smtClean="0"/>
              <a:pPr/>
              <a:t>‹#›</a:t>
            </a:fld>
            <a:endParaRPr lang="en-US"/>
          </a:p>
        </p:txBody>
      </p:sp>
    </p:spTree>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B67507F-AAE9-4874-AC7C-CCDDB68831B7}" type="slidenum">
              <a:rPr lang="en-US" smtClean="0"/>
              <a:pPr/>
              <a:t>1</a:t>
            </a:fld>
            <a:endParaRPr lang="en-US"/>
          </a:p>
        </p:txBody>
      </p:sp>
      <p:sp>
        <p:nvSpPr>
          <p:cNvPr id="5" name="Date Placeholder 4"/>
          <p:cNvSpPr>
            <a:spLocks noGrp="1"/>
          </p:cNvSpPr>
          <p:nvPr>
            <p:ph type="dt" idx="1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7FA2C82-998D-48E1-85EE-E41163E1EC7F}" type="slidenum">
              <a:rPr lang="en-US" smtClean="0"/>
              <a:pPr>
                <a:defRPr/>
              </a:pPr>
              <a:t>2</a:t>
            </a:fld>
            <a:endParaRPr lang="en-US"/>
          </a:p>
        </p:txBody>
      </p:sp>
      <p:sp>
        <p:nvSpPr>
          <p:cNvPr id="5" name="Date Placeholder 4"/>
          <p:cNvSpPr>
            <a:spLocks noGrp="1"/>
          </p:cNvSpPr>
          <p:nvPr>
            <p:ph type="dt" idx="11"/>
          </p:nvPr>
        </p:nvSpPr>
        <p:spPr/>
        <p:txBody>
          <a:bodyPr/>
          <a:lstStyle/>
          <a:p>
            <a:pP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7FA2C82-998D-48E1-85EE-E41163E1EC7F}" type="slidenum">
              <a:rPr lang="en-US" smtClean="0"/>
              <a:pPr>
                <a:defRPr/>
              </a:pPr>
              <a:t>8</a:t>
            </a:fld>
            <a:endParaRPr lang="en-US"/>
          </a:p>
        </p:txBody>
      </p:sp>
      <p:sp>
        <p:nvSpPr>
          <p:cNvPr id="5" name="Date Placeholder 4"/>
          <p:cNvSpPr>
            <a:spLocks noGrp="1"/>
          </p:cNvSpPr>
          <p:nvPr>
            <p:ph type="dt" idx="11"/>
          </p:nvPr>
        </p:nvSpPr>
        <p:spPr/>
        <p:txBody>
          <a:bodyPr/>
          <a:lstStyle/>
          <a:p>
            <a:pPr>
              <a:defRPr/>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4274" name="Rectangle 7"/>
          <p:cNvSpPr txBox="1">
            <a:spLocks noChangeArrowheads="1"/>
          </p:cNvSpPr>
          <p:nvPr/>
        </p:nvSpPr>
        <p:spPr bwMode="auto">
          <a:xfrm>
            <a:off x="3972648" y="10558655"/>
            <a:ext cx="3037713" cy="555252"/>
          </a:xfrm>
          <a:prstGeom prst="rect">
            <a:avLst/>
          </a:prstGeom>
          <a:noFill/>
          <a:ln w="9525">
            <a:noFill/>
            <a:miter lim="800000"/>
            <a:headEnd/>
            <a:tailEnd/>
          </a:ln>
        </p:spPr>
        <p:txBody>
          <a:bodyPr lIns="98618" tIns="49310" rIns="98618" bIns="49310" anchor="b"/>
          <a:lstStyle/>
          <a:p>
            <a:pPr algn="r"/>
            <a:fld id="{0EF65F3A-B14D-4F91-95E2-ADDE3D578A81}" type="slidenum">
              <a:rPr lang="en-US" sz="1300">
                <a:latin typeface="Calibri" pitchFamily="34" charset="0"/>
              </a:rPr>
              <a:pPr algn="r"/>
              <a:t>10</a:t>
            </a:fld>
            <a:endParaRPr lang="en-US" sz="1300" dirty="0">
              <a:latin typeface="Calibri" pitchFamily="34" charset="0"/>
            </a:endParaRPr>
          </a:p>
        </p:txBody>
      </p:sp>
      <p:sp>
        <p:nvSpPr>
          <p:cNvPr id="54275" name="Rectangle 2"/>
          <p:cNvSpPr>
            <a:spLocks noGrp="1" noRot="1" noChangeAspect="1" noChangeArrowheads="1" noTextEdit="1"/>
          </p:cNvSpPr>
          <p:nvPr>
            <p:ph type="sldImg"/>
          </p:nvPr>
        </p:nvSpPr>
        <p:spPr bwMode="auto">
          <a:xfrm>
            <a:off x="290513" y="1677988"/>
            <a:ext cx="6424612" cy="4819650"/>
          </a:xfrm>
          <a:noFill/>
          <a:ln>
            <a:solidFill>
              <a:srgbClr val="000000"/>
            </a:solidFill>
            <a:miter lim="800000"/>
            <a:headEnd/>
            <a:tailEnd/>
          </a:ln>
        </p:spPr>
      </p:sp>
      <p:sp>
        <p:nvSpPr>
          <p:cNvPr id="54276" name="Rectangle 3"/>
          <p:cNvSpPr>
            <a:spLocks noGrp="1" noChangeArrowheads="1"/>
          </p:cNvSpPr>
          <p:nvPr>
            <p:ph type="body" idx="1"/>
          </p:nvPr>
        </p:nvSpPr>
        <p:spPr bwMode="auto">
          <a:xfrm>
            <a:off x="99360" y="6862863"/>
            <a:ext cx="6811645" cy="3625062"/>
          </a:xfrm>
          <a:noFill/>
        </p:spPr>
        <p:txBody>
          <a:bodyPr wrap="square" numCol="1" anchor="t" anchorCtr="0" compatLnSpc="1">
            <a:prstTxWarp prst="textNoShape">
              <a:avLst/>
            </a:prstTxWarp>
          </a:bodyPr>
          <a:lstStyle/>
          <a:p>
            <a:pPr eaLnBrk="1" hangingPunct="1">
              <a:spcBef>
                <a:spcPct val="0"/>
              </a:spcBef>
            </a:pPr>
            <a:endParaRPr lang="en-US" i="1" dirty="0" smtClean="0"/>
          </a:p>
        </p:txBody>
      </p:sp>
      <p:sp>
        <p:nvSpPr>
          <p:cNvPr id="54277" name="Rectangle 4"/>
          <p:cNvSpPr>
            <a:spLocks noChangeArrowheads="1"/>
          </p:cNvSpPr>
          <p:nvPr/>
        </p:nvSpPr>
        <p:spPr bwMode="auto">
          <a:xfrm>
            <a:off x="115646" y="399644"/>
            <a:ext cx="6774182" cy="933886"/>
          </a:xfrm>
          <a:prstGeom prst="rect">
            <a:avLst/>
          </a:prstGeom>
          <a:noFill/>
          <a:ln w="9525">
            <a:noFill/>
            <a:miter lim="800000"/>
            <a:headEnd/>
            <a:tailEnd/>
          </a:ln>
        </p:spPr>
        <p:txBody>
          <a:bodyPr lIns="50947" tIns="50947" rIns="50947" bIns="50947">
            <a:spAutoFit/>
          </a:bodyPr>
          <a:lstStyle/>
          <a:p>
            <a:pPr defTabSz="1011870" eaLnBrk="0" hangingPunct="0">
              <a:spcBef>
                <a:spcPct val="30000"/>
              </a:spcBef>
            </a:pPr>
            <a:r>
              <a:rPr lang="en-US" b="1" dirty="0">
                <a:latin typeface="Calibri" pitchFamily="34" charset="0"/>
                <a:ea typeface="Arial Unicode MS" pitchFamily="34" charset="-128"/>
                <a:cs typeface="Arial Unicode MS" pitchFamily="34" charset="-128"/>
              </a:rPr>
              <a:t>Strategic Imperative: It is important that the senior management in government agencies gain an explicit understanding of each senior person's aptitude and interest in IT. </a:t>
            </a:r>
          </a:p>
        </p:txBody>
      </p:sp>
      <p:sp>
        <p:nvSpPr>
          <p:cNvPr id="6" name="Date Placeholder 5"/>
          <p:cNvSpPr>
            <a:spLocks noGrp="1"/>
          </p:cNvSpPr>
          <p:nvPr>
            <p:ph type="dt" idx="10"/>
          </p:nvPr>
        </p:nvSpPr>
        <p:spPr/>
        <p:txBody>
          <a:bodyPr/>
          <a:lstStyle/>
          <a:p>
            <a:pPr>
              <a:defRPr/>
            </a:pPr>
            <a:endParaRPr lang="en-US"/>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B67507F-AAE9-4874-AC7C-CCDDB68831B7}" type="slidenum">
              <a:rPr lang="en-US" smtClean="0"/>
              <a:pPr/>
              <a:t>11</a:t>
            </a:fld>
            <a:endParaRPr lang="en-US"/>
          </a:p>
        </p:txBody>
      </p:sp>
      <p:sp>
        <p:nvSpPr>
          <p:cNvPr id="5" name="Date Placeholder 4"/>
          <p:cNvSpPr>
            <a:spLocks noGrp="1"/>
          </p:cNvSpPr>
          <p:nvPr>
            <p:ph type="dt" idx="1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a:p>
        </p:txBody>
      </p:sp>
      <p:sp>
        <p:nvSpPr>
          <p:cNvPr id="4" name="Date Placeholder 3"/>
          <p:cNvSpPr>
            <a:spLocks noGrp="1"/>
          </p:cNvSpPr>
          <p:nvPr>
            <p:ph type="dt" idx="10"/>
          </p:nvPr>
        </p:nvSpPr>
        <p:spPr/>
        <p:txBody>
          <a:bodyPr/>
          <a:lstStyle/>
          <a:p>
            <a:endParaRPr lang="en-US"/>
          </a:p>
        </p:txBody>
      </p:sp>
      <p:sp>
        <p:nvSpPr>
          <p:cNvPr id="5" name="Slide Number Placeholder 4"/>
          <p:cNvSpPr>
            <a:spLocks noGrp="1"/>
          </p:cNvSpPr>
          <p:nvPr>
            <p:ph type="sldNum" sz="quarter" idx="11"/>
          </p:nvPr>
        </p:nvSpPr>
        <p:spPr/>
        <p:txBody>
          <a:bodyPr/>
          <a:lstStyle/>
          <a:p>
            <a:fld id="{7B67507F-AAE9-4874-AC7C-CCDDB68831B7}" type="slidenum">
              <a:rPr lang="en-US" smtClean="0"/>
              <a:pPr/>
              <a:t>14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
        <p:nvSpPr>
          <p:cNvPr id="5" name="Slide Number Placeholder 4"/>
          <p:cNvSpPr>
            <a:spLocks noGrp="1"/>
          </p:cNvSpPr>
          <p:nvPr>
            <p:ph type="sldNum" sz="quarter" idx="11"/>
          </p:nvPr>
        </p:nvSpPr>
        <p:spPr/>
        <p:txBody>
          <a:bodyPr/>
          <a:lstStyle/>
          <a:p>
            <a:fld id="{7B67507F-AAE9-4874-AC7C-CCDDB68831B7}" type="slidenum">
              <a:rPr lang="en-US" smtClean="0"/>
              <a:pPr/>
              <a:t>34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833438"/>
            <a:ext cx="5557838" cy="4168775"/>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endParaRPr lang="en-US"/>
          </a:p>
        </p:txBody>
      </p:sp>
      <p:sp>
        <p:nvSpPr>
          <p:cNvPr id="5" name="Slide Number Placeholder 4"/>
          <p:cNvSpPr>
            <a:spLocks noGrp="1"/>
          </p:cNvSpPr>
          <p:nvPr>
            <p:ph type="sldNum" sz="quarter" idx="11"/>
          </p:nvPr>
        </p:nvSpPr>
        <p:spPr/>
        <p:txBody>
          <a:bodyPr/>
          <a:lstStyle/>
          <a:p>
            <a:fld id="{7B67507F-AAE9-4874-AC7C-CCDDB68831B7}"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3F78CE-44E6-4D0C-80EF-66D449891798}"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6A6A3-8467-4F40-89EE-91BB4FCA607B}"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517557-537B-476C-B0F3-A455AF15BD88}"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433F78CE-44E6-4D0C-80EF-66D449891798}" type="datetime1">
              <a:rPr lang="en-US" smtClean="0"/>
              <a:pPr/>
              <a:t>3/18/2014</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F39800C6-A770-4B4E-8B6E-9E73D56B30A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804D317-31EC-4F25-8E38-710E0CAE2BF0}" type="datetime1">
              <a:rPr lang="en-US" smtClean="0"/>
              <a:pPr/>
              <a:t>3/18/2014</a:t>
            </a:fld>
            <a:endParaRPr lang="en-US"/>
          </a:p>
        </p:txBody>
      </p:sp>
      <p:sp>
        <p:nvSpPr>
          <p:cNvPr id="9" name="Slide Number Placeholder 8"/>
          <p:cNvSpPr>
            <a:spLocks noGrp="1"/>
          </p:cNvSpPr>
          <p:nvPr>
            <p:ph type="sldNum" sz="quarter" idx="15"/>
          </p:nvPr>
        </p:nvSpPr>
        <p:spPr/>
        <p:txBody>
          <a:bodyPr rtlCol="0"/>
          <a:lstStyle/>
          <a:p>
            <a:fld id="{F39800C6-A770-4B4E-8B6E-9E73D56B30AC}"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AAD29E28-B867-41ED-A8D5-05E6B4E8754A}" type="datetime1">
              <a:rPr lang="en-US" smtClean="0"/>
              <a:pPr/>
              <a:t>3/18/2014</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F39800C6-A770-4B4E-8B6E-9E73D56B30A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F80F5EE-46A5-46E4-A4AD-83B38C58C959}"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213025D4-99EC-4D88-A6A2-B653270FDDCF}" type="datetime1">
              <a:rPr lang="en-US" smtClean="0"/>
              <a:pPr/>
              <a:t>3/18/2014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9800C6-A770-4B4E-8B6E-9E73D56B30AC}"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748C8102-E931-4558-9213-40D54102BEA3}" type="datetime1">
              <a:rPr lang="en-US" smtClean="0"/>
              <a:pPr/>
              <a:t>3/18/2014</a:t>
            </a:fld>
            <a:endParaRPr lang="en-US"/>
          </a:p>
        </p:txBody>
      </p:sp>
      <p:sp>
        <p:nvSpPr>
          <p:cNvPr id="7" name="Slide Number Placeholder 6"/>
          <p:cNvSpPr>
            <a:spLocks noGrp="1"/>
          </p:cNvSpPr>
          <p:nvPr>
            <p:ph type="sldNum" sz="quarter" idx="11"/>
          </p:nvPr>
        </p:nvSpPr>
        <p:spPr/>
        <p:txBody>
          <a:bodyPr rtlCol="0"/>
          <a:lstStyle/>
          <a:p>
            <a:fld id="{F39800C6-A770-4B4E-8B6E-9E73D56B30AC}"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17BBC1-8BE7-43CB-969B-B5F9A88B3CCD}" type="datetime1">
              <a:rPr lang="en-US" smtClean="0"/>
              <a:pPr/>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1"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736CF6E3-0D93-4F3E-84AC-2FA303989EC7}" type="datetime1">
              <a:rPr lang="en-US" smtClean="0"/>
              <a:pPr/>
              <a:t>3/18/2014</a:t>
            </a:fld>
            <a:endParaRPr lang="en-US"/>
          </a:p>
        </p:txBody>
      </p:sp>
      <p:sp>
        <p:nvSpPr>
          <p:cNvPr id="22" name="Slide Number Placeholder 21"/>
          <p:cNvSpPr>
            <a:spLocks noGrp="1"/>
          </p:cNvSpPr>
          <p:nvPr>
            <p:ph type="sldNum" sz="quarter" idx="15"/>
          </p:nvPr>
        </p:nvSpPr>
        <p:spPr/>
        <p:txBody>
          <a:bodyPr rtlCol="0"/>
          <a:lstStyle/>
          <a:p>
            <a:fld id="{F39800C6-A770-4B4E-8B6E-9E73D56B30AC}"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4D317-31EC-4F25-8E38-710E0CAE2BF0}"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9"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AFFD5245-2461-4E2F-BCE6-06C7405C6E5D}" type="datetime1">
              <a:rPr lang="en-US" smtClean="0"/>
              <a:pPr/>
              <a:t>3/18/2014</a:t>
            </a:fld>
            <a:endParaRPr lang="en-US"/>
          </a:p>
        </p:txBody>
      </p:sp>
      <p:sp>
        <p:nvSpPr>
          <p:cNvPr id="18" name="Slide Number Placeholder 17"/>
          <p:cNvSpPr>
            <a:spLocks noGrp="1"/>
          </p:cNvSpPr>
          <p:nvPr>
            <p:ph type="sldNum" sz="quarter" idx="11"/>
          </p:nvPr>
        </p:nvSpPr>
        <p:spPr/>
        <p:txBody>
          <a:bodyPr rtlCol="0"/>
          <a:lstStyle/>
          <a:p>
            <a:fld id="{F39800C6-A770-4B4E-8B6E-9E73D56B30AC}"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26A6A3-8467-4F40-89EE-91BB4FCA607B}"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9517557-537B-476C-B0F3-A455AF15BD88}"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433F78CE-44E6-4D0C-80EF-66D449891798}" type="datetime1">
              <a:rPr lang="en-US" smtClean="0"/>
              <a:pPr/>
              <a:t>3/18/2014</a:t>
            </a:fld>
            <a:endParaRPr lang="en-US"/>
          </a:p>
        </p:txBody>
      </p:sp>
      <p:sp>
        <p:nvSpPr>
          <p:cNvPr id="17" name="Footer Placeholder 16"/>
          <p:cNvSpPr>
            <a:spLocks noGrp="1"/>
          </p:cNvSpPr>
          <p:nvPr>
            <p:ph type="ftr" sz="quarter" idx="11"/>
          </p:nvPr>
        </p:nvSpPr>
        <p:spPr>
          <a:xfrm>
            <a:off x="2085393" y="236540"/>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9800C6-A770-4B4E-8B6E-9E73D56B30A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804D317-31EC-4F25-8E38-710E0CAE2BF0}"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39800C6-A770-4B4E-8B6E-9E73D56B30AC}"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2" y="2743202"/>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AAD29E28-B867-41ED-A8D5-05E6B4E8754A}" type="datetime1">
              <a:rPr lang="en-US" smtClean="0"/>
              <a:pPr/>
              <a:t>3/18/2014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39800C6-A770-4B4E-8B6E-9E73D56B30AC}"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2F80F5EE-46A5-46E4-A4AD-83B38C58C959}" type="datetime1">
              <a:rPr lang="en-US" smtClean="0"/>
              <a:pPr/>
              <a:t>3/18/2014</a:t>
            </a:fld>
            <a:endParaRPr lang="en-US"/>
          </a:p>
        </p:txBody>
      </p:sp>
      <p:sp>
        <p:nvSpPr>
          <p:cNvPr id="10" name="Slide Number Placeholder 9"/>
          <p:cNvSpPr>
            <a:spLocks noGrp="1"/>
          </p:cNvSpPr>
          <p:nvPr>
            <p:ph type="sldNum" sz="quarter" idx="16"/>
          </p:nvPr>
        </p:nvSpPr>
        <p:spPr/>
        <p:txBody>
          <a:bodyPr rtlCol="0"/>
          <a:lstStyle/>
          <a:p>
            <a:fld id="{F39800C6-A770-4B4E-8B6E-9E73D56B30AC}"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1"/>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13025D4-99EC-4D88-A6A2-B653270FDDCF}" type="datetime1">
              <a:rPr lang="en-US" smtClean="0"/>
              <a:pPr/>
              <a:t>3/18/2014</a:t>
            </a:fld>
            <a:endParaRPr lang="en-US"/>
          </a:p>
        </p:txBody>
      </p:sp>
      <p:sp>
        <p:nvSpPr>
          <p:cNvPr id="12" name="Slide Number Placeholder 11"/>
          <p:cNvSpPr>
            <a:spLocks noGrp="1"/>
          </p:cNvSpPr>
          <p:nvPr>
            <p:ph type="sldNum" sz="quarter" idx="16"/>
          </p:nvPr>
        </p:nvSpPr>
        <p:spPr/>
        <p:txBody>
          <a:bodyPr rtlCol="0"/>
          <a:lstStyle/>
          <a:p>
            <a:fld id="{F39800C6-A770-4B4E-8B6E-9E73D56B30AC}"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48C8102-E931-4558-9213-40D54102BEA3}" type="datetime1">
              <a:rPr lang="en-US" smtClean="0"/>
              <a:pPr/>
              <a:t>3/18/2014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39800C6-A770-4B4E-8B6E-9E73D56B30AC}"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17BBC1-8BE7-43CB-969B-B5F9A88B3CCD}" type="datetime1">
              <a:rPr lang="en-US" smtClean="0"/>
              <a:pPr/>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39800C6-A770-4B4E-8B6E-9E73D56B30A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D29E28-B867-41ED-A8D5-05E6B4E8754A}"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1"/>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36CF6E3-0D93-4F3E-84AC-2FA303989EC7}"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39800C6-A770-4B4E-8B6E-9E73D56B30AC}"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2"/>
            <a:ext cx="2667000" cy="365125"/>
          </a:xfrm>
        </p:spPr>
        <p:txBody>
          <a:bodyPr rtlCol="0"/>
          <a:lstStyle/>
          <a:p>
            <a:fld id="{AFFD5245-2461-4E2F-BCE6-06C7405C6E5D}" type="datetime1">
              <a:rPr lang="en-US" smtClean="0"/>
              <a:pPr/>
              <a:t>3/18/2014</a:t>
            </a:fld>
            <a:endParaRPr lang="en-US"/>
          </a:p>
        </p:txBody>
      </p:sp>
      <p:sp>
        <p:nvSpPr>
          <p:cNvPr id="13" name="Slide Number Placeholder 12"/>
          <p:cNvSpPr>
            <a:spLocks noGrp="1"/>
          </p:cNvSpPr>
          <p:nvPr>
            <p:ph type="sldNum" sz="quarter" idx="11"/>
          </p:nvPr>
        </p:nvSpPr>
        <p:spPr>
          <a:xfrm>
            <a:off x="0" y="4667251"/>
            <a:ext cx="1447800" cy="663578"/>
          </a:xfrm>
        </p:spPr>
        <p:txBody>
          <a:bodyPr rtlCol="0"/>
          <a:lstStyle>
            <a:lvl1pPr>
              <a:defRPr sz="2800"/>
            </a:lvl1pPr>
          </a:lstStyle>
          <a:p>
            <a:fld id="{F39800C6-A770-4B4E-8B6E-9E73D56B30AC}" type="slidenum">
              <a:rPr lang="en-US" smtClean="0"/>
              <a:pPr/>
              <a:t>‹#›</a:t>
            </a:fld>
            <a:endParaRPr lang="en-US"/>
          </a:p>
        </p:txBody>
      </p:sp>
      <p:sp>
        <p:nvSpPr>
          <p:cNvPr id="14" name="Footer Placeholder 13"/>
          <p:cNvSpPr>
            <a:spLocks noGrp="1"/>
          </p:cNvSpPr>
          <p:nvPr>
            <p:ph type="ftr" sz="quarter" idx="12"/>
          </p:nvPr>
        </p:nvSpPr>
        <p:spPr>
          <a:xfrm>
            <a:off x="1600200" y="6248208"/>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B26A6A3-8467-4F40-89EE-91BB4FCA607B}"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2"/>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1"/>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4"/>
            <a:ext cx="2209800" cy="365125"/>
          </a:xfrm>
        </p:spPr>
        <p:txBody>
          <a:bodyPr/>
          <a:lstStyle/>
          <a:p>
            <a:fld id="{B9517557-537B-476C-B0F3-A455AF15BD88}" type="datetime1">
              <a:rPr lang="en-US" smtClean="0"/>
              <a:pPr/>
              <a:t>3/18/2014</a:t>
            </a:fld>
            <a:endParaRPr lang="en-US"/>
          </a:p>
        </p:txBody>
      </p:sp>
      <p:sp>
        <p:nvSpPr>
          <p:cNvPr id="5" name="Footer Placeholder 4"/>
          <p:cNvSpPr>
            <a:spLocks noGrp="1"/>
          </p:cNvSpPr>
          <p:nvPr>
            <p:ph type="ftr" sz="quarter" idx="11"/>
          </p:nvPr>
        </p:nvSpPr>
        <p:spPr>
          <a:xfrm>
            <a:off x="457201" y="6248209"/>
            <a:ext cx="5573483" cy="365125"/>
          </a:xfrm>
        </p:spPr>
        <p:txBody>
          <a:bodyPr/>
          <a:lstStyle/>
          <a:p>
            <a:endParaRPr lang="en-US"/>
          </a:p>
        </p:txBody>
      </p:sp>
      <p:sp>
        <p:nvSpPr>
          <p:cNvPr id="7" name="Rectangle 6"/>
          <p:cNvSpPr/>
          <p:nvPr/>
        </p:nvSpPr>
        <p:spPr bwMode="white">
          <a:xfrm>
            <a:off x="6096319"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9"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9"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9" y="144464"/>
            <a:ext cx="533400" cy="244476"/>
          </a:xfrm>
        </p:spPr>
        <p:txBody>
          <a:bodyPr/>
          <a:lstStyle/>
          <a:p>
            <a:fld id="{F39800C6-A770-4B4E-8B6E-9E73D56B30A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3" y="329186"/>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8"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433F78CE-44E6-4D0C-80EF-66D449891798}" type="datetime1">
              <a:rPr lang="en-US" smtClean="0"/>
              <a:pPr/>
              <a:t>3/18/2014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04D317-31EC-4F25-8E38-710E0CAE2BF0}" type="datetime1">
              <a:rPr lang="en-US" smtClean="0"/>
              <a:pPr/>
              <a:t>3/18/2014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3" y="329186"/>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8" y="434164"/>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AD29E28-B867-41ED-A8D5-05E6B4E8754A}" type="datetime1">
              <a:rPr lang="en-US" smtClean="0"/>
              <a:pPr/>
              <a:t>3/18/2014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F80F5EE-46A5-46E4-A4AD-83B38C58C959}" type="datetime1">
              <a:rPr lang="en-US" smtClean="0"/>
              <a:pPr/>
              <a:t>3/18/2014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13025D4-99EC-4D88-A6A2-B653270FDDCF}" type="datetime1">
              <a:rPr lang="en-US" smtClean="0"/>
              <a:pPr/>
              <a:t>3/18/2014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48C8102-E931-4558-9213-40D54102BEA3}" type="datetime1">
              <a:rPr lang="en-US" smtClean="0"/>
              <a:pPr/>
              <a:t>3/18/2014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80F5EE-46A5-46E4-A4AD-83B38C58C959}"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3" y="329186"/>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2817BBC1-8BE7-43CB-969B-B5F9A88B3CCD}" type="datetime1">
              <a:rPr lang="en-US" smtClean="0"/>
              <a:pPr/>
              <a:t>3/18/2014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3"/>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5" y="930145"/>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736CF6E3-0D93-4F3E-84AC-2FA303989EC7}" type="datetime1">
              <a:rPr lang="en-US" smtClean="0"/>
              <a:pPr/>
              <a:t>3/18/2014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3" y="329186"/>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1"/>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FFD5245-2461-4E2F-BCE6-06C7405C6E5D}" type="datetime1">
              <a:rPr lang="en-US" smtClean="0"/>
              <a:pPr/>
              <a:t>3/18/2014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39800C6-A770-4B4E-8B6E-9E73D56B30AC}"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FB26A6A3-8467-4F40-89EE-91BB4FCA607B}" type="datetime1">
              <a:rPr lang="en-US" smtClean="0"/>
              <a:pPr/>
              <a:t>3/18/2014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6"/>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4"/>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9517557-537B-476C-B0F3-A455AF15BD88}" type="datetime1">
              <a:rPr lang="en-US" smtClean="0"/>
              <a:pPr/>
              <a:t>3/18/2014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39800C6-A770-4B4E-8B6E-9E73D56B30AC}"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3F78CE-44E6-4D0C-80EF-66D449891798}"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804D317-31EC-4F25-8E38-710E0CAE2BF0}"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D29E28-B867-41ED-A8D5-05E6B4E8754A}"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F80F5EE-46A5-46E4-A4AD-83B38C58C959}"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3025D4-99EC-4D88-A6A2-B653270FDDCF}" type="datetime1">
              <a:rPr lang="en-US" smtClean="0"/>
              <a:pPr/>
              <a:t>3/18/2014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13025D4-99EC-4D88-A6A2-B653270FDDCF}" type="datetime1">
              <a:rPr lang="en-US" smtClean="0"/>
              <a:pPr/>
              <a:t>3/18/2014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8C8102-E931-4558-9213-40D54102BEA3}" type="datetime1">
              <a:rPr lang="en-US" smtClean="0"/>
              <a:pPr/>
              <a:t>3/18/2014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17BBC1-8BE7-43CB-969B-B5F9A88B3CCD}" type="datetime1">
              <a:rPr lang="en-US" smtClean="0"/>
              <a:pPr/>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6CF6E3-0D93-4F3E-84AC-2FA303989EC7}"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FD5245-2461-4E2F-BCE6-06C7405C6E5D}"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6A6A3-8467-4F40-89EE-91BB4FCA607B}"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9517557-537B-476C-B0F3-A455AF15BD88}" type="datetime1">
              <a:rPr lang="en-US" smtClean="0"/>
              <a:pPr/>
              <a:t>3/18/2014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8C8102-E931-4558-9213-40D54102BEA3}" type="datetime1">
              <a:rPr lang="en-US" smtClean="0"/>
              <a:pPr/>
              <a:t>3/18/2014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17BBC1-8BE7-43CB-969B-B5F9A88B3CCD}" type="datetime1">
              <a:rPr lang="en-US" smtClean="0"/>
              <a:pPr/>
              <a:t>3/18/2014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36CF6E3-0D93-4F3E-84AC-2FA303989EC7}"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FD5245-2461-4E2F-BCE6-06C7405C6E5D}" type="datetime1">
              <a:rPr lang="en-US" smtClean="0"/>
              <a:pPr/>
              <a:t>3/18/2014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9800C6-A770-4B4E-8B6E-9E73D56B30A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38A7B-C8C4-4660-AAC7-14101023DFEB}" type="datetime1">
              <a:rPr lang="en-US" smtClean="0"/>
              <a:pPr/>
              <a:t>3/18/2014</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9800C6-A770-4B4E-8B6E-9E73D56B30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9938A7B-C8C4-4660-AAC7-14101023DFEB}" type="datetime1">
              <a:rPr lang="en-US" smtClean="0"/>
              <a:pPr/>
              <a:t>3/18/2014</a:t>
            </a:fld>
            <a:endParaRPr lang="en-US"/>
          </a:p>
        </p:txBody>
      </p:sp>
      <p:sp>
        <p:nvSpPr>
          <p:cNvPr id="3" name="Footer Placeholder 2"/>
          <p:cNvSpPr>
            <a:spLocks noGrp="1"/>
          </p:cNvSpPr>
          <p:nvPr>
            <p:ph type="ftr" sz="quarter" idx="3"/>
          </p:nvPr>
        </p:nvSpPr>
        <p:spPr>
          <a:xfrm rot="5400000">
            <a:off x="6990187"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39800C6-A770-4B4E-8B6E-9E73D56B30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hdr="0" ft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2"/>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C9938A7B-C8C4-4660-AAC7-14101023DFEB}" type="datetime1">
              <a:rPr lang="en-US" smtClean="0"/>
              <a:pPr/>
              <a:t>3/18/2014</a:t>
            </a:fld>
            <a:endParaRPr lang="en-US"/>
          </a:p>
        </p:txBody>
      </p:sp>
      <p:sp>
        <p:nvSpPr>
          <p:cNvPr id="3" name="Footer Placeholder 2"/>
          <p:cNvSpPr>
            <a:spLocks noGrp="1"/>
          </p:cNvSpPr>
          <p:nvPr>
            <p:ph type="ftr" sz="quarter" idx="3"/>
          </p:nvPr>
        </p:nvSpPr>
        <p:spPr>
          <a:xfrm>
            <a:off x="609601" y="6248208"/>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49" y="1280160"/>
            <a:ext cx="8553451"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39800C6-A770-4B4E-8B6E-9E73D56B30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3" y="329186"/>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8"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7"/>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C9938A7B-C8C4-4660-AAC7-14101023DFEB}" type="datetime1">
              <a:rPr lang="en-US" smtClean="0"/>
              <a:pPr/>
              <a:t>3/18/2014</a:t>
            </a:fld>
            <a:endParaRPr lang="en-US"/>
          </a:p>
        </p:txBody>
      </p:sp>
      <p:sp>
        <p:nvSpPr>
          <p:cNvPr id="18" name="Footer Placeholder 17"/>
          <p:cNvSpPr>
            <a:spLocks noGrp="1"/>
          </p:cNvSpPr>
          <p:nvPr>
            <p:ph type="ftr" sz="quarter" idx="3"/>
          </p:nvPr>
        </p:nvSpPr>
        <p:spPr>
          <a:xfrm>
            <a:off x="6062328" y="6111877"/>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7"/>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F39800C6-A770-4B4E-8B6E-9E73D56B30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hf hdr="0" ft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38A7B-C8C4-4660-AAC7-14101023DFEB}" type="datetime1">
              <a:rPr lang="en-US" smtClean="0"/>
              <a:pPr/>
              <a:t>3/18/2014</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9800C6-A770-4B4E-8B6E-9E73D56B30A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wmf"/><Relationship Id="rId11" Type="http://schemas.openxmlformats.org/officeDocument/2006/relationships/image" Target="../media/image14.png"/><Relationship Id="rId5" Type="http://schemas.openxmlformats.org/officeDocument/2006/relationships/image" Target="../media/image8.wmf"/><Relationship Id="rId10" Type="http://schemas.openxmlformats.org/officeDocument/2006/relationships/image" Target="../media/image13.png"/><Relationship Id="rId4" Type="http://schemas.openxmlformats.org/officeDocument/2006/relationships/image" Target="../media/image7.wmf"/><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5.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diagramLayout" Target="../diagrams/layout2.xml"/><Relationship Id="rId7" Type="http://schemas.openxmlformats.org/officeDocument/2006/relationships/diagramLayout" Target="../diagrams/layout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diagramData" Target="../diagrams/data3.xml"/><Relationship Id="rId5" Type="http://schemas.openxmlformats.org/officeDocument/2006/relationships/diagramColors" Target="../diagrams/colors2.xml"/><Relationship Id="rId4" Type="http://schemas.openxmlformats.org/officeDocument/2006/relationships/diagramQuickStyle" Target="../diagrams/quickStyle2.xml"/><Relationship Id="rId9" Type="http://schemas.openxmlformats.org/officeDocument/2006/relationships/diagramColors" Target="../diagrams/colors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b="1" dirty="0" smtClean="0">
                <a:solidFill>
                  <a:schemeClr val="accent3">
                    <a:lumMod val="75000"/>
                  </a:schemeClr>
                </a:solidFill>
                <a:latin typeface="Aharoni" pitchFamily="2" charset="-79"/>
                <a:cs typeface="Aharoni" pitchFamily="2" charset="-79"/>
              </a:rPr>
              <a:t>AGENDA  </a:t>
            </a:r>
            <a:r>
              <a:rPr lang="en-US" sz="3600" b="1" i="1" dirty="0" smtClean="0">
                <a:solidFill>
                  <a:schemeClr val="accent3">
                    <a:lumMod val="75000"/>
                  </a:schemeClr>
                </a:solidFill>
                <a:latin typeface="Aharoni" pitchFamily="2" charset="-79"/>
                <a:cs typeface="Aharoni" pitchFamily="2" charset="-79"/>
              </a:rPr>
              <a:t>WORKSHOP</a:t>
            </a:r>
            <a:endParaRPr lang="en-US" sz="3600" b="1" i="1" dirty="0">
              <a:solidFill>
                <a:schemeClr val="accent3">
                  <a:lumMod val="75000"/>
                </a:schemeClr>
              </a:solidFill>
              <a:latin typeface="Aharoni" pitchFamily="2" charset="-79"/>
              <a:cs typeface="Aharoni" pitchFamily="2" charset="-79"/>
            </a:endParaRPr>
          </a:p>
        </p:txBody>
      </p:sp>
      <p:graphicFrame>
        <p:nvGraphicFramePr>
          <p:cNvPr id="4" name="Content Placeholder 3"/>
          <p:cNvGraphicFramePr>
            <a:graphicFrameLocks noGrp="1"/>
          </p:cNvGraphicFramePr>
          <p:nvPr>
            <p:ph idx="1"/>
          </p:nvPr>
        </p:nvGraphicFramePr>
        <p:xfrm>
          <a:off x="685800" y="1219200"/>
          <a:ext cx="7924800" cy="5477329"/>
        </p:xfrm>
        <a:graphic>
          <a:graphicData uri="http://schemas.openxmlformats.org/drawingml/2006/table">
            <a:tbl>
              <a:tblPr firstRow="1" bandRow="1">
                <a:tableStyleId>{F5AB1C69-6EDB-4FF4-983F-18BD219EF322}</a:tableStyleId>
              </a:tblPr>
              <a:tblGrid>
                <a:gridCol w="5562600"/>
                <a:gridCol w="2362200"/>
              </a:tblGrid>
              <a:tr h="501469">
                <a:tc>
                  <a:txBody>
                    <a:bodyPr/>
                    <a:lstStyle/>
                    <a:p>
                      <a:pPr algn="ctr"/>
                      <a:r>
                        <a:rPr lang="en-US" sz="2400" dirty="0" smtClean="0"/>
                        <a:t>KEGIATAN</a:t>
                      </a:r>
                      <a:endParaRPr lang="en-US" sz="2400" dirty="0"/>
                    </a:p>
                  </a:txBody>
                  <a:tcPr anchor="ctr"/>
                </a:tc>
                <a:tc>
                  <a:txBody>
                    <a:bodyPr/>
                    <a:lstStyle/>
                    <a:p>
                      <a:pPr algn="ctr"/>
                      <a:r>
                        <a:rPr lang="en-US" sz="2400" dirty="0" smtClean="0"/>
                        <a:t> JADWAL</a:t>
                      </a:r>
                      <a:endParaRPr lang="en-US" sz="2400" dirty="0"/>
                    </a:p>
                  </a:txBody>
                  <a:tcPr anchor="ctr"/>
                </a:tc>
              </a:tr>
              <a:tr h="937260">
                <a:tc>
                  <a:txBody>
                    <a:bodyPr/>
                    <a:lstStyle/>
                    <a:p>
                      <a:r>
                        <a:rPr lang="en-US" sz="2800" dirty="0" err="1" smtClean="0"/>
                        <a:t>Pengantar</a:t>
                      </a:r>
                      <a:r>
                        <a:rPr lang="en-US" sz="2800" dirty="0" smtClean="0"/>
                        <a:t> </a:t>
                      </a:r>
                      <a:r>
                        <a:rPr lang="id-ID" sz="2800" dirty="0" smtClean="0"/>
                        <a:t>Standar Kompetensi</a:t>
                      </a:r>
                      <a:endParaRPr lang="en-US" sz="2800" b="1" dirty="0"/>
                    </a:p>
                  </a:txBody>
                  <a:tcPr anchor="ctr"/>
                </a:tc>
                <a:tc>
                  <a:txBody>
                    <a:bodyPr/>
                    <a:lstStyle/>
                    <a:p>
                      <a:pPr algn="ctr"/>
                      <a:r>
                        <a:rPr lang="en-US" sz="2000" dirty="0" smtClean="0"/>
                        <a:t>  </a:t>
                      </a:r>
                      <a:r>
                        <a:rPr lang="en-US" sz="2000" dirty="0" err="1" smtClean="0"/>
                        <a:t>Hari</a:t>
                      </a:r>
                      <a:r>
                        <a:rPr lang="en-US" sz="2000" baseline="0" dirty="0" smtClean="0"/>
                        <a:t> </a:t>
                      </a:r>
                      <a:r>
                        <a:rPr lang="en-US" sz="2000" baseline="0" dirty="0" err="1" smtClean="0"/>
                        <a:t>Pertama</a:t>
                      </a:r>
                      <a:endParaRPr lang="en-US" sz="2000" b="1" dirty="0"/>
                    </a:p>
                  </a:txBody>
                  <a:tcPr anchor="ctr"/>
                </a:tc>
              </a:tr>
              <a:tr h="518160">
                <a:tc>
                  <a:txBody>
                    <a:bodyPr/>
                    <a:lstStyle/>
                    <a:p>
                      <a:r>
                        <a:rPr lang="en-US" sz="2800" dirty="0" err="1" smtClean="0"/>
                        <a:t>Contoh</a:t>
                      </a:r>
                      <a:r>
                        <a:rPr lang="en-US" sz="2800" dirty="0" smtClean="0"/>
                        <a:t> </a:t>
                      </a:r>
                      <a:r>
                        <a:rPr lang="en-US" sz="2800" dirty="0" err="1" smtClean="0"/>
                        <a:t>Pengerjaan</a:t>
                      </a:r>
                      <a:endParaRPr lang="en-US" sz="2800" b="1" dirty="0"/>
                    </a:p>
                  </a:txBody>
                  <a:tcPr anchor="ctr"/>
                </a:tc>
                <a:tc>
                  <a:txBody>
                    <a:bodyPr/>
                    <a:lstStyle/>
                    <a:p>
                      <a:pPr algn="ctr"/>
                      <a:r>
                        <a:rPr lang="en-US" sz="2000" dirty="0" smtClean="0"/>
                        <a:t>  </a:t>
                      </a:r>
                      <a:r>
                        <a:rPr lang="en-US" sz="2000" dirty="0" err="1" smtClean="0"/>
                        <a:t>Sda</a:t>
                      </a:r>
                      <a:endParaRPr lang="en-US" sz="2000" b="1" dirty="0"/>
                    </a:p>
                  </a:txBody>
                  <a:tcPr anchor="ctr"/>
                </a:tc>
              </a:tr>
              <a:tr h="937260">
                <a:tc>
                  <a:txBody>
                    <a:bodyPr/>
                    <a:lstStyle/>
                    <a:p>
                      <a:r>
                        <a:rPr lang="en-US" sz="2800" dirty="0" err="1" smtClean="0"/>
                        <a:t>Praktek</a:t>
                      </a:r>
                      <a:r>
                        <a:rPr lang="en-US" sz="2800" dirty="0" smtClean="0"/>
                        <a:t> </a:t>
                      </a:r>
                      <a:r>
                        <a:rPr lang="id-ID" sz="2800" dirty="0" smtClean="0"/>
                        <a:t>S</a:t>
                      </a:r>
                      <a:r>
                        <a:rPr lang="en-US" sz="2800" dirty="0" err="1" smtClean="0"/>
                        <a:t>tandar</a:t>
                      </a:r>
                      <a:r>
                        <a:rPr lang="en-US" sz="2800" dirty="0" smtClean="0"/>
                        <a:t> </a:t>
                      </a:r>
                      <a:r>
                        <a:rPr lang="en-US" sz="2800" dirty="0" err="1" smtClean="0"/>
                        <a:t>Kompetensi</a:t>
                      </a:r>
                      <a:r>
                        <a:rPr lang="en-US" sz="2800" baseline="0" dirty="0" smtClean="0"/>
                        <a:t> </a:t>
                      </a:r>
                      <a:endParaRPr lang="en-US" sz="2800" b="1" dirty="0"/>
                    </a:p>
                  </a:txBody>
                  <a:tcPr anchor="ctr"/>
                </a:tc>
                <a:tc>
                  <a:txBody>
                    <a:bodyPr/>
                    <a:lstStyle/>
                    <a:p>
                      <a:pPr algn="ctr"/>
                      <a:r>
                        <a:rPr lang="en-US" sz="2000" dirty="0" smtClean="0"/>
                        <a:t>   </a:t>
                      </a:r>
                      <a:r>
                        <a:rPr lang="en-US" sz="2000" dirty="0" err="1" smtClean="0"/>
                        <a:t>Hari</a:t>
                      </a:r>
                      <a:r>
                        <a:rPr lang="en-US" sz="2000" dirty="0" smtClean="0"/>
                        <a:t> </a:t>
                      </a:r>
                      <a:r>
                        <a:rPr lang="en-US" sz="2000" dirty="0" err="1" smtClean="0"/>
                        <a:t>Kedua</a:t>
                      </a:r>
                      <a:endParaRPr lang="en-US" sz="2000" b="1" dirty="0" smtClean="0"/>
                    </a:p>
                  </a:txBody>
                  <a:tcPr anchor="ctr"/>
                </a:tc>
              </a:tr>
              <a:tr h="937260">
                <a:tc>
                  <a:txBody>
                    <a:bodyPr/>
                    <a:lstStyle/>
                    <a:p>
                      <a:r>
                        <a:rPr lang="en-US" sz="2800" dirty="0" smtClean="0"/>
                        <a:t>Seminar/</a:t>
                      </a:r>
                      <a:r>
                        <a:rPr lang="en-US" sz="2800" dirty="0" err="1" smtClean="0"/>
                        <a:t>Presentasi</a:t>
                      </a:r>
                      <a:r>
                        <a:rPr lang="en-US" sz="2800" dirty="0" smtClean="0"/>
                        <a:t> </a:t>
                      </a:r>
                      <a:r>
                        <a:rPr lang="en-US" sz="2800" dirty="0" err="1" smtClean="0"/>
                        <a:t>Hasil</a:t>
                      </a:r>
                      <a:endParaRPr lang="en-US" sz="2800" b="1" dirty="0"/>
                    </a:p>
                  </a:txBody>
                  <a:tcPr anchor="ctr"/>
                </a:tc>
                <a:tc>
                  <a:txBody>
                    <a:bodyPr/>
                    <a:lstStyle/>
                    <a:p>
                      <a:pPr algn="ctr"/>
                      <a:r>
                        <a:rPr lang="en-US" sz="2000" dirty="0" smtClean="0"/>
                        <a:t> </a:t>
                      </a:r>
                      <a:r>
                        <a:rPr lang="en-US" sz="2000" dirty="0" err="1" smtClean="0"/>
                        <a:t>Sda</a:t>
                      </a:r>
                      <a:endParaRPr lang="en-US" sz="2000" b="1" dirty="0" smtClean="0"/>
                    </a:p>
                  </a:txBody>
                  <a:tcPr anchor="ctr"/>
                </a:tc>
              </a:tr>
              <a:tr h="708660">
                <a:tc>
                  <a:txBody>
                    <a:bodyPr/>
                    <a:lstStyle/>
                    <a:p>
                      <a:r>
                        <a:rPr lang="en-US" sz="2800" dirty="0" err="1" smtClean="0"/>
                        <a:t>Perbaikan</a:t>
                      </a:r>
                      <a:r>
                        <a:rPr lang="en-US" sz="2800" dirty="0" smtClean="0"/>
                        <a:t> </a:t>
                      </a:r>
                      <a:r>
                        <a:rPr lang="en-US" sz="2800" dirty="0" err="1" smtClean="0"/>
                        <a:t>Hasil</a:t>
                      </a:r>
                      <a:endParaRPr lang="en-US" sz="2800" b="1" dirty="0"/>
                    </a:p>
                  </a:txBody>
                  <a:tcPr anchor="ctr"/>
                </a:tc>
                <a:tc>
                  <a:txBody>
                    <a:bodyPr/>
                    <a:lstStyle/>
                    <a:p>
                      <a:pPr algn="ctr"/>
                      <a:r>
                        <a:rPr lang="en-US" sz="2000" dirty="0" smtClean="0"/>
                        <a:t>  </a:t>
                      </a:r>
                      <a:r>
                        <a:rPr lang="en-US" sz="2000" dirty="0" err="1" smtClean="0"/>
                        <a:t>Hari</a:t>
                      </a:r>
                      <a:r>
                        <a:rPr lang="en-US" sz="2000" dirty="0" smtClean="0"/>
                        <a:t> </a:t>
                      </a:r>
                      <a:r>
                        <a:rPr lang="en-US" sz="2000" dirty="0" err="1" smtClean="0"/>
                        <a:t>Ketiga</a:t>
                      </a:r>
                      <a:endParaRPr lang="en-US" sz="2000" b="1" dirty="0" smtClean="0"/>
                    </a:p>
                  </a:txBody>
                  <a:tcPr anchor="ctr"/>
                </a:tc>
              </a:tr>
              <a:tr h="937260">
                <a:tc>
                  <a:txBody>
                    <a:bodyPr/>
                    <a:lstStyle/>
                    <a:p>
                      <a:r>
                        <a:rPr lang="en-US" sz="2800" dirty="0" err="1" smtClean="0"/>
                        <a:t>Kompilasi</a:t>
                      </a:r>
                      <a:r>
                        <a:rPr lang="en-US" sz="2800" dirty="0" smtClean="0"/>
                        <a:t>/</a:t>
                      </a:r>
                      <a:r>
                        <a:rPr lang="en-US" sz="2800" dirty="0" err="1" smtClean="0"/>
                        <a:t>Laporan</a:t>
                      </a:r>
                      <a:r>
                        <a:rPr lang="en-US" sz="2800" baseline="0" dirty="0" smtClean="0"/>
                        <a:t> </a:t>
                      </a:r>
                      <a:r>
                        <a:rPr lang="en-US" sz="2800" baseline="0" dirty="0" err="1" smtClean="0"/>
                        <a:t>Hasil</a:t>
                      </a:r>
                      <a:r>
                        <a:rPr lang="en-US" sz="2800" baseline="0" dirty="0" smtClean="0"/>
                        <a:t> Workshop</a:t>
                      </a:r>
                      <a:endParaRPr lang="en-US" sz="2800" b="1" dirty="0"/>
                    </a:p>
                  </a:txBody>
                  <a:tcPr anchor="ctr"/>
                </a:tc>
                <a:tc>
                  <a:txBody>
                    <a:bodyPr/>
                    <a:lstStyle/>
                    <a:p>
                      <a:pPr algn="ctr"/>
                      <a:r>
                        <a:rPr lang="en-US" sz="2000" dirty="0" smtClean="0"/>
                        <a:t>  </a:t>
                      </a:r>
                      <a:r>
                        <a:rPr lang="en-US" sz="2000" dirty="0" err="1" smtClean="0"/>
                        <a:t>Sda</a:t>
                      </a:r>
                      <a:endParaRPr lang="en-US" sz="2000" b="1" dirty="0" smtClean="0"/>
                    </a:p>
                  </a:txBody>
                  <a:tcPr anchor="ctr"/>
                </a:tc>
              </a:tr>
            </a:tbl>
          </a:graphicData>
        </a:graphic>
      </p:graphicFrame>
      <p:sp>
        <p:nvSpPr>
          <p:cNvPr id="5" name="Slide Number Placeholder 4"/>
          <p:cNvSpPr>
            <a:spLocks noGrp="1"/>
          </p:cNvSpPr>
          <p:nvPr>
            <p:ph type="sldNum" sz="quarter" idx="12"/>
          </p:nvPr>
        </p:nvSpPr>
        <p:spPr/>
        <p:txBody>
          <a:bodyPr/>
          <a:lstStyle/>
          <a:p>
            <a:fld id="{F39800C6-A770-4B4E-8B6E-9E73D56B30AC}"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 name="Slide Number Placeholder 71"/>
          <p:cNvSpPr>
            <a:spLocks noGrp="1"/>
          </p:cNvSpPr>
          <p:nvPr>
            <p:ph type="sldNum" sz="quarter" idx="12"/>
          </p:nvPr>
        </p:nvSpPr>
        <p:spPr/>
        <p:txBody>
          <a:bodyPr/>
          <a:lstStyle/>
          <a:p>
            <a:pPr>
              <a:defRPr/>
            </a:pPr>
            <a:fld id="{F2A225EA-CB76-4950-BE2D-A32269D7DD87}" type="slidenum">
              <a:rPr lang="es-ES" smtClean="0"/>
              <a:pPr>
                <a:defRPr/>
              </a:pPr>
              <a:t>10</a:t>
            </a:fld>
            <a:endParaRPr lang="es-ES"/>
          </a:p>
        </p:txBody>
      </p:sp>
      <p:sp>
        <p:nvSpPr>
          <p:cNvPr id="28674" name="Rectangle 2"/>
          <p:cNvSpPr>
            <a:spLocks noGrp="1" noChangeArrowheads="1"/>
          </p:cNvSpPr>
          <p:nvPr>
            <p:ph type="title" idx="4294967295"/>
          </p:nvPr>
        </p:nvSpPr>
        <p:spPr>
          <a:xfrm>
            <a:off x="0" y="381000"/>
            <a:ext cx="8763000" cy="685800"/>
          </a:xfrm>
        </p:spPr>
        <p:txBody>
          <a:bodyPr>
            <a:noAutofit/>
          </a:bodyPr>
          <a:lstStyle/>
          <a:p>
            <a:pPr algn="ctr" eaLnBrk="1" fontAlgn="auto" hangingPunct="1">
              <a:spcAft>
                <a:spcPts val="0"/>
              </a:spcAft>
              <a:defRPr/>
            </a:pPr>
            <a:r>
              <a:rPr lang="en-US" sz="2400" b="1" dirty="0" smtClean="0"/>
              <a:t>MODEL PENILAIAN </a:t>
            </a:r>
            <a:br>
              <a:rPr lang="en-US" sz="2400" b="1" dirty="0" smtClean="0"/>
            </a:br>
            <a:r>
              <a:rPr lang="en-US" sz="2400" b="1" dirty="0" smtClean="0"/>
              <a:t>&amp; SERTIFIKASI KOMPETENSI PNS</a:t>
            </a:r>
          </a:p>
        </p:txBody>
      </p:sp>
      <p:pic>
        <p:nvPicPr>
          <p:cNvPr id="18435" name="Picture 3" descr="PE06923_"/>
          <p:cNvPicPr>
            <a:picLocks noChangeAspect="1" noChangeArrowheads="1"/>
          </p:cNvPicPr>
          <p:nvPr/>
        </p:nvPicPr>
        <p:blipFill>
          <a:blip r:embed="rId3"/>
          <a:srcRect/>
          <a:stretch>
            <a:fillRect/>
          </a:stretch>
        </p:blipFill>
        <p:spPr bwMode="auto">
          <a:xfrm>
            <a:off x="1752602" y="1295400"/>
            <a:ext cx="1331913" cy="1600200"/>
          </a:xfrm>
          <a:prstGeom prst="rect">
            <a:avLst/>
          </a:prstGeom>
          <a:noFill/>
          <a:ln w="9525">
            <a:noFill/>
            <a:miter lim="800000"/>
            <a:headEnd/>
            <a:tailEnd/>
          </a:ln>
        </p:spPr>
      </p:pic>
      <p:pic>
        <p:nvPicPr>
          <p:cNvPr id="18436" name="Picture 4" descr="PE06913_"/>
          <p:cNvPicPr>
            <a:picLocks noChangeAspect="1" noChangeArrowheads="1"/>
          </p:cNvPicPr>
          <p:nvPr/>
        </p:nvPicPr>
        <p:blipFill>
          <a:blip r:embed="rId4"/>
          <a:srcRect/>
          <a:stretch>
            <a:fillRect/>
          </a:stretch>
        </p:blipFill>
        <p:spPr bwMode="auto">
          <a:xfrm>
            <a:off x="5200651" y="5257802"/>
            <a:ext cx="1143000" cy="1076325"/>
          </a:xfrm>
          <a:prstGeom prst="rect">
            <a:avLst/>
          </a:prstGeom>
          <a:noFill/>
          <a:ln w="9525">
            <a:noFill/>
            <a:miter lim="800000"/>
            <a:headEnd/>
            <a:tailEnd/>
          </a:ln>
        </p:spPr>
      </p:pic>
      <p:pic>
        <p:nvPicPr>
          <p:cNvPr id="18437" name="Picture 5" descr="PE06915_"/>
          <p:cNvPicPr>
            <a:picLocks noChangeAspect="1" noChangeArrowheads="1"/>
          </p:cNvPicPr>
          <p:nvPr/>
        </p:nvPicPr>
        <p:blipFill>
          <a:blip r:embed="rId5"/>
          <a:srcRect/>
          <a:stretch>
            <a:fillRect/>
          </a:stretch>
        </p:blipFill>
        <p:spPr bwMode="auto">
          <a:xfrm>
            <a:off x="3524252" y="5181601"/>
            <a:ext cx="1362075" cy="1328738"/>
          </a:xfrm>
          <a:prstGeom prst="rect">
            <a:avLst/>
          </a:prstGeom>
          <a:noFill/>
          <a:ln w="9525">
            <a:noFill/>
            <a:miter lim="800000"/>
            <a:headEnd/>
            <a:tailEnd/>
          </a:ln>
        </p:spPr>
      </p:pic>
      <p:pic>
        <p:nvPicPr>
          <p:cNvPr id="18438" name="Picture 6" descr="PE06922_"/>
          <p:cNvPicPr>
            <a:picLocks noChangeAspect="1" noChangeArrowheads="1"/>
          </p:cNvPicPr>
          <p:nvPr/>
        </p:nvPicPr>
        <p:blipFill>
          <a:blip r:embed="rId6"/>
          <a:srcRect/>
          <a:stretch>
            <a:fillRect/>
          </a:stretch>
        </p:blipFill>
        <p:spPr bwMode="auto">
          <a:xfrm>
            <a:off x="2076451" y="5257800"/>
            <a:ext cx="1143000" cy="1143000"/>
          </a:xfrm>
          <a:prstGeom prst="rect">
            <a:avLst/>
          </a:prstGeom>
          <a:noFill/>
          <a:ln w="9525">
            <a:noFill/>
            <a:miter lim="800000"/>
            <a:headEnd/>
            <a:tailEnd/>
          </a:ln>
        </p:spPr>
      </p:pic>
      <p:pic>
        <p:nvPicPr>
          <p:cNvPr id="18439" name="Picture 7" descr="PE06921_"/>
          <p:cNvPicPr>
            <a:picLocks noChangeAspect="1" noChangeArrowheads="1"/>
          </p:cNvPicPr>
          <p:nvPr/>
        </p:nvPicPr>
        <p:blipFill>
          <a:blip r:embed="rId7"/>
          <a:srcRect/>
          <a:stretch>
            <a:fillRect/>
          </a:stretch>
        </p:blipFill>
        <p:spPr bwMode="auto">
          <a:xfrm>
            <a:off x="474665" y="5181600"/>
            <a:ext cx="1285875" cy="1371600"/>
          </a:xfrm>
          <a:prstGeom prst="rect">
            <a:avLst/>
          </a:prstGeom>
          <a:noFill/>
          <a:ln w="9525">
            <a:noFill/>
            <a:miter lim="800000"/>
            <a:headEnd/>
            <a:tailEnd/>
          </a:ln>
        </p:spPr>
      </p:pic>
      <p:cxnSp>
        <p:nvCxnSpPr>
          <p:cNvPr id="18440" name="_s431151"/>
          <p:cNvCxnSpPr>
            <a:cxnSpLocks noChangeShapeType="1"/>
            <a:stCxn id="18461" idx="0"/>
            <a:endCxn id="18444" idx="2"/>
          </p:cNvCxnSpPr>
          <p:nvPr/>
        </p:nvCxnSpPr>
        <p:spPr bwMode="auto">
          <a:xfrm rot="16200000" flipV="1">
            <a:off x="3003551" y="2368552"/>
            <a:ext cx="2209800" cy="3416300"/>
          </a:xfrm>
          <a:prstGeom prst="bentConnector3">
            <a:avLst>
              <a:gd name="adj1" fmla="val 50000"/>
            </a:avLst>
          </a:prstGeom>
          <a:noFill/>
          <a:ln w="28575">
            <a:solidFill>
              <a:schemeClr val="tx1"/>
            </a:solidFill>
            <a:miter lim="800000"/>
            <a:headEnd/>
            <a:tailEnd/>
          </a:ln>
        </p:spPr>
      </p:cxnSp>
      <p:cxnSp>
        <p:nvCxnSpPr>
          <p:cNvPr id="18441" name="_s431117"/>
          <p:cNvCxnSpPr>
            <a:cxnSpLocks noChangeShapeType="1"/>
            <a:stCxn id="18447" idx="0"/>
            <a:endCxn id="18444" idx="2"/>
          </p:cNvCxnSpPr>
          <p:nvPr/>
        </p:nvCxnSpPr>
        <p:spPr bwMode="auto">
          <a:xfrm rot="16200000" flipV="1">
            <a:off x="2200275" y="3171826"/>
            <a:ext cx="2209800" cy="1809751"/>
          </a:xfrm>
          <a:prstGeom prst="bentConnector3">
            <a:avLst>
              <a:gd name="adj1" fmla="val 50000"/>
            </a:avLst>
          </a:prstGeom>
          <a:noFill/>
          <a:ln w="28575">
            <a:solidFill>
              <a:schemeClr val="tx1"/>
            </a:solidFill>
            <a:miter lim="800000"/>
            <a:headEnd/>
            <a:tailEnd/>
          </a:ln>
        </p:spPr>
      </p:cxnSp>
      <p:cxnSp>
        <p:nvCxnSpPr>
          <p:cNvPr id="18442" name="_s431116"/>
          <p:cNvCxnSpPr>
            <a:cxnSpLocks noChangeShapeType="1"/>
            <a:stCxn id="18446" idx="0"/>
            <a:endCxn id="18444" idx="2"/>
          </p:cNvCxnSpPr>
          <p:nvPr/>
        </p:nvCxnSpPr>
        <p:spPr bwMode="auto">
          <a:xfrm rot="16200000" flipV="1">
            <a:off x="1419225" y="3952875"/>
            <a:ext cx="2209800" cy="247651"/>
          </a:xfrm>
          <a:prstGeom prst="bentConnector3">
            <a:avLst>
              <a:gd name="adj1" fmla="val 50000"/>
            </a:avLst>
          </a:prstGeom>
          <a:noFill/>
          <a:ln w="28575">
            <a:solidFill>
              <a:schemeClr val="tx1"/>
            </a:solidFill>
            <a:miter lim="800000"/>
            <a:headEnd/>
            <a:tailEnd/>
          </a:ln>
        </p:spPr>
      </p:cxnSp>
      <p:cxnSp>
        <p:nvCxnSpPr>
          <p:cNvPr id="18443" name="_s431115"/>
          <p:cNvCxnSpPr>
            <a:cxnSpLocks noChangeShapeType="1"/>
            <a:stCxn id="18445" idx="0"/>
            <a:endCxn id="18444" idx="2"/>
          </p:cNvCxnSpPr>
          <p:nvPr/>
        </p:nvCxnSpPr>
        <p:spPr bwMode="auto">
          <a:xfrm rot="5400000" flipH="1" flipV="1">
            <a:off x="657225" y="3438526"/>
            <a:ext cx="2209800" cy="1276351"/>
          </a:xfrm>
          <a:prstGeom prst="bentConnector3">
            <a:avLst>
              <a:gd name="adj1" fmla="val 50000"/>
            </a:avLst>
          </a:prstGeom>
          <a:noFill/>
          <a:ln w="28575">
            <a:solidFill>
              <a:schemeClr val="tx1"/>
            </a:solidFill>
            <a:miter lim="800000"/>
            <a:headEnd/>
            <a:tailEnd/>
          </a:ln>
        </p:spPr>
      </p:cxnSp>
      <p:sp>
        <p:nvSpPr>
          <p:cNvPr id="18444" name="_s431111"/>
          <p:cNvSpPr>
            <a:spLocks noChangeArrowheads="1"/>
          </p:cNvSpPr>
          <p:nvPr/>
        </p:nvSpPr>
        <p:spPr bwMode="auto">
          <a:xfrm>
            <a:off x="1600200" y="1219200"/>
            <a:ext cx="1600200" cy="1752600"/>
          </a:xfrm>
          <a:prstGeom prst="roundRect">
            <a:avLst>
              <a:gd name="adj" fmla="val 16667"/>
            </a:avLst>
          </a:prstGeom>
          <a:gradFill rotWithShape="1">
            <a:gsLst>
              <a:gs pos="0">
                <a:srgbClr val="FFFFFF">
                  <a:alpha val="0"/>
                </a:srgbClr>
              </a:gs>
              <a:gs pos="100000">
                <a:srgbClr val="CCFFCC"/>
              </a:gs>
            </a:gsLst>
            <a:path path="shape">
              <a:fillToRect l="50000" t="50000" r="50000" b="50000"/>
            </a:path>
          </a:gradFill>
          <a:ln w="28575">
            <a:solidFill>
              <a:schemeClr val="tx1"/>
            </a:solidFill>
            <a:round/>
            <a:headEnd/>
            <a:tailEnd/>
          </a:ln>
        </p:spPr>
        <p:txBody>
          <a:bodyPr wrap="none" lIns="0" tIns="0" rIns="0" bIns="0" anchor="b"/>
          <a:lstStyle/>
          <a:p>
            <a:pPr algn="ctr" eaLnBrk="0" hangingPunct="0">
              <a:lnSpc>
                <a:spcPct val="80000"/>
              </a:lnSpc>
              <a:spcBef>
                <a:spcPct val="50000"/>
              </a:spcBef>
            </a:pPr>
            <a:endParaRPr lang="en-GB">
              <a:latin typeface="Constantia" pitchFamily="18" charset="0"/>
              <a:ea typeface="Arial Unicode MS" pitchFamily="34" charset="-128"/>
              <a:cs typeface="Arial Unicode MS" pitchFamily="34" charset="-128"/>
            </a:endParaRPr>
          </a:p>
        </p:txBody>
      </p:sp>
      <p:sp>
        <p:nvSpPr>
          <p:cNvPr id="18445" name="_s431112"/>
          <p:cNvSpPr>
            <a:spLocks noChangeArrowheads="1"/>
          </p:cNvSpPr>
          <p:nvPr/>
        </p:nvSpPr>
        <p:spPr bwMode="auto">
          <a:xfrm>
            <a:off x="400051" y="5181600"/>
            <a:ext cx="1447800" cy="1524000"/>
          </a:xfrm>
          <a:prstGeom prst="roundRect">
            <a:avLst>
              <a:gd name="adj" fmla="val 16667"/>
            </a:avLst>
          </a:prstGeom>
          <a:gradFill rotWithShape="1">
            <a:gsLst>
              <a:gs pos="0">
                <a:srgbClr val="FFFFFF">
                  <a:alpha val="0"/>
                </a:srgbClr>
              </a:gs>
              <a:gs pos="100000">
                <a:srgbClr val="CCECFF"/>
              </a:gs>
            </a:gsLst>
            <a:path path="shape">
              <a:fillToRect l="50000" t="50000" r="50000" b="50000"/>
            </a:path>
          </a:gradFill>
          <a:ln w="28575">
            <a:solidFill>
              <a:schemeClr val="tx1"/>
            </a:solidFill>
            <a:round/>
            <a:headEnd/>
            <a:tailEnd/>
          </a:ln>
        </p:spPr>
        <p:txBody>
          <a:bodyPr wrap="none" lIns="0" tIns="0" rIns="0" bIns="0" anchor="b"/>
          <a:lstStyle/>
          <a:p>
            <a:pPr algn="ctr" eaLnBrk="0" hangingPunct="0">
              <a:lnSpc>
                <a:spcPct val="80000"/>
              </a:lnSpc>
              <a:spcBef>
                <a:spcPct val="50000"/>
              </a:spcBef>
            </a:pPr>
            <a:endParaRPr lang="en-GB">
              <a:latin typeface="Constantia" pitchFamily="18" charset="0"/>
              <a:ea typeface="Arial Unicode MS" pitchFamily="34" charset="-128"/>
              <a:cs typeface="Arial Unicode MS" pitchFamily="34" charset="-128"/>
            </a:endParaRPr>
          </a:p>
        </p:txBody>
      </p:sp>
      <p:sp>
        <p:nvSpPr>
          <p:cNvPr id="18446" name="_s431113"/>
          <p:cNvSpPr>
            <a:spLocks noChangeArrowheads="1"/>
          </p:cNvSpPr>
          <p:nvPr/>
        </p:nvSpPr>
        <p:spPr bwMode="auto">
          <a:xfrm>
            <a:off x="1924051" y="5181600"/>
            <a:ext cx="1447800" cy="1524000"/>
          </a:xfrm>
          <a:prstGeom prst="roundRect">
            <a:avLst>
              <a:gd name="adj" fmla="val 16667"/>
            </a:avLst>
          </a:prstGeom>
          <a:gradFill rotWithShape="1">
            <a:gsLst>
              <a:gs pos="0">
                <a:srgbClr val="FFFFFF">
                  <a:alpha val="0"/>
                </a:srgbClr>
              </a:gs>
              <a:gs pos="100000">
                <a:srgbClr val="FFCC99"/>
              </a:gs>
            </a:gsLst>
            <a:path path="shape">
              <a:fillToRect l="50000" t="50000" r="50000" b="50000"/>
            </a:path>
          </a:gradFill>
          <a:ln w="28575">
            <a:solidFill>
              <a:schemeClr val="tx1"/>
            </a:solidFill>
            <a:round/>
            <a:headEnd/>
            <a:tailEnd/>
          </a:ln>
        </p:spPr>
        <p:txBody>
          <a:bodyPr wrap="none" lIns="0" tIns="0" rIns="0" bIns="0" anchor="b"/>
          <a:lstStyle/>
          <a:p>
            <a:pPr algn="ctr" eaLnBrk="0" hangingPunct="0">
              <a:lnSpc>
                <a:spcPct val="80000"/>
              </a:lnSpc>
              <a:spcBef>
                <a:spcPct val="50000"/>
              </a:spcBef>
            </a:pPr>
            <a:endParaRPr lang="en-GB">
              <a:latin typeface="Constantia" pitchFamily="18" charset="0"/>
              <a:ea typeface="Arial Unicode MS" pitchFamily="34" charset="-128"/>
              <a:cs typeface="Arial Unicode MS" pitchFamily="34" charset="-128"/>
            </a:endParaRPr>
          </a:p>
        </p:txBody>
      </p:sp>
      <p:sp>
        <p:nvSpPr>
          <p:cNvPr id="18447" name="_s431114"/>
          <p:cNvSpPr>
            <a:spLocks noChangeArrowheads="1"/>
          </p:cNvSpPr>
          <p:nvPr/>
        </p:nvSpPr>
        <p:spPr bwMode="auto">
          <a:xfrm>
            <a:off x="3448051" y="5181600"/>
            <a:ext cx="1524000" cy="1524000"/>
          </a:xfrm>
          <a:prstGeom prst="roundRect">
            <a:avLst>
              <a:gd name="adj" fmla="val 16667"/>
            </a:avLst>
          </a:prstGeom>
          <a:gradFill rotWithShape="1">
            <a:gsLst>
              <a:gs pos="0">
                <a:srgbClr val="FFFFFF">
                  <a:alpha val="0"/>
                </a:srgbClr>
              </a:gs>
              <a:gs pos="100000">
                <a:srgbClr val="CCECFF"/>
              </a:gs>
            </a:gsLst>
            <a:path path="shape">
              <a:fillToRect l="50000" t="50000" r="50000" b="50000"/>
            </a:path>
          </a:gradFill>
          <a:ln w="28575">
            <a:solidFill>
              <a:schemeClr val="tx1"/>
            </a:solidFill>
            <a:round/>
            <a:headEnd/>
            <a:tailEnd/>
          </a:ln>
        </p:spPr>
        <p:txBody>
          <a:bodyPr wrap="none" lIns="0" tIns="0" rIns="0" bIns="0" anchor="b"/>
          <a:lstStyle/>
          <a:p>
            <a:pPr algn="ctr" eaLnBrk="0" hangingPunct="0">
              <a:lnSpc>
                <a:spcPct val="80000"/>
              </a:lnSpc>
              <a:spcBef>
                <a:spcPct val="50000"/>
              </a:spcBef>
            </a:pPr>
            <a:endParaRPr lang="en-GB">
              <a:latin typeface="Constantia" pitchFamily="18" charset="0"/>
              <a:ea typeface="Arial Unicode MS" pitchFamily="34" charset="-128"/>
              <a:cs typeface="Arial Unicode MS" pitchFamily="34" charset="-128"/>
            </a:endParaRPr>
          </a:p>
        </p:txBody>
      </p:sp>
      <p:grpSp>
        <p:nvGrpSpPr>
          <p:cNvPr id="2" name="Group 16"/>
          <p:cNvGrpSpPr>
            <a:grpSpLocks/>
          </p:cNvGrpSpPr>
          <p:nvPr/>
        </p:nvGrpSpPr>
        <p:grpSpPr bwMode="auto">
          <a:xfrm>
            <a:off x="457202" y="4572001"/>
            <a:ext cx="5732463" cy="430212"/>
            <a:chOff x="0" y="0"/>
            <a:chExt cx="3611" cy="271"/>
          </a:xfrm>
        </p:grpSpPr>
        <p:sp>
          <p:nvSpPr>
            <p:cNvPr id="18494" name="AutoShape 17"/>
            <p:cNvSpPr>
              <a:spLocks noChangeArrowheads="1"/>
            </p:cNvSpPr>
            <p:nvPr/>
          </p:nvSpPr>
          <p:spPr bwMode="auto">
            <a:xfrm>
              <a:off x="0"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495" name="AutoShape 18"/>
            <p:cNvSpPr>
              <a:spLocks noChangeArrowheads="1"/>
            </p:cNvSpPr>
            <p:nvPr/>
          </p:nvSpPr>
          <p:spPr bwMode="auto">
            <a:xfrm>
              <a:off x="384"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496" name="AutoShape 19"/>
            <p:cNvSpPr>
              <a:spLocks noChangeArrowheads="1"/>
            </p:cNvSpPr>
            <p:nvPr/>
          </p:nvSpPr>
          <p:spPr bwMode="auto">
            <a:xfrm>
              <a:off x="768"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497" name="AutoShape 20"/>
            <p:cNvSpPr>
              <a:spLocks noChangeArrowheads="1"/>
            </p:cNvSpPr>
            <p:nvPr/>
          </p:nvSpPr>
          <p:spPr bwMode="auto">
            <a:xfrm>
              <a:off x="1152"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498" name="AutoShape 21"/>
            <p:cNvSpPr>
              <a:spLocks noChangeArrowheads="1"/>
            </p:cNvSpPr>
            <p:nvPr/>
          </p:nvSpPr>
          <p:spPr bwMode="auto">
            <a:xfrm>
              <a:off x="1536"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499" name="AutoShape 22"/>
            <p:cNvSpPr>
              <a:spLocks noChangeArrowheads="1"/>
            </p:cNvSpPr>
            <p:nvPr/>
          </p:nvSpPr>
          <p:spPr bwMode="auto">
            <a:xfrm>
              <a:off x="1920"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500" name="AutoShape 23"/>
            <p:cNvSpPr>
              <a:spLocks noChangeArrowheads="1"/>
            </p:cNvSpPr>
            <p:nvPr/>
          </p:nvSpPr>
          <p:spPr bwMode="auto">
            <a:xfrm>
              <a:off x="2304"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501" name="AutoShape 24"/>
            <p:cNvSpPr>
              <a:spLocks noChangeArrowheads="1"/>
            </p:cNvSpPr>
            <p:nvPr/>
          </p:nvSpPr>
          <p:spPr bwMode="auto">
            <a:xfrm>
              <a:off x="2688"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502" name="AutoShape 25"/>
            <p:cNvSpPr>
              <a:spLocks noChangeArrowheads="1"/>
            </p:cNvSpPr>
            <p:nvPr/>
          </p:nvSpPr>
          <p:spPr bwMode="auto">
            <a:xfrm>
              <a:off x="3072"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sp>
          <p:nvSpPr>
            <p:cNvPr id="18503" name="AutoShape 26"/>
            <p:cNvSpPr>
              <a:spLocks noChangeArrowheads="1"/>
            </p:cNvSpPr>
            <p:nvPr/>
          </p:nvSpPr>
          <p:spPr bwMode="auto">
            <a:xfrm>
              <a:off x="3456" y="0"/>
              <a:ext cx="155" cy="271"/>
            </a:xfrm>
            <a:prstGeom prst="cube">
              <a:avLst>
                <a:gd name="adj" fmla="val 25000"/>
              </a:avLst>
            </a:prstGeom>
            <a:solidFill>
              <a:schemeClr val="hlink"/>
            </a:solidFill>
            <a:ln w="12700">
              <a:solidFill>
                <a:srgbClr val="CC6600"/>
              </a:solidFill>
              <a:miter lim="800000"/>
              <a:headEnd/>
              <a:tailEnd/>
            </a:ln>
          </p:spPr>
          <p:txBody>
            <a:bodyPr wrap="none" anchor="ctr">
              <a:spAutoFit/>
            </a:bodyPr>
            <a:lstStyle/>
            <a:p>
              <a:endParaRPr lang="id-ID">
                <a:latin typeface="Calibri" pitchFamily="34" charset="0"/>
              </a:endParaRPr>
            </a:p>
          </p:txBody>
        </p:sp>
      </p:grpSp>
      <p:grpSp>
        <p:nvGrpSpPr>
          <p:cNvPr id="3" name="Group 27"/>
          <p:cNvGrpSpPr>
            <a:grpSpLocks/>
          </p:cNvGrpSpPr>
          <p:nvPr/>
        </p:nvGrpSpPr>
        <p:grpSpPr bwMode="auto">
          <a:xfrm>
            <a:off x="457200" y="4267201"/>
            <a:ext cx="6172200" cy="461963"/>
            <a:chOff x="0" y="0"/>
            <a:chExt cx="3888" cy="291"/>
          </a:xfrm>
        </p:grpSpPr>
        <p:sp>
          <p:nvSpPr>
            <p:cNvPr id="18483" name="AutoShape 28"/>
            <p:cNvSpPr>
              <a:spLocks noChangeArrowheads="1"/>
            </p:cNvSpPr>
            <p:nvPr/>
          </p:nvSpPr>
          <p:spPr bwMode="auto">
            <a:xfrm>
              <a:off x="0" y="0"/>
              <a:ext cx="240" cy="291"/>
            </a:xfrm>
            <a:prstGeom prst="cube">
              <a:avLst>
                <a:gd name="adj" fmla="val 25000"/>
              </a:avLst>
            </a:prstGeom>
            <a:solidFill>
              <a:schemeClr val="accent1"/>
            </a:solidFill>
            <a:ln w="12700">
              <a:solidFill>
                <a:srgbClr val="003399"/>
              </a:solidFill>
              <a:miter lim="800000"/>
              <a:headEnd/>
              <a:tailEnd/>
            </a:ln>
          </p:spPr>
          <p:txBody>
            <a:bodyPr anchor="ctr">
              <a:spAutoFit/>
            </a:bodyPr>
            <a:lstStyle/>
            <a:p>
              <a:endParaRPr lang="id-ID">
                <a:latin typeface="Calibri" pitchFamily="34" charset="0"/>
              </a:endParaRPr>
            </a:p>
          </p:txBody>
        </p:sp>
        <p:sp>
          <p:nvSpPr>
            <p:cNvPr id="18484" name="AutoShape 29"/>
            <p:cNvSpPr>
              <a:spLocks noChangeArrowheads="1"/>
            </p:cNvSpPr>
            <p:nvPr/>
          </p:nvSpPr>
          <p:spPr bwMode="auto">
            <a:xfrm>
              <a:off x="192"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85" name="AutoShape 30"/>
            <p:cNvSpPr>
              <a:spLocks noChangeArrowheads="1"/>
            </p:cNvSpPr>
            <p:nvPr/>
          </p:nvSpPr>
          <p:spPr bwMode="auto">
            <a:xfrm>
              <a:off x="576"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86" name="AutoShape 31"/>
            <p:cNvSpPr>
              <a:spLocks noChangeArrowheads="1"/>
            </p:cNvSpPr>
            <p:nvPr/>
          </p:nvSpPr>
          <p:spPr bwMode="auto">
            <a:xfrm>
              <a:off x="960"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87" name="AutoShape 32"/>
            <p:cNvSpPr>
              <a:spLocks noChangeArrowheads="1"/>
            </p:cNvSpPr>
            <p:nvPr/>
          </p:nvSpPr>
          <p:spPr bwMode="auto">
            <a:xfrm>
              <a:off x="1344"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88" name="AutoShape 33"/>
            <p:cNvSpPr>
              <a:spLocks noChangeArrowheads="1"/>
            </p:cNvSpPr>
            <p:nvPr/>
          </p:nvSpPr>
          <p:spPr bwMode="auto">
            <a:xfrm>
              <a:off x="1728"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89" name="AutoShape 34"/>
            <p:cNvSpPr>
              <a:spLocks noChangeArrowheads="1"/>
            </p:cNvSpPr>
            <p:nvPr/>
          </p:nvSpPr>
          <p:spPr bwMode="auto">
            <a:xfrm>
              <a:off x="2112"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90" name="AutoShape 35"/>
            <p:cNvSpPr>
              <a:spLocks noChangeArrowheads="1"/>
            </p:cNvSpPr>
            <p:nvPr/>
          </p:nvSpPr>
          <p:spPr bwMode="auto">
            <a:xfrm>
              <a:off x="2496"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91" name="AutoShape 36"/>
            <p:cNvSpPr>
              <a:spLocks noChangeArrowheads="1"/>
            </p:cNvSpPr>
            <p:nvPr/>
          </p:nvSpPr>
          <p:spPr bwMode="auto">
            <a:xfrm>
              <a:off x="2880"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92" name="AutoShape 37"/>
            <p:cNvSpPr>
              <a:spLocks noChangeArrowheads="1"/>
            </p:cNvSpPr>
            <p:nvPr/>
          </p:nvSpPr>
          <p:spPr bwMode="auto">
            <a:xfrm>
              <a:off x="3264" y="0"/>
              <a:ext cx="155" cy="271"/>
            </a:xfrm>
            <a:prstGeom prst="cube">
              <a:avLst>
                <a:gd name="adj" fmla="val 25000"/>
              </a:avLst>
            </a:prstGeom>
            <a:solidFill>
              <a:schemeClr val="accent1"/>
            </a:solidFill>
            <a:ln w="12700">
              <a:solidFill>
                <a:srgbClr val="003399"/>
              </a:solidFill>
              <a:miter lim="800000"/>
              <a:headEnd/>
              <a:tailEnd/>
            </a:ln>
          </p:spPr>
          <p:txBody>
            <a:bodyPr wrap="none" anchor="ctr">
              <a:spAutoFit/>
            </a:bodyPr>
            <a:lstStyle/>
            <a:p>
              <a:endParaRPr lang="id-ID">
                <a:latin typeface="Calibri" pitchFamily="34" charset="0"/>
              </a:endParaRPr>
            </a:p>
          </p:txBody>
        </p:sp>
        <p:sp>
          <p:nvSpPr>
            <p:cNvPr id="18493" name="AutoShape 38"/>
            <p:cNvSpPr>
              <a:spLocks noChangeArrowheads="1"/>
            </p:cNvSpPr>
            <p:nvPr/>
          </p:nvSpPr>
          <p:spPr bwMode="auto">
            <a:xfrm>
              <a:off x="3648" y="0"/>
              <a:ext cx="240" cy="291"/>
            </a:xfrm>
            <a:prstGeom prst="cube">
              <a:avLst>
                <a:gd name="adj" fmla="val 25000"/>
              </a:avLst>
            </a:prstGeom>
            <a:solidFill>
              <a:schemeClr val="accent1"/>
            </a:solidFill>
            <a:ln w="12700">
              <a:solidFill>
                <a:srgbClr val="003399"/>
              </a:solidFill>
              <a:miter lim="800000"/>
              <a:headEnd/>
              <a:tailEnd/>
            </a:ln>
          </p:spPr>
          <p:txBody>
            <a:bodyPr anchor="ctr">
              <a:spAutoFit/>
            </a:bodyPr>
            <a:lstStyle/>
            <a:p>
              <a:endParaRPr lang="id-ID">
                <a:latin typeface="Calibri" pitchFamily="34" charset="0"/>
              </a:endParaRPr>
            </a:p>
          </p:txBody>
        </p:sp>
      </p:grpSp>
      <p:grpSp>
        <p:nvGrpSpPr>
          <p:cNvPr id="4" name="Group 39"/>
          <p:cNvGrpSpPr>
            <a:grpSpLocks/>
          </p:cNvGrpSpPr>
          <p:nvPr/>
        </p:nvGrpSpPr>
        <p:grpSpPr bwMode="auto">
          <a:xfrm>
            <a:off x="457202" y="3962401"/>
            <a:ext cx="5732463" cy="430212"/>
            <a:chOff x="0" y="0"/>
            <a:chExt cx="3611" cy="271"/>
          </a:xfrm>
        </p:grpSpPr>
        <p:sp>
          <p:nvSpPr>
            <p:cNvPr id="18473" name="AutoShape 40"/>
            <p:cNvSpPr>
              <a:spLocks noChangeArrowheads="1"/>
            </p:cNvSpPr>
            <p:nvPr/>
          </p:nvSpPr>
          <p:spPr bwMode="auto">
            <a:xfrm>
              <a:off x="0"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4" name="AutoShape 41"/>
            <p:cNvSpPr>
              <a:spLocks noChangeArrowheads="1"/>
            </p:cNvSpPr>
            <p:nvPr/>
          </p:nvSpPr>
          <p:spPr bwMode="auto">
            <a:xfrm>
              <a:off x="384"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5" name="AutoShape 42"/>
            <p:cNvSpPr>
              <a:spLocks noChangeArrowheads="1"/>
            </p:cNvSpPr>
            <p:nvPr/>
          </p:nvSpPr>
          <p:spPr bwMode="auto">
            <a:xfrm>
              <a:off x="768"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6" name="AutoShape 43"/>
            <p:cNvSpPr>
              <a:spLocks noChangeArrowheads="1"/>
            </p:cNvSpPr>
            <p:nvPr/>
          </p:nvSpPr>
          <p:spPr bwMode="auto">
            <a:xfrm>
              <a:off x="1152"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7" name="AutoShape 44"/>
            <p:cNvSpPr>
              <a:spLocks noChangeArrowheads="1"/>
            </p:cNvSpPr>
            <p:nvPr/>
          </p:nvSpPr>
          <p:spPr bwMode="auto">
            <a:xfrm>
              <a:off x="1536"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8" name="AutoShape 45"/>
            <p:cNvSpPr>
              <a:spLocks noChangeArrowheads="1"/>
            </p:cNvSpPr>
            <p:nvPr/>
          </p:nvSpPr>
          <p:spPr bwMode="auto">
            <a:xfrm>
              <a:off x="1920"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79" name="AutoShape 46"/>
            <p:cNvSpPr>
              <a:spLocks noChangeArrowheads="1"/>
            </p:cNvSpPr>
            <p:nvPr/>
          </p:nvSpPr>
          <p:spPr bwMode="auto">
            <a:xfrm>
              <a:off x="2304"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80" name="AutoShape 47"/>
            <p:cNvSpPr>
              <a:spLocks noChangeArrowheads="1"/>
            </p:cNvSpPr>
            <p:nvPr/>
          </p:nvSpPr>
          <p:spPr bwMode="auto">
            <a:xfrm>
              <a:off x="2688"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81" name="AutoShape 48"/>
            <p:cNvSpPr>
              <a:spLocks noChangeArrowheads="1"/>
            </p:cNvSpPr>
            <p:nvPr/>
          </p:nvSpPr>
          <p:spPr bwMode="auto">
            <a:xfrm>
              <a:off x="3072"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sp>
          <p:nvSpPr>
            <p:cNvPr id="18482" name="AutoShape 49"/>
            <p:cNvSpPr>
              <a:spLocks noChangeArrowheads="1"/>
            </p:cNvSpPr>
            <p:nvPr/>
          </p:nvSpPr>
          <p:spPr bwMode="auto">
            <a:xfrm>
              <a:off x="3456" y="0"/>
              <a:ext cx="155" cy="271"/>
            </a:xfrm>
            <a:prstGeom prst="cube">
              <a:avLst>
                <a:gd name="adj" fmla="val 25000"/>
              </a:avLst>
            </a:prstGeom>
            <a:solidFill>
              <a:srgbClr val="CC0000"/>
            </a:solidFill>
            <a:ln w="12700">
              <a:solidFill>
                <a:srgbClr val="800000"/>
              </a:solidFill>
              <a:miter lim="800000"/>
              <a:headEnd/>
              <a:tailEnd/>
            </a:ln>
          </p:spPr>
          <p:txBody>
            <a:bodyPr wrap="none" anchor="ctr">
              <a:spAutoFit/>
            </a:bodyPr>
            <a:lstStyle/>
            <a:p>
              <a:endParaRPr lang="id-ID">
                <a:latin typeface="Calibri" pitchFamily="34" charset="0"/>
              </a:endParaRPr>
            </a:p>
          </p:txBody>
        </p:sp>
      </p:grpSp>
      <p:grpSp>
        <p:nvGrpSpPr>
          <p:cNvPr id="5" name="Group 50"/>
          <p:cNvGrpSpPr>
            <a:grpSpLocks/>
          </p:cNvGrpSpPr>
          <p:nvPr/>
        </p:nvGrpSpPr>
        <p:grpSpPr bwMode="auto">
          <a:xfrm>
            <a:off x="457200" y="3657601"/>
            <a:ext cx="6172200" cy="461963"/>
            <a:chOff x="0" y="0"/>
            <a:chExt cx="3888" cy="291"/>
          </a:xfrm>
        </p:grpSpPr>
        <p:sp>
          <p:nvSpPr>
            <p:cNvPr id="18462" name="AutoShape 51"/>
            <p:cNvSpPr>
              <a:spLocks noChangeArrowheads="1"/>
            </p:cNvSpPr>
            <p:nvPr/>
          </p:nvSpPr>
          <p:spPr bwMode="auto">
            <a:xfrm>
              <a:off x="0" y="0"/>
              <a:ext cx="240" cy="291"/>
            </a:xfrm>
            <a:prstGeom prst="cube">
              <a:avLst>
                <a:gd name="adj" fmla="val 25000"/>
              </a:avLst>
            </a:prstGeom>
            <a:solidFill>
              <a:srgbClr val="33CC33"/>
            </a:solidFill>
            <a:ln w="12700">
              <a:solidFill>
                <a:srgbClr val="006600"/>
              </a:solidFill>
              <a:miter lim="800000"/>
              <a:headEnd/>
              <a:tailEnd/>
            </a:ln>
          </p:spPr>
          <p:txBody>
            <a:bodyPr anchor="ctr">
              <a:spAutoFit/>
            </a:bodyPr>
            <a:lstStyle/>
            <a:p>
              <a:endParaRPr lang="id-ID">
                <a:latin typeface="Calibri" pitchFamily="34" charset="0"/>
              </a:endParaRPr>
            </a:p>
          </p:txBody>
        </p:sp>
        <p:sp>
          <p:nvSpPr>
            <p:cNvPr id="18463" name="AutoShape 52"/>
            <p:cNvSpPr>
              <a:spLocks noChangeArrowheads="1"/>
            </p:cNvSpPr>
            <p:nvPr/>
          </p:nvSpPr>
          <p:spPr bwMode="auto">
            <a:xfrm>
              <a:off x="192"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4" name="AutoShape 53"/>
            <p:cNvSpPr>
              <a:spLocks noChangeArrowheads="1"/>
            </p:cNvSpPr>
            <p:nvPr/>
          </p:nvSpPr>
          <p:spPr bwMode="auto">
            <a:xfrm>
              <a:off x="576"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5" name="AutoShape 54"/>
            <p:cNvSpPr>
              <a:spLocks noChangeArrowheads="1"/>
            </p:cNvSpPr>
            <p:nvPr/>
          </p:nvSpPr>
          <p:spPr bwMode="auto">
            <a:xfrm>
              <a:off x="960"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6" name="AutoShape 55"/>
            <p:cNvSpPr>
              <a:spLocks noChangeArrowheads="1"/>
            </p:cNvSpPr>
            <p:nvPr/>
          </p:nvSpPr>
          <p:spPr bwMode="auto">
            <a:xfrm>
              <a:off x="1344"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7" name="AutoShape 56"/>
            <p:cNvSpPr>
              <a:spLocks noChangeArrowheads="1"/>
            </p:cNvSpPr>
            <p:nvPr/>
          </p:nvSpPr>
          <p:spPr bwMode="auto">
            <a:xfrm>
              <a:off x="1728"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8" name="AutoShape 57"/>
            <p:cNvSpPr>
              <a:spLocks noChangeArrowheads="1"/>
            </p:cNvSpPr>
            <p:nvPr/>
          </p:nvSpPr>
          <p:spPr bwMode="auto">
            <a:xfrm>
              <a:off x="2112"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69" name="AutoShape 58"/>
            <p:cNvSpPr>
              <a:spLocks noChangeArrowheads="1"/>
            </p:cNvSpPr>
            <p:nvPr/>
          </p:nvSpPr>
          <p:spPr bwMode="auto">
            <a:xfrm>
              <a:off x="2496"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70" name="AutoShape 59"/>
            <p:cNvSpPr>
              <a:spLocks noChangeArrowheads="1"/>
            </p:cNvSpPr>
            <p:nvPr/>
          </p:nvSpPr>
          <p:spPr bwMode="auto">
            <a:xfrm>
              <a:off x="2880"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71" name="AutoShape 60"/>
            <p:cNvSpPr>
              <a:spLocks noChangeArrowheads="1"/>
            </p:cNvSpPr>
            <p:nvPr/>
          </p:nvSpPr>
          <p:spPr bwMode="auto">
            <a:xfrm>
              <a:off x="3264" y="0"/>
              <a:ext cx="155" cy="271"/>
            </a:xfrm>
            <a:prstGeom prst="cube">
              <a:avLst>
                <a:gd name="adj" fmla="val 25000"/>
              </a:avLst>
            </a:prstGeom>
            <a:solidFill>
              <a:srgbClr val="33CC33"/>
            </a:solidFill>
            <a:ln w="12700">
              <a:solidFill>
                <a:srgbClr val="006600"/>
              </a:solidFill>
              <a:miter lim="800000"/>
              <a:headEnd/>
              <a:tailEnd/>
            </a:ln>
          </p:spPr>
          <p:txBody>
            <a:bodyPr wrap="none" anchor="ctr">
              <a:spAutoFit/>
            </a:bodyPr>
            <a:lstStyle/>
            <a:p>
              <a:endParaRPr lang="id-ID">
                <a:latin typeface="Calibri" pitchFamily="34" charset="0"/>
              </a:endParaRPr>
            </a:p>
          </p:txBody>
        </p:sp>
        <p:sp>
          <p:nvSpPr>
            <p:cNvPr id="18472" name="AutoShape 61"/>
            <p:cNvSpPr>
              <a:spLocks noChangeArrowheads="1"/>
            </p:cNvSpPr>
            <p:nvPr/>
          </p:nvSpPr>
          <p:spPr bwMode="auto">
            <a:xfrm>
              <a:off x="3648" y="0"/>
              <a:ext cx="240" cy="291"/>
            </a:xfrm>
            <a:prstGeom prst="cube">
              <a:avLst>
                <a:gd name="adj" fmla="val 25000"/>
              </a:avLst>
            </a:prstGeom>
            <a:solidFill>
              <a:srgbClr val="33CC33"/>
            </a:solidFill>
            <a:ln w="12700">
              <a:solidFill>
                <a:srgbClr val="006600"/>
              </a:solidFill>
              <a:miter lim="800000"/>
              <a:headEnd/>
              <a:tailEnd/>
            </a:ln>
          </p:spPr>
          <p:txBody>
            <a:bodyPr anchor="ctr">
              <a:spAutoFit/>
            </a:bodyPr>
            <a:lstStyle/>
            <a:p>
              <a:endParaRPr lang="id-ID">
                <a:latin typeface="Calibri" pitchFamily="34" charset="0"/>
              </a:endParaRPr>
            </a:p>
          </p:txBody>
        </p:sp>
      </p:grpSp>
      <p:sp>
        <p:nvSpPr>
          <p:cNvPr id="36926" name="Text Box 62"/>
          <p:cNvSpPr txBox="1">
            <a:spLocks noChangeArrowheads="1"/>
          </p:cNvSpPr>
          <p:nvPr/>
        </p:nvSpPr>
        <p:spPr bwMode="auto">
          <a:xfrm>
            <a:off x="6715125" y="5715000"/>
            <a:ext cx="1971675" cy="838200"/>
          </a:xfrm>
          <a:prstGeom prst="rect">
            <a:avLst/>
          </a:prstGeom>
          <a:solidFill>
            <a:schemeClr val="bg2">
              <a:lumMod val="75000"/>
            </a:schemeClr>
          </a:solidFill>
          <a:ln w="12700">
            <a:solidFill>
              <a:srgbClr val="800000"/>
            </a:solidFill>
            <a:miter lim="800000"/>
            <a:headEnd/>
            <a:tailEnd/>
          </a:ln>
        </p:spPr>
        <p:txBody>
          <a:bodyPr lIns="45720" rIns="45720" anchor="ctr"/>
          <a:lstStyle/>
          <a:p>
            <a:pPr algn="ctr" eaLnBrk="0" hangingPunct="0">
              <a:lnSpc>
                <a:spcPct val="80000"/>
              </a:lnSpc>
            </a:pPr>
            <a:r>
              <a:rPr lang="en-US" sz="1400" b="1" dirty="0" err="1" smtClean="0">
                <a:solidFill>
                  <a:srgbClr val="800000"/>
                </a:solidFill>
                <a:latin typeface="Constantia" pitchFamily="18" charset="0"/>
                <a:ea typeface="Arial Unicode MS" pitchFamily="34" charset="-128"/>
                <a:cs typeface="Arial Unicode MS" pitchFamily="34" charset="-128"/>
              </a:rPr>
              <a:t>Pengakuan</a:t>
            </a:r>
            <a:r>
              <a:rPr lang="en-US" sz="1400" b="1" dirty="0" smtClean="0">
                <a:solidFill>
                  <a:srgbClr val="800000"/>
                </a:solidFill>
                <a:latin typeface="Constantia" pitchFamily="18" charset="0"/>
                <a:ea typeface="Arial Unicode MS" pitchFamily="34" charset="-128"/>
                <a:cs typeface="Arial Unicode MS" pitchFamily="34" charset="-128"/>
              </a:rPr>
              <a:t> </a:t>
            </a:r>
            <a:r>
              <a:rPr lang="en-US" sz="1400" b="1" dirty="0" err="1" smtClean="0">
                <a:solidFill>
                  <a:srgbClr val="800000"/>
                </a:solidFill>
                <a:latin typeface="Constantia" pitchFamily="18" charset="0"/>
                <a:ea typeface="Arial Unicode MS" pitchFamily="34" charset="-128"/>
                <a:cs typeface="Arial Unicode MS" pitchFamily="34" charset="-128"/>
              </a:rPr>
              <a:t>Kompetensi</a:t>
            </a:r>
            <a:r>
              <a:rPr lang="en-US" sz="1400" b="1" dirty="0" smtClean="0">
                <a:solidFill>
                  <a:srgbClr val="800000"/>
                </a:solidFill>
                <a:latin typeface="Constantia" pitchFamily="18" charset="0"/>
                <a:ea typeface="Arial Unicode MS" pitchFamily="34" charset="-128"/>
                <a:cs typeface="Arial Unicode MS" pitchFamily="34" charset="-128"/>
              </a:rPr>
              <a:t> PNS </a:t>
            </a:r>
            <a:r>
              <a:rPr lang="en-US" sz="1400" b="1" dirty="0" err="1" smtClean="0">
                <a:solidFill>
                  <a:srgbClr val="800000"/>
                </a:solidFill>
                <a:latin typeface="Constantia" pitchFamily="18" charset="0"/>
                <a:ea typeface="Arial Unicode MS" pitchFamily="34" charset="-128"/>
                <a:cs typeface="Arial Unicode MS" pitchFamily="34" charset="-128"/>
              </a:rPr>
              <a:t>melalui</a:t>
            </a:r>
            <a:r>
              <a:rPr lang="en-US" sz="1400" b="1" dirty="0" smtClean="0">
                <a:solidFill>
                  <a:srgbClr val="800000"/>
                </a:solidFill>
                <a:latin typeface="Constantia" pitchFamily="18" charset="0"/>
                <a:ea typeface="Arial Unicode MS" pitchFamily="34" charset="-128"/>
                <a:cs typeface="Arial Unicode MS" pitchFamily="34" charset="-128"/>
              </a:rPr>
              <a:t> </a:t>
            </a:r>
            <a:r>
              <a:rPr lang="en-US" sz="1400" b="1" dirty="0" err="1" smtClean="0">
                <a:solidFill>
                  <a:srgbClr val="800000"/>
                </a:solidFill>
                <a:latin typeface="Constantia" pitchFamily="18" charset="0"/>
                <a:ea typeface="Arial Unicode MS" pitchFamily="34" charset="-128"/>
                <a:cs typeface="Arial Unicode MS" pitchFamily="34" charset="-128"/>
              </a:rPr>
              <a:t>penilaian</a:t>
            </a:r>
            <a:r>
              <a:rPr lang="en-US" sz="1400" b="1" dirty="0" smtClean="0">
                <a:solidFill>
                  <a:srgbClr val="800000"/>
                </a:solidFill>
                <a:latin typeface="Constantia" pitchFamily="18" charset="0"/>
                <a:ea typeface="Arial Unicode MS" pitchFamily="34" charset="-128"/>
                <a:cs typeface="Arial Unicode MS" pitchFamily="34" charset="-128"/>
              </a:rPr>
              <a:t>/</a:t>
            </a:r>
            <a:r>
              <a:rPr lang="en-US" sz="1400" b="1" dirty="0" err="1" smtClean="0">
                <a:solidFill>
                  <a:srgbClr val="800000"/>
                </a:solidFill>
                <a:latin typeface="Constantia" pitchFamily="18" charset="0"/>
                <a:ea typeface="Arial Unicode MS" pitchFamily="34" charset="-128"/>
                <a:cs typeface="Arial Unicode MS" pitchFamily="34" charset="-128"/>
              </a:rPr>
              <a:t>uji</a:t>
            </a:r>
            <a:r>
              <a:rPr lang="en-US" sz="1400" b="1" dirty="0" smtClean="0">
                <a:solidFill>
                  <a:srgbClr val="800000"/>
                </a:solidFill>
                <a:latin typeface="Constantia" pitchFamily="18" charset="0"/>
                <a:ea typeface="Arial Unicode MS" pitchFamily="34" charset="-128"/>
                <a:cs typeface="Arial Unicode MS" pitchFamily="34" charset="-128"/>
              </a:rPr>
              <a:t> </a:t>
            </a:r>
            <a:r>
              <a:rPr lang="en-US" sz="1400" b="1" dirty="0" err="1" smtClean="0">
                <a:solidFill>
                  <a:srgbClr val="800000"/>
                </a:solidFill>
                <a:latin typeface="Constantia" pitchFamily="18" charset="0"/>
                <a:ea typeface="Arial Unicode MS" pitchFamily="34" charset="-128"/>
                <a:cs typeface="Arial Unicode MS" pitchFamily="34" charset="-128"/>
              </a:rPr>
              <a:t>kompetensi</a:t>
            </a:r>
            <a:endParaRPr lang="en-US" sz="1400" b="1" dirty="0">
              <a:solidFill>
                <a:srgbClr val="800000"/>
              </a:solidFill>
              <a:latin typeface="Constantia" pitchFamily="18" charset="0"/>
              <a:ea typeface="Arial Unicode MS" pitchFamily="34" charset="-128"/>
              <a:cs typeface="Arial Unicode MS" pitchFamily="34" charset="-128"/>
            </a:endParaRPr>
          </a:p>
        </p:txBody>
      </p:sp>
      <p:sp>
        <p:nvSpPr>
          <p:cNvPr id="36927" name="Text Box 63"/>
          <p:cNvSpPr txBox="1">
            <a:spLocks noChangeArrowheads="1"/>
          </p:cNvSpPr>
          <p:nvPr/>
        </p:nvSpPr>
        <p:spPr bwMode="auto">
          <a:xfrm>
            <a:off x="5943600" y="1752600"/>
            <a:ext cx="1676400" cy="990600"/>
          </a:xfrm>
          <a:prstGeom prst="rect">
            <a:avLst/>
          </a:prstGeom>
          <a:solidFill>
            <a:srgbClr val="F9E98E"/>
          </a:solidFill>
          <a:ln w="12700">
            <a:solidFill>
              <a:srgbClr val="006600"/>
            </a:solidFill>
            <a:miter lim="800000"/>
            <a:headEnd/>
            <a:tailEnd/>
          </a:ln>
        </p:spPr>
        <p:txBody>
          <a:bodyPr lIns="45720" rIns="45720" anchor="ctr"/>
          <a:lstStyle/>
          <a:p>
            <a:pPr algn="ctr" eaLnBrk="0" hangingPunct="0">
              <a:lnSpc>
                <a:spcPct val="80000"/>
              </a:lnSpc>
            </a:pPr>
            <a:r>
              <a:rPr lang="en-US" b="1" dirty="0" err="1" smtClean="0">
                <a:solidFill>
                  <a:srgbClr val="006600"/>
                </a:solidFill>
                <a:latin typeface="Constantia" pitchFamily="18" charset="0"/>
                <a:ea typeface="Arial Unicode MS" pitchFamily="34" charset="-128"/>
                <a:cs typeface="Arial Unicode MS" pitchFamily="34" charset="-128"/>
              </a:rPr>
              <a:t>Kualifikasi</a:t>
            </a:r>
            <a:r>
              <a:rPr lang="en-US" b="1" dirty="0" smtClean="0">
                <a:solidFill>
                  <a:srgbClr val="006600"/>
                </a:solidFill>
                <a:latin typeface="Constantia" pitchFamily="18" charset="0"/>
                <a:ea typeface="Arial Unicode MS" pitchFamily="34" charset="-128"/>
                <a:cs typeface="Arial Unicode MS" pitchFamily="34" charset="-128"/>
              </a:rPr>
              <a:t> </a:t>
            </a:r>
            <a:r>
              <a:rPr lang="en-US" b="1" dirty="0" err="1" smtClean="0">
                <a:solidFill>
                  <a:srgbClr val="006600"/>
                </a:solidFill>
                <a:latin typeface="Constantia" pitchFamily="18" charset="0"/>
                <a:ea typeface="Arial Unicode MS" pitchFamily="34" charset="-128"/>
                <a:cs typeface="Arial Unicode MS" pitchFamily="34" charset="-128"/>
              </a:rPr>
              <a:t>Kompetensi</a:t>
            </a:r>
            <a:r>
              <a:rPr lang="en-US" b="1" dirty="0" smtClean="0">
                <a:solidFill>
                  <a:srgbClr val="006600"/>
                </a:solidFill>
                <a:latin typeface="Constantia" pitchFamily="18" charset="0"/>
                <a:ea typeface="Arial Unicode MS" pitchFamily="34" charset="-128"/>
                <a:cs typeface="Arial Unicode MS" pitchFamily="34" charset="-128"/>
              </a:rPr>
              <a:t> </a:t>
            </a:r>
            <a:r>
              <a:rPr lang="en-US" b="1" dirty="0" err="1" smtClean="0">
                <a:solidFill>
                  <a:srgbClr val="006600"/>
                </a:solidFill>
                <a:latin typeface="Constantia" pitchFamily="18" charset="0"/>
                <a:ea typeface="Arial Unicode MS" pitchFamily="34" charset="-128"/>
                <a:cs typeface="Arial Unicode MS" pitchFamily="34" charset="-128"/>
              </a:rPr>
              <a:t>Teknis</a:t>
            </a:r>
            <a:endParaRPr lang="en-US" b="1" dirty="0">
              <a:solidFill>
                <a:srgbClr val="006600"/>
              </a:solidFill>
              <a:latin typeface="Constantia" pitchFamily="18" charset="0"/>
              <a:ea typeface="Arial Unicode MS" pitchFamily="34" charset="-128"/>
              <a:cs typeface="Arial Unicode MS" pitchFamily="34" charset="-128"/>
            </a:endParaRPr>
          </a:p>
        </p:txBody>
      </p:sp>
      <p:sp>
        <p:nvSpPr>
          <p:cNvPr id="36928" name="Text Box 64"/>
          <p:cNvSpPr txBox="1">
            <a:spLocks noChangeArrowheads="1"/>
          </p:cNvSpPr>
          <p:nvPr/>
        </p:nvSpPr>
        <p:spPr bwMode="auto">
          <a:xfrm>
            <a:off x="7543800" y="4724400"/>
            <a:ext cx="1600200" cy="838200"/>
          </a:xfrm>
          <a:prstGeom prst="rect">
            <a:avLst/>
          </a:prstGeom>
          <a:solidFill>
            <a:srgbClr val="92D050"/>
          </a:solidFill>
          <a:ln w="12700">
            <a:solidFill>
              <a:srgbClr val="003399"/>
            </a:solidFill>
            <a:miter lim="800000"/>
            <a:headEnd/>
            <a:tailEnd/>
          </a:ln>
        </p:spPr>
        <p:txBody>
          <a:bodyPr lIns="45720" rIns="45720" anchor="ctr"/>
          <a:lstStyle/>
          <a:p>
            <a:pPr algn="ctr" eaLnBrk="0" hangingPunct="0">
              <a:lnSpc>
                <a:spcPct val="80000"/>
              </a:lnSpc>
            </a:pPr>
            <a:r>
              <a:rPr lang="en-US" b="1" dirty="0" err="1">
                <a:solidFill>
                  <a:srgbClr val="003399"/>
                </a:solidFill>
                <a:latin typeface="Constantia" pitchFamily="18" charset="0"/>
                <a:ea typeface="Arial Unicode MS" pitchFamily="34" charset="-128"/>
                <a:cs typeface="Arial Unicode MS" pitchFamily="34" charset="-128"/>
              </a:rPr>
              <a:t>Pemanfaatan</a:t>
            </a:r>
            <a:r>
              <a:rPr lang="en-US" b="1" dirty="0">
                <a:solidFill>
                  <a:srgbClr val="003399"/>
                </a:solidFill>
                <a:latin typeface="Constantia" pitchFamily="18" charset="0"/>
                <a:ea typeface="Arial Unicode MS" pitchFamily="34" charset="-128"/>
                <a:cs typeface="Arial Unicode MS" pitchFamily="34" charset="-128"/>
              </a:rPr>
              <a:t> &amp; </a:t>
            </a:r>
            <a:r>
              <a:rPr lang="en-US" b="1" dirty="0" err="1">
                <a:solidFill>
                  <a:srgbClr val="003399"/>
                </a:solidFill>
                <a:latin typeface="Constantia" pitchFamily="18" charset="0"/>
                <a:ea typeface="Arial Unicode MS" pitchFamily="34" charset="-128"/>
                <a:cs typeface="Arial Unicode MS" pitchFamily="34" charset="-128"/>
              </a:rPr>
              <a:t>Penempatan</a:t>
            </a:r>
            <a:r>
              <a:rPr lang="en-US" b="1" dirty="0">
                <a:solidFill>
                  <a:srgbClr val="003399"/>
                </a:solidFill>
                <a:latin typeface="Constantia" pitchFamily="18" charset="0"/>
                <a:ea typeface="Arial Unicode MS" pitchFamily="34" charset="-128"/>
                <a:cs typeface="Arial Unicode MS" pitchFamily="34" charset="-128"/>
              </a:rPr>
              <a:t> </a:t>
            </a:r>
            <a:r>
              <a:rPr lang="en-US" b="1" dirty="0" smtClean="0">
                <a:solidFill>
                  <a:srgbClr val="003399"/>
                </a:solidFill>
                <a:latin typeface="Constantia" pitchFamily="18" charset="0"/>
                <a:ea typeface="Arial Unicode MS" pitchFamily="34" charset="-128"/>
                <a:cs typeface="Arial Unicode MS" pitchFamily="34" charset="-128"/>
              </a:rPr>
              <a:t>PNS</a:t>
            </a:r>
            <a:endParaRPr lang="en-US" b="1" dirty="0">
              <a:solidFill>
                <a:srgbClr val="003399"/>
              </a:solidFill>
              <a:latin typeface="Constantia" pitchFamily="18" charset="0"/>
              <a:ea typeface="Arial Unicode MS" pitchFamily="34" charset="-128"/>
              <a:cs typeface="Arial Unicode MS" pitchFamily="34" charset="-128"/>
            </a:endParaRPr>
          </a:p>
        </p:txBody>
      </p:sp>
      <p:sp>
        <p:nvSpPr>
          <p:cNvPr id="36929" name="Text Box 65"/>
          <p:cNvSpPr txBox="1">
            <a:spLocks noChangeArrowheads="1"/>
          </p:cNvSpPr>
          <p:nvPr/>
        </p:nvSpPr>
        <p:spPr bwMode="auto">
          <a:xfrm>
            <a:off x="7239000" y="2971800"/>
            <a:ext cx="1752600" cy="838200"/>
          </a:xfrm>
          <a:prstGeom prst="rect">
            <a:avLst/>
          </a:prstGeom>
          <a:solidFill>
            <a:srgbClr val="D1D0DB"/>
          </a:solidFill>
          <a:ln w="12700">
            <a:solidFill>
              <a:srgbClr val="CC0000"/>
            </a:solidFill>
            <a:miter lim="800000"/>
            <a:headEnd/>
            <a:tailEnd/>
          </a:ln>
        </p:spPr>
        <p:txBody>
          <a:bodyPr lIns="45720" rIns="45720" anchor="ctr"/>
          <a:lstStyle/>
          <a:p>
            <a:pPr algn="ctr" eaLnBrk="0" hangingPunct="0">
              <a:lnSpc>
                <a:spcPct val="80000"/>
              </a:lnSpc>
            </a:pPr>
            <a:r>
              <a:rPr lang="en-US" b="1" dirty="0" err="1">
                <a:solidFill>
                  <a:srgbClr val="CC0000"/>
                </a:solidFill>
                <a:latin typeface="Constantia" pitchFamily="18" charset="0"/>
                <a:ea typeface="Arial Unicode MS" pitchFamily="34" charset="-128"/>
                <a:cs typeface="Arial Unicode MS" pitchFamily="34" charset="-128"/>
              </a:rPr>
              <a:t>Kualifikasi</a:t>
            </a:r>
            <a:r>
              <a:rPr lang="en-US" b="1" dirty="0">
                <a:solidFill>
                  <a:srgbClr val="CC0000"/>
                </a:solidFill>
                <a:latin typeface="Constantia" pitchFamily="18" charset="0"/>
                <a:ea typeface="Arial Unicode MS" pitchFamily="34" charset="-128"/>
                <a:cs typeface="Arial Unicode MS" pitchFamily="34" charset="-128"/>
              </a:rPr>
              <a:t> </a:t>
            </a:r>
          </a:p>
          <a:p>
            <a:pPr algn="ctr" eaLnBrk="0" hangingPunct="0">
              <a:lnSpc>
                <a:spcPct val="80000"/>
              </a:lnSpc>
            </a:pPr>
            <a:r>
              <a:rPr lang="en-US" b="1" dirty="0" err="1" smtClean="0">
                <a:solidFill>
                  <a:srgbClr val="CC0000"/>
                </a:solidFill>
                <a:latin typeface="Constantia" pitchFamily="18" charset="0"/>
                <a:ea typeface="Arial Unicode MS" pitchFamily="34" charset="-128"/>
                <a:cs typeface="Arial Unicode MS" pitchFamily="34" charset="-128"/>
              </a:rPr>
              <a:t>Kompetensi</a:t>
            </a:r>
            <a:r>
              <a:rPr lang="en-US" b="1" dirty="0" smtClean="0">
                <a:solidFill>
                  <a:srgbClr val="CC0000"/>
                </a:solidFill>
                <a:latin typeface="Constantia" pitchFamily="18" charset="0"/>
                <a:ea typeface="Arial Unicode MS" pitchFamily="34" charset="-128"/>
                <a:cs typeface="Arial Unicode MS" pitchFamily="34" charset="-128"/>
              </a:rPr>
              <a:t> </a:t>
            </a:r>
            <a:endParaRPr lang="en-US" b="1" dirty="0">
              <a:solidFill>
                <a:srgbClr val="CC0000"/>
              </a:solidFill>
              <a:latin typeface="Constantia" pitchFamily="18" charset="0"/>
              <a:ea typeface="Arial Unicode MS" pitchFamily="34" charset="-128"/>
              <a:cs typeface="Arial Unicode MS" pitchFamily="34" charset="-128"/>
            </a:endParaRPr>
          </a:p>
          <a:p>
            <a:pPr algn="ctr" eaLnBrk="0" hangingPunct="0">
              <a:lnSpc>
                <a:spcPct val="80000"/>
              </a:lnSpc>
            </a:pPr>
            <a:r>
              <a:rPr lang="en-US" b="1" dirty="0" err="1" smtClean="0">
                <a:solidFill>
                  <a:srgbClr val="CC0000"/>
                </a:solidFill>
                <a:latin typeface="Constantia" pitchFamily="18" charset="0"/>
                <a:ea typeface="Arial Unicode MS" pitchFamily="34" charset="-128"/>
                <a:cs typeface="Arial Unicode MS" pitchFamily="34" charset="-128"/>
              </a:rPr>
              <a:t>Manajerial</a:t>
            </a:r>
            <a:endParaRPr lang="en-US" b="1" dirty="0">
              <a:solidFill>
                <a:srgbClr val="CC0000"/>
              </a:solidFill>
              <a:latin typeface="Constantia" pitchFamily="18" charset="0"/>
              <a:ea typeface="Arial Unicode MS" pitchFamily="34" charset="-128"/>
              <a:cs typeface="Arial Unicode MS" pitchFamily="34" charset="-128"/>
            </a:endParaRPr>
          </a:p>
        </p:txBody>
      </p:sp>
      <p:pic>
        <p:nvPicPr>
          <p:cNvPr id="36930" name="AutoShape 66"/>
          <p:cNvPicPr>
            <a:picLocks noChangeArrowheads="1"/>
          </p:cNvPicPr>
          <p:nvPr/>
        </p:nvPicPr>
        <p:blipFill>
          <a:blip r:embed="rId8"/>
          <a:srcRect/>
          <a:stretch>
            <a:fillRect/>
          </a:stretch>
        </p:blipFill>
        <p:spPr bwMode="auto">
          <a:xfrm>
            <a:off x="6559551" y="4627565"/>
            <a:ext cx="1047751" cy="1169987"/>
          </a:xfrm>
          <a:prstGeom prst="rect">
            <a:avLst/>
          </a:prstGeom>
          <a:noFill/>
          <a:ln w="9525">
            <a:noFill/>
            <a:miter lim="800000"/>
            <a:headEnd/>
            <a:tailEnd/>
          </a:ln>
        </p:spPr>
      </p:pic>
      <p:pic>
        <p:nvPicPr>
          <p:cNvPr id="36931" name="AutoShape 67"/>
          <p:cNvPicPr>
            <a:picLocks noChangeArrowheads="1"/>
          </p:cNvPicPr>
          <p:nvPr/>
        </p:nvPicPr>
        <p:blipFill>
          <a:blip r:embed="rId9"/>
          <a:srcRect/>
          <a:stretch>
            <a:fillRect/>
          </a:stretch>
        </p:blipFill>
        <p:spPr bwMode="auto">
          <a:xfrm>
            <a:off x="6559551" y="4322763"/>
            <a:ext cx="1792288" cy="481012"/>
          </a:xfrm>
          <a:prstGeom prst="rect">
            <a:avLst/>
          </a:prstGeom>
          <a:noFill/>
          <a:ln w="9525">
            <a:noFill/>
            <a:miter lim="800000"/>
            <a:headEnd/>
            <a:tailEnd/>
          </a:ln>
        </p:spPr>
      </p:pic>
      <p:pic>
        <p:nvPicPr>
          <p:cNvPr id="36932" name="AutoShape 68"/>
          <p:cNvPicPr>
            <a:picLocks noChangeArrowheads="1"/>
          </p:cNvPicPr>
          <p:nvPr/>
        </p:nvPicPr>
        <p:blipFill>
          <a:blip r:embed="rId10"/>
          <a:srcRect/>
          <a:stretch>
            <a:fillRect/>
          </a:stretch>
        </p:blipFill>
        <p:spPr bwMode="auto">
          <a:xfrm>
            <a:off x="6559551" y="3736975"/>
            <a:ext cx="1651000" cy="457200"/>
          </a:xfrm>
          <a:prstGeom prst="rect">
            <a:avLst/>
          </a:prstGeom>
          <a:noFill/>
          <a:ln w="9525">
            <a:noFill/>
            <a:miter lim="800000"/>
            <a:headEnd/>
            <a:tailEnd/>
          </a:ln>
        </p:spPr>
      </p:pic>
      <p:pic>
        <p:nvPicPr>
          <p:cNvPr id="36933" name="AutoShape 69"/>
          <p:cNvPicPr>
            <a:picLocks noChangeArrowheads="1"/>
          </p:cNvPicPr>
          <p:nvPr/>
        </p:nvPicPr>
        <p:blipFill>
          <a:blip r:embed="rId11"/>
          <a:srcRect/>
          <a:stretch>
            <a:fillRect/>
          </a:stretch>
        </p:blipFill>
        <p:spPr bwMode="auto">
          <a:xfrm>
            <a:off x="6559551" y="2670175"/>
            <a:ext cx="317500" cy="1219200"/>
          </a:xfrm>
          <a:prstGeom prst="rect">
            <a:avLst/>
          </a:prstGeom>
          <a:noFill/>
          <a:ln w="9525">
            <a:noFill/>
            <a:miter lim="800000"/>
            <a:headEnd/>
            <a:tailEnd/>
          </a:ln>
        </p:spPr>
      </p:pic>
      <p:sp>
        <p:nvSpPr>
          <p:cNvPr id="36934" name="Text Box 70"/>
          <p:cNvSpPr txBox="1">
            <a:spLocks noChangeArrowheads="1"/>
          </p:cNvSpPr>
          <p:nvPr/>
        </p:nvSpPr>
        <p:spPr bwMode="auto">
          <a:xfrm>
            <a:off x="1101725" y="3886200"/>
            <a:ext cx="4765675" cy="914400"/>
          </a:xfrm>
          <a:prstGeom prst="rect">
            <a:avLst/>
          </a:prstGeom>
          <a:solidFill>
            <a:schemeClr val="bg1"/>
          </a:solidFill>
          <a:ln w="12700">
            <a:solidFill>
              <a:srgbClr val="CC0000"/>
            </a:solidFill>
            <a:miter lim="800000"/>
            <a:headEnd/>
            <a:tailEnd/>
          </a:ln>
        </p:spPr>
        <p:txBody>
          <a:bodyPr lIns="45720" rIns="45720" anchor="ctr"/>
          <a:lstStyle/>
          <a:p>
            <a:pPr algn="ctr" eaLnBrk="0" hangingPunct="0">
              <a:lnSpc>
                <a:spcPct val="80000"/>
              </a:lnSpc>
            </a:pPr>
            <a:r>
              <a:rPr lang="en-US" sz="2000" b="1" dirty="0" err="1">
                <a:solidFill>
                  <a:srgbClr val="CC0000"/>
                </a:solidFill>
                <a:latin typeface="Constantia" pitchFamily="18" charset="0"/>
                <a:ea typeface="Arial Unicode MS" pitchFamily="34" charset="-128"/>
                <a:cs typeface="Arial Unicode MS" pitchFamily="34" charset="-128"/>
              </a:rPr>
              <a:t>Mempertemukan</a:t>
            </a:r>
            <a:r>
              <a:rPr lang="en-US" sz="2000" b="1" dirty="0">
                <a:solidFill>
                  <a:srgbClr val="CC0000"/>
                </a:solidFill>
                <a:latin typeface="Constantia" pitchFamily="18" charset="0"/>
                <a:ea typeface="Arial Unicode MS" pitchFamily="34" charset="-128"/>
                <a:cs typeface="Arial Unicode MS" pitchFamily="34" charset="-128"/>
              </a:rPr>
              <a:t> </a:t>
            </a:r>
            <a:r>
              <a:rPr lang="en-US" sz="2000" b="1" dirty="0" err="1">
                <a:solidFill>
                  <a:srgbClr val="CC0000"/>
                </a:solidFill>
                <a:latin typeface="Constantia" pitchFamily="18" charset="0"/>
                <a:ea typeface="Arial Unicode MS" pitchFamily="34" charset="-128"/>
                <a:cs typeface="Arial Unicode MS" pitchFamily="34" charset="-128"/>
              </a:rPr>
              <a:t>Kompetensi</a:t>
            </a:r>
            <a:r>
              <a:rPr lang="en-US" sz="2000" b="1" dirty="0">
                <a:solidFill>
                  <a:srgbClr val="CC0000"/>
                </a:solidFill>
                <a:latin typeface="Constantia" pitchFamily="18" charset="0"/>
                <a:ea typeface="Arial Unicode MS" pitchFamily="34" charset="-128"/>
                <a:cs typeface="Arial Unicode MS" pitchFamily="34" charset="-128"/>
              </a:rPr>
              <a:t> </a:t>
            </a:r>
            <a:r>
              <a:rPr lang="en-US" sz="2000" b="1" dirty="0" err="1">
                <a:solidFill>
                  <a:srgbClr val="CC0000"/>
                </a:solidFill>
                <a:latin typeface="Constantia" pitchFamily="18" charset="0"/>
                <a:ea typeface="Arial Unicode MS" pitchFamily="34" charset="-128"/>
                <a:cs typeface="Arial Unicode MS" pitchFamily="34" charset="-128"/>
              </a:rPr>
              <a:t>Individu</a:t>
            </a:r>
            <a:r>
              <a:rPr lang="en-US" sz="2000" b="1" dirty="0">
                <a:solidFill>
                  <a:srgbClr val="CC0000"/>
                </a:solidFill>
                <a:latin typeface="Constantia" pitchFamily="18" charset="0"/>
                <a:ea typeface="Arial Unicode MS" pitchFamily="34" charset="-128"/>
                <a:cs typeface="Arial Unicode MS" pitchFamily="34" charset="-128"/>
              </a:rPr>
              <a:t>  dg </a:t>
            </a:r>
            <a:r>
              <a:rPr lang="en-US" sz="2000" b="1" dirty="0" err="1">
                <a:solidFill>
                  <a:srgbClr val="CC0000"/>
                </a:solidFill>
                <a:latin typeface="Constantia" pitchFamily="18" charset="0"/>
                <a:ea typeface="Arial Unicode MS" pitchFamily="34" charset="-128"/>
                <a:cs typeface="Arial Unicode MS" pitchFamily="34" charset="-128"/>
              </a:rPr>
              <a:t>Kompetensi</a:t>
            </a:r>
            <a:r>
              <a:rPr lang="en-US" sz="2000" b="1" dirty="0">
                <a:solidFill>
                  <a:srgbClr val="CC0000"/>
                </a:solidFill>
                <a:latin typeface="Constantia" pitchFamily="18" charset="0"/>
                <a:ea typeface="Arial Unicode MS" pitchFamily="34" charset="-128"/>
                <a:cs typeface="Arial Unicode MS" pitchFamily="34" charset="-128"/>
              </a:rPr>
              <a:t> </a:t>
            </a:r>
            <a:r>
              <a:rPr lang="en-US" sz="2000" b="1" dirty="0" err="1">
                <a:solidFill>
                  <a:srgbClr val="CC0000"/>
                </a:solidFill>
                <a:latin typeface="Constantia" pitchFamily="18" charset="0"/>
                <a:ea typeface="Arial Unicode MS" pitchFamily="34" charset="-128"/>
                <a:cs typeface="Arial Unicode MS" pitchFamily="34" charset="-128"/>
              </a:rPr>
              <a:t>Jabatan</a:t>
            </a:r>
            <a:endParaRPr lang="en-US" sz="2000" b="1" dirty="0">
              <a:latin typeface="Constantia" pitchFamily="18" charset="0"/>
              <a:ea typeface="Arial Unicode MS" pitchFamily="34" charset="-128"/>
              <a:cs typeface="Arial Unicode MS" pitchFamily="34" charset="-128"/>
            </a:endParaRPr>
          </a:p>
        </p:txBody>
      </p:sp>
      <p:sp>
        <p:nvSpPr>
          <p:cNvPr id="18461" name="_s431150"/>
          <p:cNvSpPr>
            <a:spLocks noChangeArrowheads="1"/>
          </p:cNvSpPr>
          <p:nvPr/>
        </p:nvSpPr>
        <p:spPr bwMode="auto">
          <a:xfrm>
            <a:off x="5048251" y="5181600"/>
            <a:ext cx="1536700" cy="1524000"/>
          </a:xfrm>
          <a:prstGeom prst="roundRect">
            <a:avLst>
              <a:gd name="adj" fmla="val 16667"/>
            </a:avLst>
          </a:prstGeom>
          <a:gradFill rotWithShape="1">
            <a:gsLst>
              <a:gs pos="0">
                <a:srgbClr val="FFFFFF">
                  <a:alpha val="0"/>
                </a:srgbClr>
              </a:gs>
              <a:gs pos="100000">
                <a:srgbClr val="CCECFF"/>
              </a:gs>
            </a:gsLst>
            <a:path path="shape">
              <a:fillToRect l="50000" t="50000" r="50000" b="50000"/>
            </a:path>
          </a:gradFill>
          <a:ln w="28575">
            <a:solidFill>
              <a:schemeClr val="tx1"/>
            </a:solidFill>
            <a:round/>
            <a:headEnd/>
            <a:tailEnd/>
          </a:ln>
        </p:spPr>
        <p:txBody>
          <a:bodyPr wrap="none" lIns="0" tIns="0" rIns="0" bIns="0" anchor="b"/>
          <a:lstStyle/>
          <a:p>
            <a:pPr algn="ctr" eaLnBrk="0" hangingPunct="0">
              <a:lnSpc>
                <a:spcPct val="80000"/>
              </a:lnSpc>
              <a:spcBef>
                <a:spcPct val="50000"/>
              </a:spcBef>
            </a:pPr>
            <a:endParaRPr lang="en-GB">
              <a:latin typeface="Constantia" pitchFamily="18" charset="0"/>
              <a:ea typeface="Arial Unicode MS" pitchFamily="34" charset="-128"/>
              <a:cs typeface="Arial Unicode MS" pitchFamily="34" charset="-128"/>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6930"/>
                                        </p:tgtEl>
                                        <p:attrNameLst>
                                          <p:attrName>style.visibility</p:attrName>
                                        </p:attrNameLst>
                                      </p:cBhvr>
                                      <p:to>
                                        <p:strVal val="visible"/>
                                      </p:to>
                                    </p:set>
                                    <p:animEffect transition="in" filter="wipe(left)">
                                      <p:cBhvr>
                                        <p:cTn id="11" dur="500"/>
                                        <p:tgtEl>
                                          <p:spTgt spid="369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6926"/>
                                        </p:tgtEl>
                                        <p:attrNameLst>
                                          <p:attrName>style.visibility</p:attrName>
                                        </p:attrNameLst>
                                      </p:cBhvr>
                                      <p:to>
                                        <p:strVal val="visible"/>
                                      </p:to>
                                    </p:set>
                                    <p:animEffect transition="in" filter="wipe(up)">
                                      <p:cBhvr>
                                        <p:cTn id="15" dur="500"/>
                                        <p:tgtEl>
                                          <p:spTgt spid="3692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6931"/>
                                        </p:tgtEl>
                                        <p:attrNameLst>
                                          <p:attrName>style.visibility</p:attrName>
                                        </p:attrNameLst>
                                      </p:cBhvr>
                                      <p:to>
                                        <p:strVal val="visible"/>
                                      </p:to>
                                    </p:set>
                                    <p:animEffect transition="in" filter="wipe(left)">
                                      <p:cBhvr>
                                        <p:cTn id="24" dur="500"/>
                                        <p:tgtEl>
                                          <p:spTgt spid="36931"/>
                                        </p:tgtEl>
                                      </p:cBhvr>
                                    </p:animEffect>
                                  </p:childTnLst>
                                </p:cTn>
                              </p:par>
                            </p:childTnLst>
                          </p:cTn>
                        </p:par>
                        <p:par>
                          <p:cTn id="25" fill="hold">
                            <p:stCondLst>
                              <p:cond delay="1000"/>
                            </p:stCondLst>
                            <p:childTnLst>
                              <p:par>
                                <p:cTn id="26" presetID="22" presetClass="entr" presetSubtype="1" fill="hold" grpId="0" nodeType="afterEffect">
                                  <p:stCondLst>
                                    <p:cond delay="0"/>
                                  </p:stCondLst>
                                  <p:childTnLst>
                                    <p:set>
                                      <p:cBhvr>
                                        <p:cTn id="27" dur="1" fill="hold">
                                          <p:stCondLst>
                                            <p:cond delay="0"/>
                                          </p:stCondLst>
                                        </p:cTn>
                                        <p:tgtEl>
                                          <p:spTgt spid="36928"/>
                                        </p:tgtEl>
                                        <p:attrNameLst>
                                          <p:attrName>style.visibility</p:attrName>
                                        </p:attrNameLst>
                                      </p:cBhvr>
                                      <p:to>
                                        <p:strVal val="visible"/>
                                      </p:to>
                                    </p:set>
                                    <p:animEffect transition="in" filter="wipe(up)">
                                      <p:cBhvr>
                                        <p:cTn id="28" dur="500"/>
                                        <p:tgtEl>
                                          <p:spTgt spid="3692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36932"/>
                                        </p:tgtEl>
                                        <p:attrNameLst>
                                          <p:attrName>style.visibility</p:attrName>
                                        </p:attrNameLst>
                                      </p:cBhvr>
                                      <p:to>
                                        <p:strVal val="visible"/>
                                      </p:to>
                                    </p:set>
                                    <p:animEffect transition="in" filter="wipe(left)">
                                      <p:cBhvr>
                                        <p:cTn id="37" dur="500"/>
                                        <p:tgtEl>
                                          <p:spTgt spid="36932"/>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36929"/>
                                        </p:tgtEl>
                                        <p:attrNameLst>
                                          <p:attrName>style.visibility</p:attrName>
                                        </p:attrNameLst>
                                      </p:cBhvr>
                                      <p:to>
                                        <p:strVal val="visible"/>
                                      </p:to>
                                    </p:set>
                                    <p:animEffect transition="in" filter="wipe(down)">
                                      <p:cBhvr>
                                        <p:cTn id="41" dur="500"/>
                                        <p:tgtEl>
                                          <p:spTgt spid="369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ipe(left)">
                                      <p:cBhvr>
                                        <p:cTn id="46" dur="500"/>
                                        <p:tgtEl>
                                          <p:spTgt spid="5"/>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6933"/>
                                        </p:tgtEl>
                                        <p:attrNameLst>
                                          <p:attrName>style.visibility</p:attrName>
                                        </p:attrNameLst>
                                      </p:cBhvr>
                                      <p:to>
                                        <p:strVal val="visible"/>
                                      </p:to>
                                    </p:set>
                                    <p:animEffect transition="in" filter="wipe(left)">
                                      <p:cBhvr>
                                        <p:cTn id="50" dur="500"/>
                                        <p:tgtEl>
                                          <p:spTgt spid="36933"/>
                                        </p:tgtEl>
                                      </p:cBhvr>
                                    </p:animEffect>
                                  </p:childTnLst>
                                </p:cTn>
                              </p:par>
                            </p:childTnLst>
                          </p:cTn>
                        </p:par>
                        <p:par>
                          <p:cTn id="51" fill="hold">
                            <p:stCondLst>
                              <p:cond delay="1000"/>
                            </p:stCondLst>
                            <p:childTnLst>
                              <p:par>
                                <p:cTn id="52" presetID="22" presetClass="entr" presetSubtype="4" fill="hold" grpId="0" nodeType="afterEffect">
                                  <p:stCondLst>
                                    <p:cond delay="0"/>
                                  </p:stCondLst>
                                  <p:childTnLst>
                                    <p:set>
                                      <p:cBhvr>
                                        <p:cTn id="53" dur="1" fill="hold">
                                          <p:stCondLst>
                                            <p:cond delay="0"/>
                                          </p:stCondLst>
                                        </p:cTn>
                                        <p:tgtEl>
                                          <p:spTgt spid="36927"/>
                                        </p:tgtEl>
                                        <p:attrNameLst>
                                          <p:attrName>style.visibility</p:attrName>
                                        </p:attrNameLst>
                                      </p:cBhvr>
                                      <p:to>
                                        <p:strVal val="visible"/>
                                      </p:to>
                                    </p:set>
                                    <p:animEffect transition="in" filter="wipe(down)">
                                      <p:cBhvr>
                                        <p:cTn id="54" dur="500"/>
                                        <p:tgtEl>
                                          <p:spTgt spid="36927"/>
                                        </p:tgtEl>
                                      </p:cBhvr>
                                    </p:animEffect>
                                  </p:childTnLst>
                                </p:cTn>
                              </p:par>
                            </p:childTnLst>
                          </p:cTn>
                        </p:par>
                      </p:childTnLst>
                    </p:cTn>
                  </p:par>
                  <p:par>
                    <p:cTn id="55" fill="hold">
                      <p:stCondLst>
                        <p:cond delay="indefinite"/>
                      </p:stCondLst>
                      <p:childTnLst>
                        <p:par>
                          <p:cTn id="56" fill="hold">
                            <p:stCondLst>
                              <p:cond delay="0"/>
                            </p:stCondLst>
                            <p:childTnLst>
                              <p:par>
                                <p:cTn id="57" presetID="4" presetClass="entr" presetSubtype="32" fill="hold" grpId="0" nodeType="clickEffect">
                                  <p:stCondLst>
                                    <p:cond delay="0"/>
                                  </p:stCondLst>
                                  <p:childTnLst>
                                    <p:set>
                                      <p:cBhvr>
                                        <p:cTn id="58" dur="1" fill="hold">
                                          <p:stCondLst>
                                            <p:cond delay="0"/>
                                          </p:stCondLst>
                                        </p:cTn>
                                        <p:tgtEl>
                                          <p:spTgt spid="36934"/>
                                        </p:tgtEl>
                                        <p:attrNameLst>
                                          <p:attrName>style.visibility</p:attrName>
                                        </p:attrNameLst>
                                      </p:cBhvr>
                                      <p:to>
                                        <p:strVal val="visible"/>
                                      </p:to>
                                    </p:set>
                                    <p:animEffect transition="in" filter="box(out)">
                                      <p:cBhvr>
                                        <p:cTn id="59" dur="500"/>
                                        <p:tgtEl>
                                          <p:spTgt spid="369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26" grpId="0" animBg="1" autoUpdateAnimBg="0"/>
      <p:bldP spid="36927" grpId="0" animBg="1" autoUpdateAnimBg="0"/>
      <p:bldP spid="36928" grpId="0" animBg="1" autoUpdateAnimBg="0"/>
      <p:bldP spid="36929" grpId="0" animBg="1" autoUpdateAnimBg="0"/>
      <p:bldP spid="36934"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t>PEMANFAATAN </a:t>
            </a:r>
            <a:r>
              <a:rPr lang="id-ID" sz="3200" b="1" dirty="0" smtClean="0"/>
              <a:t>STANDAR</a:t>
            </a:r>
            <a:r>
              <a:rPr lang="id-ID" sz="3200" b="1" dirty="0" smtClean="0">
                <a:solidFill>
                  <a:schemeClr val="accent3"/>
                </a:solidFill>
              </a:rPr>
              <a:t> </a:t>
            </a:r>
            <a:r>
              <a:rPr lang="id-ID" sz="3200" b="1" dirty="0" smtClean="0"/>
              <a:t>KOMPETENSI </a:t>
            </a:r>
            <a:r>
              <a:rPr lang="en-US" sz="3200" b="1" dirty="0" smtClean="0"/>
              <a:t> </a:t>
            </a:r>
            <a:endParaRPr lang="en-US" sz="3200" b="1" dirty="0"/>
          </a:p>
        </p:txBody>
      </p:sp>
      <p:sp>
        <p:nvSpPr>
          <p:cNvPr id="29" name="Slide Number Placeholder 28"/>
          <p:cNvSpPr>
            <a:spLocks noGrp="1"/>
          </p:cNvSpPr>
          <p:nvPr>
            <p:ph type="sldNum" sz="quarter" idx="12"/>
          </p:nvPr>
        </p:nvSpPr>
        <p:spPr/>
        <p:txBody>
          <a:bodyPr>
            <a:normAutofit fontScale="85000" lnSpcReduction="20000"/>
          </a:bodyPr>
          <a:lstStyle/>
          <a:p>
            <a:fld id="{F39800C6-A770-4B4E-8B6E-9E73D56B30AC}" type="slidenum">
              <a:rPr lang="en-US" smtClean="0"/>
              <a:pPr/>
              <a:t>11</a:t>
            </a:fld>
            <a:endParaRPr lang="en-US" dirty="0"/>
          </a:p>
        </p:txBody>
      </p:sp>
      <p:sp>
        <p:nvSpPr>
          <p:cNvPr id="27" name="Rectangle 5"/>
          <p:cNvSpPr>
            <a:spLocks noChangeArrowheads="1"/>
          </p:cNvSpPr>
          <p:nvPr/>
        </p:nvSpPr>
        <p:spPr bwMode="auto">
          <a:xfrm>
            <a:off x="1143000" y="3347850"/>
            <a:ext cx="2362200" cy="1092722"/>
          </a:xfrm>
          <a:prstGeom prst="rect">
            <a:avLst/>
          </a:prstGeom>
          <a:solidFill>
            <a:schemeClr val="tx2">
              <a:lumMod val="20000"/>
              <a:lumOff val="80000"/>
            </a:schemeClr>
          </a:solidFill>
          <a:ln w="9525">
            <a:solidFill>
              <a:schemeClr val="tx1"/>
            </a:solidFill>
            <a:miter lim="800000"/>
            <a:headEnd/>
            <a:tailEnd/>
          </a:ln>
        </p:spPr>
        <p:txBody>
          <a:bodyPr wrap="none" lIns="77109" tIns="38552" rIns="77109" bIns="38552" anchor="ctr"/>
          <a:lstStyle/>
          <a:p>
            <a:pPr defTabSz="872760"/>
            <a:r>
              <a:rPr lang="en-US" sz="1700" b="1" dirty="0"/>
              <a:t> </a:t>
            </a:r>
          </a:p>
          <a:p>
            <a:pPr defTabSz="872760">
              <a:buFontTx/>
              <a:buChar char="•"/>
            </a:pPr>
            <a:r>
              <a:rPr lang="en-US" sz="1400" b="1" dirty="0" smtClean="0"/>
              <a:t> </a:t>
            </a:r>
            <a:r>
              <a:rPr lang="id-ID" sz="1400" b="1" dirty="0" smtClean="0"/>
              <a:t>KOMPETENSI</a:t>
            </a:r>
            <a:r>
              <a:rPr lang="en-US" sz="1400" b="1" dirty="0" smtClean="0"/>
              <a:t> MANAJERIAL</a:t>
            </a:r>
            <a:endParaRPr lang="id-ID" sz="1400" b="1" dirty="0" smtClean="0"/>
          </a:p>
          <a:p>
            <a:pPr defTabSz="872760">
              <a:buFontTx/>
              <a:buChar char="•"/>
            </a:pPr>
            <a:r>
              <a:rPr lang="en-US" sz="1400" b="1" dirty="0" smtClean="0"/>
              <a:t> </a:t>
            </a:r>
            <a:r>
              <a:rPr lang="id-ID" sz="1400" b="1" dirty="0" smtClean="0"/>
              <a:t>KOMPETENSI</a:t>
            </a:r>
            <a:r>
              <a:rPr lang="en-US" sz="1400" b="1" dirty="0" smtClean="0"/>
              <a:t> TEKNIS</a:t>
            </a:r>
            <a:endParaRPr lang="id-ID" sz="1400" b="1" dirty="0" smtClean="0"/>
          </a:p>
          <a:p>
            <a:pPr defTabSz="872760"/>
            <a:endParaRPr lang="en-US" sz="1700" b="1" dirty="0"/>
          </a:p>
        </p:txBody>
      </p:sp>
      <p:sp>
        <p:nvSpPr>
          <p:cNvPr id="28" name="Rectangle 6"/>
          <p:cNvSpPr>
            <a:spLocks noChangeArrowheads="1"/>
          </p:cNvSpPr>
          <p:nvPr/>
        </p:nvSpPr>
        <p:spPr bwMode="auto">
          <a:xfrm>
            <a:off x="1600200" y="2844056"/>
            <a:ext cx="1447800" cy="508744"/>
          </a:xfrm>
          <a:prstGeom prst="rect">
            <a:avLst/>
          </a:prstGeom>
          <a:noFill/>
          <a:ln w="9525">
            <a:noFill/>
            <a:miter lim="800000"/>
            <a:headEnd/>
            <a:tailEnd/>
          </a:ln>
        </p:spPr>
        <p:txBody>
          <a:bodyPr wrap="square" lIns="77109" tIns="38552" rIns="77109" bIns="38552">
            <a:spAutoFit/>
          </a:bodyPr>
          <a:lstStyle/>
          <a:p>
            <a:pPr algn="ctr" defTabSz="872760"/>
            <a:r>
              <a:rPr lang="en-US" sz="1400" b="1" dirty="0" smtClean="0"/>
              <a:t>  STANDAR KOMPETENSI </a:t>
            </a:r>
            <a:endParaRPr lang="en-US" sz="1400" b="1" dirty="0"/>
          </a:p>
        </p:txBody>
      </p:sp>
      <p:sp>
        <p:nvSpPr>
          <p:cNvPr id="30" name="Rectangle 8"/>
          <p:cNvSpPr>
            <a:spLocks noChangeArrowheads="1"/>
          </p:cNvSpPr>
          <p:nvPr/>
        </p:nvSpPr>
        <p:spPr bwMode="auto">
          <a:xfrm>
            <a:off x="4593901" y="1442614"/>
            <a:ext cx="2058071" cy="513512"/>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r>
              <a:rPr lang="en-US" sz="1700" b="1" dirty="0"/>
              <a:t>PERENCANAAN</a:t>
            </a:r>
          </a:p>
          <a:p>
            <a:pPr algn="ctr" defTabSz="872760"/>
            <a:r>
              <a:rPr lang="en-US" sz="1700" b="1" dirty="0"/>
              <a:t>PEGAWAI</a:t>
            </a:r>
          </a:p>
        </p:txBody>
      </p:sp>
      <p:sp>
        <p:nvSpPr>
          <p:cNvPr id="31" name="Rectangle 9"/>
          <p:cNvSpPr>
            <a:spLocks noChangeArrowheads="1"/>
          </p:cNvSpPr>
          <p:nvPr/>
        </p:nvSpPr>
        <p:spPr bwMode="auto">
          <a:xfrm>
            <a:off x="4593901" y="2150536"/>
            <a:ext cx="2058071" cy="513512"/>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REKRUTMEN &amp;</a:t>
            </a:r>
          </a:p>
          <a:p>
            <a:pPr algn="ctr" defTabSz="872760"/>
            <a:r>
              <a:rPr lang="en-US" sz="1700" b="1" dirty="0"/>
              <a:t>SELEKSI</a:t>
            </a:r>
          </a:p>
          <a:p>
            <a:pPr algn="ctr" defTabSz="872760"/>
            <a:endParaRPr lang="en-US" sz="1700" b="1" dirty="0"/>
          </a:p>
        </p:txBody>
      </p:sp>
      <p:sp>
        <p:nvSpPr>
          <p:cNvPr id="32" name="Rectangle 10"/>
          <p:cNvSpPr>
            <a:spLocks noChangeArrowheads="1"/>
          </p:cNvSpPr>
          <p:nvPr/>
        </p:nvSpPr>
        <p:spPr bwMode="auto">
          <a:xfrm>
            <a:off x="4593901" y="2795444"/>
            <a:ext cx="2058071" cy="514853"/>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PERENCANAAN</a:t>
            </a:r>
          </a:p>
          <a:p>
            <a:pPr algn="ctr" defTabSz="872760"/>
            <a:r>
              <a:rPr lang="en-US" sz="1700" b="1" dirty="0"/>
              <a:t>KARIER</a:t>
            </a:r>
          </a:p>
          <a:p>
            <a:pPr algn="ctr" defTabSz="872760"/>
            <a:endParaRPr lang="en-US" sz="1700" b="1" dirty="0"/>
          </a:p>
        </p:txBody>
      </p:sp>
      <p:sp>
        <p:nvSpPr>
          <p:cNvPr id="33" name="Rectangle 11"/>
          <p:cNvSpPr>
            <a:spLocks noChangeArrowheads="1"/>
          </p:cNvSpPr>
          <p:nvPr/>
        </p:nvSpPr>
        <p:spPr bwMode="auto">
          <a:xfrm>
            <a:off x="4593901" y="3437669"/>
            <a:ext cx="2058071" cy="965349"/>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PENGANGKATAN</a:t>
            </a:r>
          </a:p>
          <a:p>
            <a:pPr algn="ctr" defTabSz="872760"/>
            <a:r>
              <a:rPr lang="en-US" sz="1700" b="1" dirty="0"/>
              <a:t>DALAM</a:t>
            </a:r>
          </a:p>
          <a:p>
            <a:pPr algn="ctr" defTabSz="872760"/>
            <a:r>
              <a:rPr lang="en-US" sz="1700" b="1" dirty="0"/>
              <a:t>JABATAN</a:t>
            </a:r>
          </a:p>
          <a:p>
            <a:pPr algn="ctr" defTabSz="872760"/>
            <a:endParaRPr lang="en-US" sz="1700" b="1" dirty="0"/>
          </a:p>
        </p:txBody>
      </p:sp>
      <p:sp>
        <p:nvSpPr>
          <p:cNvPr id="34" name="Rectangle 12"/>
          <p:cNvSpPr>
            <a:spLocks noChangeArrowheads="1"/>
          </p:cNvSpPr>
          <p:nvPr/>
        </p:nvSpPr>
        <p:spPr bwMode="auto">
          <a:xfrm>
            <a:off x="4593901" y="5239654"/>
            <a:ext cx="2058071" cy="514853"/>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REMUNERASI</a:t>
            </a:r>
          </a:p>
          <a:p>
            <a:pPr algn="ctr" defTabSz="872760"/>
            <a:endParaRPr lang="en-US" sz="1700" b="1" dirty="0"/>
          </a:p>
        </p:txBody>
      </p:sp>
      <p:sp>
        <p:nvSpPr>
          <p:cNvPr id="35" name="Rectangle 13"/>
          <p:cNvSpPr>
            <a:spLocks noChangeArrowheads="1"/>
          </p:cNvSpPr>
          <p:nvPr/>
        </p:nvSpPr>
        <p:spPr bwMode="auto">
          <a:xfrm>
            <a:off x="4593901" y="5883220"/>
            <a:ext cx="2058071" cy="513512"/>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DIKLAT</a:t>
            </a:r>
          </a:p>
          <a:p>
            <a:pPr algn="ctr" defTabSz="872760"/>
            <a:endParaRPr lang="en-US" sz="1700" b="1" dirty="0"/>
          </a:p>
        </p:txBody>
      </p:sp>
      <p:sp>
        <p:nvSpPr>
          <p:cNvPr id="36" name="Rectangle 14"/>
          <p:cNvSpPr>
            <a:spLocks noChangeArrowheads="1"/>
          </p:cNvSpPr>
          <p:nvPr/>
        </p:nvSpPr>
        <p:spPr bwMode="auto">
          <a:xfrm>
            <a:off x="4593901" y="4596088"/>
            <a:ext cx="2058071" cy="514853"/>
          </a:xfrm>
          <a:prstGeom prst="rect">
            <a:avLst/>
          </a:prstGeom>
          <a:solidFill>
            <a:schemeClr val="accent6">
              <a:lumMod val="40000"/>
              <a:lumOff val="60000"/>
            </a:schemeClr>
          </a:solidFill>
          <a:ln w="9525">
            <a:solidFill>
              <a:schemeClr val="tx1"/>
            </a:solidFill>
            <a:miter lim="800000"/>
            <a:headEnd/>
            <a:tailEnd/>
          </a:ln>
        </p:spPr>
        <p:txBody>
          <a:bodyPr wrap="none" lIns="77074" tIns="38535" rIns="77074" bIns="38535" anchor="ctr"/>
          <a:lstStyle/>
          <a:p>
            <a:pPr algn="ctr" defTabSz="872760"/>
            <a:endParaRPr lang="en-US" sz="1500" b="1" dirty="0"/>
          </a:p>
          <a:p>
            <a:pPr algn="ctr" defTabSz="872760"/>
            <a:r>
              <a:rPr lang="en-US" sz="1700" b="1" dirty="0"/>
              <a:t>PENILAIAN</a:t>
            </a:r>
          </a:p>
          <a:p>
            <a:pPr algn="ctr" defTabSz="872760"/>
            <a:r>
              <a:rPr lang="en-US" sz="1700" b="1" dirty="0"/>
              <a:t>KINERJA</a:t>
            </a:r>
          </a:p>
          <a:p>
            <a:pPr algn="ctr" defTabSz="872760"/>
            <a:endParaRPr lang="en-US" sz="1700" b="1" dirty="0"/>
          </a:p>
        </p:txBody>
      </p:sp>
      <p:sp>
        <p:nvSpPr>
          <p:cNvPr id="37" name="Line 17"/>
          <p:cNvSpPr>
            <a:spLocks noChangeShapeType="1"/>
          </p:cNvSpPr>
          <p:nvPr/>
        </p:nvSpPr>
        <p:spPr bwMode="auto">
          <a:xfrm>
            <a:off x="4014692" y="1700039"/>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38" name="Line 18"/>
          <p:cNvSpPr>
            <a:spLocks noChangeShapeType="1"/>
          </p:cNvSpPr>
          <p:nvPr/>
        </p:nvSpPr>
        <p:spPr bwMode="auto">
          <a:xfrm>
            <a:off x="4014692" y="3051527"/>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39" name="Line 19"/>
          <p:cNvSpPr>
            <a:spLocks noChangeShapeType="1"/>
          </p:cNvSpPr>
          <p:nvPr/>
        </p:nvSpPr>
        <p:spPr bwMode="auto">
          <a:xfrm>
            <a:off x="4014692" y="3886823"/>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40" name="Line 21"/>
          <p:cNvSpPr>
            <a:spLocks noChangeShapeType="1"/>
          </p:cNvSpPr>
          <p:nvPr/>
        </p:nvSpPr>
        <p:spPr bwMode="auto">
          <a:xfrm>
            <a:off x="4014692" y="5497078"/>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41" name="Line 23"/>
          <p:cNvSpPr>
            <a:spLocks noChangeShapeType="1"/>
          </p:cNvSpPr>
          <p:nvPr/>
        </p:nvSpPr>
        <p:spPr bwMode="auto">
          <a:xfrm>
            <a:off x="3564195" y="3888163"/>
            <a:ext cx="450496" cy="0"/>
          </a:xfrm>
          <a:prstGeom prst="line">
            <a:avLst/>
          </a:prstGeom>
          <a:noFill/>
          <a:ln w="9525">
            <a:solidFill>
              <a:schemeClr val="tx1"/>
            </a:solidFill>
            <a:round/>
            <a:headEnd/>
            <a:tailEnd/>
          </a:ln>
        </p:spPr>
        <p:txBody>
          <a:bodyPr lIns="77221" tIns="38611" rIns="77221" bIns="38611"/>
          <a:lstStyle/>
          <a:p>
            <a:endParaRPr lang="en-US"/>
          </a:p>
        </p:txBody>
      </p:sp>
      <p:sp>
        <p:nvSpPr>
          <p:cNvPr id="42" name="Line 24"/>
          <p:cNvSpPr>
            <a:spLocks noChangeShapeType="1"/>
          </p:cNvSpPr>
          <p:nvPr/>
        </p:nvSpPr>
        <p:spPr bwMode="auto">
          <a:xfrm>
            <a:off x="4014691" y="1700039"/>
            <a:ext cx="0" cy="4504962"/>
          </a:xfrm>
          <a:prstGeom prst="line">
            <a:avLst/>
          </a:prstGeom>
          <a:noFill/>
          <a:ln w="9525">
            <a:solidFill>
              <a:schemeClr val="tx1"/>
            </a:solidFill>
            <a:round/>
            <a:headEnd/>
            <a:tailEnd/>
          </a:ln>
        </p:spPr>
        <p:txBody>
          <a:bodyPr lIns="77221" tIns="38611" rIns="77221" bIns="38611"/>
          <a:lstStyle/>
          <a:p>
            <a:endParaRPr lang="en-US"/>
          </a:p>
        </p:txBody>
      </p:sp>
      <p:sp>
        <p:nvSpPr>
          <p:cNvPr id="43" name="Line 25"/>
          <p:cNvSpPr>
            <a:spLocks noChangeShapeType="1"/>
          </p:cNvSpPr>
          <p:nvPr/>
        </p:nvSpPr>
        <p:spPr bwMode="auto">
          <a:xfrm>
            <a:off x="4014692" y="2407962"/>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44" name="Line 28"/>
          <p:cNvSpPr>
            <a:spLocks noChangeShapeType="1"/>
          </p:cNvSpPr>
          <p:nvPr/>
        </p:nvSpPr>
        <p:spPr bwMode="auto">
          <a:xfrm flipV="1">
            <a:off x="4014693" y="4854853"/>
            <a:ext cx="512171"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45" name="Line 30"/>
          <p:cNvSpPr>
            <a:spLocks noChangeShapeType="1"/>
          </p:cNvSpPr>
          <p:nvPr/>
        </p:nvSpPr>
        <p:spPr bwMode="auto">
          <a:xfrm>
            <a:off x="4014692" y="6205001"/>
            <a:ext cx="514853" cy="0"/>
          </a:xfrm>
          <a:prstGeom prst="line">
            <a:avLst/>
          </a:prstGeom>
          <a:noFill/>
          <a:ln w="9525">
            <a:solidFill>
              <a:schemeClr val="tx1"/>
            </a:solidFill>
            <a:round/>
            <a:headEnd/>
            <a:tailEnd type="triangle" w="med" len="med"/>
          </a:ln>
        </p:spPr>
        <p:txBody>
          <a:bodyPr lIns="77221" tIns="38611" rIns="77221" bIns="38611"/>
          <a:lstStyle/>
          <a:p>
            <a:endParaRPr lang="en-US"/>
          </a:p>
        </p:txBody>
      </p:sp>
      <p:sp>
        <p:nvSpPr>
          <p:cNvPr id="46" name="Text Box 39"/>
          <p:cNvSpPr txBox="1">
            <a:spLocks noChangeArrowheads="1"/>
          </p:cNvSpPr>
          <p:nvPr/>
        </p:nvSpPr>
        <p:spPr bwMode="auto">
          <a:xfrm>
            <a:off x="6629401" y="1566278"/>
            <a:ext cx="2115723" cy="262523"/>
          </a:xfrm>
          <a:prstGeom prst="rect">
            <a:avLst/>
          </a:prstGeom>
          <a:noFill/>
          <a:ln w="9525">
            <a:noFill/>
            <a:miter lim="800000"/>
            <a:headEnd/>
            <a:tailEnd/>
          </a:ln>
        </p:spPr>
        <p:txBody>
          <a:bodyPr wrap="square" lIns="77109" tIns="38552" rIns="77109" bIns="38552">
            <a:spAutoFit/>
          </a:bodyPr>
          <a:lstStyle/>
          <a:p>
            <a:pPr defTabSz="872760"/>
            <a:r>
              <a:rPr lang="en-US" sz="1200" b="1" dirty="0" smtClean="0">
                <a:latin typeface="Arial Narrow" pitchFamily="34" charset="0"/>
              </a:rPr>
              <a:t>  </a:t>
            </a:r>
            <a:r>
              <a:rPr lang="en-US" sz="1200" b="1" dirty="0" err="1" smtClean="0">
                <a:latin typeface="Arial Narrow" pitchFamily="34" charset="0"/>
              </a:rPr>
              <a:t>Analisis</a:t>
            </a:r>
            <a:r>
              <a:rPr lang="en-US" sz="1200" b="1" dirty="0" smtClean="0">
                <a:latin typeface="Arial Narrow" pitchFamily="34" charset="0"/>
              </a:rPr>
              <a:t> </a:t>
            </a:r>
            <a:r>
              <a:rPr lang="en-US" sz="1200" b="1" dirty="0" err="1" smtClean="0">
                <a:latin typeface="Arial Narrow" pitchFamily="34" charset="0"/>
              </a:rPr>
              <a:t>kebutuhan</a:t>
            </a:r>
            <a:r>
              <a:rPr lang="en-US" sz="1200" b="1" dirty="0" smtClean="0">
                <a:latin typeface="Arial Narrow" pitchFamily="34" charset="0"/>
              </a:rPr>
              <a:t> </a:t>
            </a:r>
            <a:r>
              <a:rPr lang="en-US" sz="1200" b="1" dirty="0" err="1" smtClean="0">
                <a:latin typeface="Arial Narrow" pitchFamily="34" charset="0"/>
              </a:rPr>
              <a:t>pegawai</a:t>
            </a:r>
            <a:r>
              <a:rPr lang="en-US" sz="1200" b="1" dirty="0" smtClean="0">
                <a:latin typeface="Arial Narrow" pitchFamily="34" charset="0"/>
              </a:rPr>
              <a:t>	</a:t>
            </a:r>
            <a:endParaRPr lang="en-US" sz="1200" b="1" dirty="0">
              <a:latin typeface="Arial Narrow" pitchFamily="34" charset="0"/>
            </a:endParaRPr>
          </a:p>
        </p:txBody>
      </p:sp>
      <p:sp>
        <p:nvSpPr>
          <p:cNvPr id="47" name="Text Box 48"/>
          <p:cNvSpPr txBox="1">
            <a:spLocks noChangeArrowheads="1"/>
          </p:cNvSpPr>
          <p:nvPr/>
        </p:nvSpPr>
        <p:spPr bwMode="auto">
          <a:xfrm>
            <a:off x="6665156" y="2252079"/>
            <a:ext cx="2039523" cy="262523"/>
          </a:xfrm>
          <a:prstGeom prst="rect">
            <a:avLst/>
          </a:prstGeom>
          <a:noFill/>
          <a:ln w="9525">
            <a:noFill/>
            <a:miter lim="800000"/>
            <a:headEnd/>
            <a:tailEnd/>
          </a:ln>
        </p:spPr>
        <p:txBody>
          <a:bodyPr wrap="square" lIns="77109" tIns="38552" rIns="77109" bIns="38552">
            <a:spAutoFit/>
          </a:bodyPr>
          <a:lstStyle/>
          <a:p>
            <a:pPr defTabSz="872760"/>
            <a:r>
              <a:rPr lang="en-US" sz="1200" b="1" dirty="0" smtClean="0">
                <a:latin typeface="Arial Narrow" pitchFamily="34" charset="0"/>
              </a:rPr>
              <a:t> </a:t>
            </a:r>
            <a:r>
              <a:rPr lang="en-US" sz="1200" b="1" dirty="0" err="1" smtClean="0">
                <a:latin typeface="Arial Narrow" pitchFamily="34" charset="0"/>
              </a:rPr>
              <a:t>Kriteria</a:t>
            </a:r>
            <a:r>
              <a:rPr lang="en-US" sz="1200" b="1" dirty="0" smtClean="0">
                <a:latin typeface="Arial Narrow" pitchFamily="34" charset="0"/>
              </a:rPr>
              <a:t> </a:t>
            </a:r>
            <a:r>
              <a:rPr lang="en-US" sz="1200" b="1" dirty="0" err="1" smtClean="0">
                <a:latin typeface="Arial Narrow" pitchFamily="34" charset="0"/>
              </a:rPr>
              <a:t>rekrutmen</a:t>
            </a:r>
            <a:r>
              <a:rPr lang="en-US" sz="1200" b="1" dirty="0" smtClean="0">
                <a:latin typeface="Arial Narrow" pitchFamily="34" charset="0"/>
              </a:rPr>
              <a:t> </a:t>
            </a:r>
            <a:r>
              <a:rPr lang="en-US" sz="1200" b="1" dirty="0" err="1" smtClean="0">
                <a:latin typeface="Arial Narrow" pitchFamily="34" charset="0"/>
              </a:rPr>
              <a:t>dan</a:t>
            </a:r>
            <a:r>
              <a:rPr lang="en-US" sz="1200" b="1" dirty="0" smtClean="0">
                <a:latin typeface="Arial Narrow" pitchFamily="34" charset="0"/>
              </a:rPr>
              <a:t> </a:t>
            </a:r>
            <a:r>
              <a:rPr lang="en-US" sz="1200" b="1" dirty="0" err="1" smtClean="0">
                <a:latin typeface="Arial Narrow" pitchFamily="34" charset="0"/>
              </a:rPr>
              <a:t>seleksi</a:t>
            </a:r>
            <a:endParaRPr lang="en-US" sz="1200" b="1" dirty="0">
              <a:latin typeface="Arial Narrow" pitchFamily="34" charset="0"/>
            </a:endParaRPr>
          </a:p>
        </p:txBody>
      </p:sp>
      <p:sp>
        <p:nvSpPr>
          <p:cNvPr id="48" name="Text Box 49"/>
          <p:cNvSpPr txBox="1">
            <a:spLocks noChangeArrowheads="1"/>
          </p:cNvSpPr>
          <p:nvPr/>
        </p:nvSpPr>
        <p:spPr bwMode="auto">
          <a:xfrm>
            <a:off x="6665156" y="2895602"/>
            <a:ext cx="1429923" cy="262523"/>
          </a:xfrm>
          <a:prstGeom prst="rect">
            <a:avLst/>
          </a:prstGeom>
          <a:noFill/>
          <a:ln w="9525">
            <a:noFill/>
            <a:miter lim="800000"/>
            <a:headEnd/>
            <a:tailEnd/>
          </a:ln>
        </p:spPr>
        <p:txBody>
          <a:bodyPr wrap="square" lIns="77109" tIns="38552" rIns="77109" bIns="38552">
            <a:spAutoFit/>
          </a:bodyPr>
          <a:lstStyle/>
          <a:p>
            <a:pPr defTabSz="872760"/>
            <a:r>
              <a:rPr lang="en-US" sz="1200" b="1" dirty="0" err="1" smtClean="0">
                <a:latin typeface="Arial Narrow" pitchFamily="34" charset="0"/>
              </a:rPr>
              <a:t>Pola</a:t>
            </a:r>
            <a:r>
              <a:rPr lang="en-US" sz="1200" b="1" dirty="0" smtClean="0">
                <a:latin typeface="Arial Narrow" pitchFamily="34" charset="0"/>
              </a:rPr>
              <a:t> </a:t>
            </a:r>
            <a:r>
              <a:rPr lang="en-US" sz="1200" b="1" dirty="0" err="1" smtClean="0">
                <a:latin typeface="Arial Narrow" pitchFamily="34" charset="0"/>
              </a:rPr>
              <a:t>karier</a:t>
            </a:r>
            <a:endParaRPr lang="en-US" sz="1200" b="1" dirty="0">
              <a:latin typeface="Arial Narrow" pitchFamily="34" charset="0"/>
            </a:endParaRPr>
          </a:p>
        </p:txBody>
      </p:sp>
      <p:sp>
        <p:nvSpPr>
          <p:cNvPr id="49" name="Text Box 50"/>
          <p:cNvSpPr txBox="1">
            <a:spLocks noChangeArrowheads="1"/>
          </p:cNvSpPr>
          <p:nvPr/>
        </p:nvSpPr>
        <p:spPr bwMode="auto">
          <a:xfrm>
            <a:off x="6665155" y="3685132"/>
            <a:ext cx="2478847" cy="262523"/>
          </a:xfrm>
          <a:prstGeom prst="rect">
            <a:avLst/>
          </a:prstGeom>
          <a:noFill/>
          <a:ln w="9525">
            <a:noFill/>
            <a:miter lim="800000"/>
            <a:headEnd/>
            <a:tailEnd/>
          </a:ln>
        </p:spPr>
        <p:txBody>
          <a:bodyPr wrap="square" lIns="77109" tIns="38552" rIns="77109" bIns="38552">
            <a:spAutoFit/>
          </a:bodyPr>
          <a:lstStyle/>
          <a:p>
            <a:pPr defTabSz="872760"/>
            <a:r>
              <a:rPr lang="en-US" sz="1200" b="1" dirty="0" err="1" smtClean="0">
                <a:latin typeface="Arial Narrow" pitchFamily="34" charset="0"/>
              </a:rPr>
              <a:t>Penilaian</a:t>
            </a:r>
            <a:r>
              <a:rPr lang="en-US" sz="1200" b="1" dirty="0" smtClean="0">
                <a:latin typeface="Arial Narrow" pitchFamily="34" charset="0"/>
              </a:rPr>
              <a:t> </a:t>
            </a:r>
            <a:r>
              <a:rPr lang="en-US" sz="1200" b="1" dirty="0" err="1" smtClean="0">
                <a:latin typeface="Arial Narrow" pitchFamily="34" charset="0"/>
              </a:rPr>
              <a:t>kompetensi</a:t>
            </a:r>
            <a:endParaRPr lang="en-US" sz="1200" b="1" dirty="0">
              <a:latin typeface="Arial Narrow" pitchFamily="34" charset="0"/>
            </a:endParaRPr>
          </a:p>
        </p:txBody>
      </p:sp>
      <p:sp>
        <p:nvSpPr>
          <p:cNvPr id="50" name="Text Box 51"/>
          <p:cNvSpPr txBox="1">
            <a:spLocks noChangeArrowheads="1"/>
          </p:cNvSpPr>
          <p:nvPr/>
        </p:nvSpPr>
        <p:spPr bwMode="auto">
          <a:xfrm>
            <a:off x="6647280" y="4724402"/>
            <a:ext cx="2212481" cy="262523"/>
          </a:xfrm>
          <a:prstGeom prst="rect">
            <a:avLst/>
          </a:prstGeom>
          <a:noFill/>
          <a:ln w="9525">
            <a:noFill/>
            <a:miter lim="800000"/>
            <a:headEnd/>
            <a:tailEnd/>
          </a:ln>
        </p:spPr>
        <p:txBody>
          <a:bodyPr wrap="square" lIns="77109" tIns="38552" rIns="77109" bIns="38552">
            <a:spAutoFit/>
          </a:bodyPr>
          <a:lstStyle/>
          <a:p>
            <a:pPr defTabSz="872760"/>
            <a:r>
              <a:rPr lang="en-US" sz="1200" b="1" dirty="0" err="1" smtClean="0">
                <a:latin typeface="Arial Narrow" pitchFamily="34" charset="0"/>
              </a:rPr>
              <a:t>Kriteria</a:t>
            </a:r>
            <a:r>
              <a:rPr lang="en-US" sz="1200" b="1" dirty="0" smtClean="0">
                <a:latin typeface="Arial Narrow" pitchFamily="34" charset="0"/>
              </a:rPr>
              <a:t> </a:t>
            </a:r>
            <a:r>
              <a:rPr lang="en-US" sz="1200" b="1" dirty="0" err="1" smtClean="0">
                <a:latin typeface="Arial Narrow" pitchFamily="34" charset="0"/>
              </a:rPr>
              <a:t>kinerja</a:t>
            </a:r>
            <a:endParaRPr lang="en-US" sz="1200" b="1" dirty="0">
              <a:latin typeface="Arial Narrow" pitchFamily="34" charset="0"/>
            </a:endParaRPr>
          </a:p>
        </p:txBody>
      </p:sp>
      <p:sp>
        <p:nvSpPr>
          <p:cNvPr id="51" name="Text Box 52"/>
          <p:cNvSpPr txBox="1">
            <a:spLocks noChangeArrowheads="1"/>
          </p:cNvSpPr>
          <p:nvPr/>
        </p:nvSpPr>
        <p:spPr bwMode="auto">
          <a:xfrm>
            <a:off x="6647277" y="5181602"/>
            <a:ext cx="2115723" cy="631855"/>
          </a:xfrm>
          <a:prstGeom prst="rect">
            <a:avLst/>
          </a:prstGeom>
          <a:noFill/>
          <a:ln w="9525">
            <a:noFill/>
            <a:miter lim="800000"/>
            <a:headEnd/>
            <a:tailEnd/>
          </a:ln>
        </p:spPr>
        <p:txBody>
          <a:bodyPr wrap="square" lIns="77109" tIns="38552" rIns="77109" bIns="38552">
            <a:spAutoFit/>
          </a:bodyPr>
          <a:lstStyle/>
          <a:p>
            <a:pPr defTabSz="872760"/>
            <a:endParaRPr lang="en-US" sz="1200" b="1" dirty="0" smtClean="0">
              <a:latin typeface="Arial Narrow" pitchFamily="34" charset="0"/>
            </a:endParaRPr>
          </a:p>
          <a:p>
            <a:pPr defTabSz="872760"/>
            <a:r>
              <a:rPr lang="en-US" sz="1200" b="1" dirty="0" smtClean="0">
                <a:latin typeface="Arial Narrow" pitchFamily="34" charset="0"/>
              </a:rPr>
              <a:t>   </a:t>
            </a:r>
            <a:r>
              <a:rPr lang="en-US" sz="1200" b="1" dirty="0" err="1" smtClean="0">
                <a:latin typeface="Arial Narrow" pitchFamily="34" charset="0"/>
              </a:rPr>
              <a:t>Bobot</a:t>
            </a:r>
            <a:r>
              <a:rPr lang="en-US" sz="1200" b="1" dirty="0" smtClean="0">
                <a:latin typeface="Arial Narrow" pitchFamily="34" charset="0"/>
              </a:rPr>
              <a:t> &amp; </a:t>
            </a:r>
            <a:r>
              <a:rPr lang="en-US" sz="1200" b="1" dirty="0" err="1" smtClean="0">
                <a:latin typeface="Arial Narrow" pitchFamily="34" charset="0"/>
              </a:rPr>
              <a:t>peringkat</a:t>
            </a:r>
            <a:r>
              <a:rPr lang="en-US" sz="1200" b="1" dirty="0" smtClean="0">
                <a:latin typeface="Arial Narrow" pitchFamily="34" charset="0"/>
              </a:rPr>
              <a:t> </a:t>
            </a:r>
            <a:r>
              <a:rPr lang="en-US" sz="1200" b="1" dirty="0" err="1" smtClean="0">
                <a:latin typeface="Arial Narrow" pitchFamily="34" charset="0"/>
              </a:rPr>
              <a:t>jabatan</a:t>
            </a:r>
            <a:endParaRPr lang="en-US" sz="1200" b="1" dirty="0" smtClean="0">
              <a:latin typeface="Arial Narrow" pitchFamily="34" charset="0"/>
            </a:endParaRPr>
          </a:p>
          <a:p>
            <a:pPr defTabSz="872760">
              <a:buFontTx/>
              <a:buChar char="•"/>
            </a:pPr>
            <a:endParaRPr lang="en-US" sz="1200" b="1" dirty="0">
              <a:latin typeface="Arial Narrow" pitchFamily="34" charset="0"/>
            </a:endParaRPr>
          </a:p>
        </p:txBody>
      </p:sp>
      <p:sp>
        <p:nvSpPr>
          <p:cNvPr id="52" name="Text Box 53"/>
          <p:cNvSpPr txBox="1">
            <a:spLocks noChangeArrowheads="1"/>
          </p:cNvSpPr>
          <p:nvPr/>
        </p:nvSpPr>
        <p:spPr bwMode="auto">
          <a:xfrm>
            <a:off x="6665156" y="6019802"/>
            <a:ext cx="2039523" cy="262523"/>
          </a:xfrm>
          <a:prstGeom prst="rect">
            <a:avLst/>
          </a:prstGeom>
          <a:noFill/>
          <a:ln w="9525">
            <a:noFill/>
            <a:miter lim="800000"/>
            <a:headEnd/>
            <a:tailEnd/>
          </a:ln>
        </p:spPr>
        <p:txBody>
          <a:bodyPr wrap="square" lIns="77109" tIns="38552" rIns="77109" bIns="38552">
            <a:spAutoFit/>
          </a:bodyPr>
          <a:lstStyle/>
          <a:p>
            <a:pPr defTabSz="872760"/>
            <a:r>
              <a:rPr lang="en-US" sz="1200" b="1" dirty="0" err="1" smtClean="0">
                <a:latin typeface="Arial Narrow" pitchFamily="34" charset="0"/>
              </a:rPr>
              <a:t>Analisis</a:t>
            </a:r>
            <a:r>
              <a:rPr lang="en-US" sz="1200" b="1" dirty="0" smtClean="0">
                <a:latin typeface="Arial Narrow" pitchFamily="34" charset="0"/>
              </a:rPr>
              <a:t> </a:t>
            </a:r>
            <a:r>
              <a:rPr lang="en-US" sz="1200" b="1" dirty="0" err="1" smtClean="0">
                <a:latin typeface="Arial Narrow" pitchFamily="34" charset="0"/>
              </a:rPr>
              <a:t>kebutuhan</a:t>
            </a:r>
            <a:r>
              <a:rPr lang="en-US" sz="1200" b="1" dirty="0" smtClean="0">
                <a:latin typeface="Arial Narrow" pitchFamily="34" charset="0"/>
              </a:rPr>
              <a:t> </a:t>
            </a:r>
            <a:r>
              <a:rPr lang="en-US" sz="1200" b="1" dirty="0" err="1" smtClean="0">
                <a:latin typeface="Arial Narrow" pitchFamily="34" charset="0"/>
              </a:rPr>
              <a:t>diklat</a:t>
            </a:r>
            <a:endParaRPr lang="en-US" sz="1200" b="1" dirty="0">
              <a:latin typeface="Arial Narrow"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685800" y="228600"/>
            <a:ext cx="7467600" cy="1143000"/>
          </a:xfrm>
        </p:spPr>
        <p:txBody>
          <a:bodyPr/>
          <a:lstStyle/>
          <a:p>
            <a:pPr algn="ctr" eaLnBrk="1" fontAlgn="auto" hangingPunct="1">
              <a:spcAft>
                <a:spcPts val="0"/>
              </a:spcAft>
              <a:defRPr/>
            </a:pPr>
            <a:r>
              <a:rPr lang="en-US" sz="3200" b="1" dirty="0" smtClean="0"/>
              <a:t>PROGRAM PENGEMBANGAN </a:t>
            </a:r>
            <a:br>
              <a:rPr lang="en-US" sz="3200" b="1" dirty="0" smtClean="0"/>
            </a:br>
            <a:r>
              <a:rPr lang="en-US" sz="3200" b="1" dirty="0" smtClean="0"/>
              <a:t>KOMPETENSI PNS </a:t>
            </a:r>
          </a:p>
        </p:txBody>
      </p:sp>
      <p:sp>
        <p:nvSpPr>
          <p:cNvPr id="4" name="Slide Number Placeholder 3"/>
          <p:cNvSpPr>
            <a:spLocks noGrp="1"/>
          </p:cNvSpPr>
          <p:nvPr>
            <p:ph type="sldNum" sz="quarter" idx="12"/>
          </p:nvPr>
        </p:nvSpPr>
        <p:spPr/>
        <p:txBody>
          <a:bodyPr>
            <a:normAutofit fontScale="85000" lnSpcReduction="20000"/>
          </a:bodyPr>
          <a:lstStyle/>
          <a:p>
            <a:pPr>
              <a:defRPr/>
            </a:pPr>
            <a:fld id="{41857979-3292-44F5-9D8F-EDF5112F7425}" type="slidenum">
              <a:rPr lang="es-ES" smtClean="0"/>
              <a:pPr>
                <a:defRPr/>
              </a:pPr>
              <a:t>12</a:t>
            </a:fld>
            <a:endParaRPr lang="es-ES"/>
          </a:p>
        </p:txBody>
      </p:sp>
      <p:sp>
        <p:nvSpPr>
          <p:cNvPr id="3" name="Content Placeholder 2"/>
          <p:cNvSpPr>
            <a:spLocks noGrp="1"/>
          </p:cNvSpPr>
          <p:nvPr>
            <p:ph sz="quarter" idx="1"/>
          </p:nvPr>
        </p:nvSpPr>
        <p:spPr>
          <a:xfrm>
            <a:off x="304800" y="1905002"/>
            <a:ext cx="8610600" cy="4343399"/>
          </a:xfrm>
        </p:spPr>
        <p:txBody>
          <a:bodyPr>
            <a:normAutofit/>
          </a:bodyPr>
          <a:lstStyle/>
          <a:p>
            <a:pPr marL="365760" indent="-256032" eaLnBrk="1" fontAlgn="auto" hangingPunct="1">
              <a:spcAft>
                <a:spcPts val="0"/>
              </a:spcAft>
              <a:buNone/>
              <a:defRPr/>
            </a:pPr>
            <a:r>
              <a:rPr lang="en-US" sz="2400" b="1" dirty="0" err="1" smtClean="0"/>
              <a:t>Standardisasi</a:t>
            </a:r>
            <a:r>
              <a:rPr lang="en-US" sz="2400" b="1" dirty="0" smtClean="0"/>
              <a:t> </a:t>
            </a:r>
            <a:r>
              <a:rPr lang="en-US" sz="2400" b="1" dirty="0" err="1" smtClean="0"/>
              <a:t>Kompetensi</a:t>
            </a:r>
            <a:r>
              <a:rPr lang="en-US" sz="2400" b="1" dirty="0" smtClean="0"/>
              <a:t> :</a:t>
            </a:r>
          </a:p>
          <a:p>
            <a:pPr marL="450850" indent="-368300" eaLnBrk="1" fontAlgn="auto" hangingPunct="1">
              <a:spcAft>
                <a:spcPts val="0"/>
              </a:spcAft>
              <a:buClrTx/>
              <a:buSzPct val="100000"/>
              <a:buFont typeface="+mj-lt"/>
              <a:buAutoNum type="arabicPeriod"/>
              <a:defRPr/>
            </a:pPr>
            <a:r>
              <a:rPr lang="en-US" sz="2400" dirty="0" err="1" smtClean="0"/>
              <a:t>Pelatihan</a:t>
            </a:r>
            <a:r>
              <a:rPr lang="en-US" sz="2400" dirty="0" smtClean="0"/>
              <a:t> </a:t>
            </a:r>
            <a:r>
              <a:rPr lang="en-US" sz="2400" dirty="0" err="1" smtClean="0"/>
              <a:t>Perumus</a:t>
            </a:r>
            <a:r>
              <a:rPr lang="en-US" sz="2400" dirty="0" smtClean="0"/>
              <a:t> </a:t>
            </a:r>
            <a:r>
              <a:rPr lang="en-US" sz="2400" dirty="0" err="1" smtClean="0"/>
              <a:t>Kompetensi</a:t>
            </a:r>
            <a:r>
              <a:rPr lang="en-US" sz="2400" dirty="0" smtClean="0"/>
              <a:t>  </a:t>
            </a:r>
          </a:p>
          <a:p>
            <a:pPr marL="450850" indent="-368300" eaLnBrk="1" fontAlgn="auto" hangingPunct="1">
              <a:spcAft>
                <a:spcPts val="0"/>
              </a:spcAft>
              <a:buClrTx/>
              <a:buSzPct val="100000"/>
              <a:buFont typeface="+mj-lt"/>
              <a:buAutoNum type="arabicPeriod"/>
              <a:defRPr/>
            </a:pPr>
            <a:r>
              <a:rPr lang="en-US" sz="2400" dirty="0" err="1" smtClean="0"/>
              <a:t>Pelatihan</a:t>
            </a:r>
            <a:r>
              <a:rPr lang="en-US" sz="2400" dirty="0" smtClean="0"/>
              <a:t> Assessor </a:t>
            </a:r>
            <a:r>
              <a:rPr lang="en-US" sz="2400" dirty="0" err="1" smtClean="0"/>
              <a:t>Kompetensi</a:t>
            </a:r>
            <a:r>
              <a:rPr lang="en-US" sz="2400" dirty="0" smtClean="0"/>
              <a:t>  </a:t>
            </a:r>
          </a:p>
          <a:p>
            <a:pPr marL="450850" indent="-368300" eaLnBrk="1" fontAlgn="auto" hangingPunct="1">
              <a:spcAft>
                <a:spcPts val="0"/>
              </a:spcAft>
              <a:buClrTx/>
              <a:buSzPct val="100000"/>
              <a:buFont typeface="+mj-lt"/>
              <a:buAutoNum type="arabicPeriod"/>
              <a:defRPr/>
            </a:pPr>
            <a:r>
              <a:rPr lang="en-US" sz="2400" dirty="0" err="1" smtClean="0"/>
              <a:t>Penyusunan</a:t>
            </a:r>
            <a:r>
              <a:rPr lang="en-US" sz="2400" dirty="0" smtClean="0"/>
              <a:t> </a:t>
            </a:r>
            <a:r>
              <a:rPr lang="en-US" sz="2400" dirty="0" err="1" smtClean="0"/>
              <a:t>Perumusan</a:t>
            </a:r>
            <a:r>
              <a:rPr lang="en-US" sz="2400" dirty="0" smtClean="0"/>
              <a:t> </a:t>
            </a:r>
            <a:r>
              <a:rPr lang="en-US" sz="2400" dirty="0" err="1" smtClean="0"/>
              <a:t>Standar</a:t>
            </a:r>
            <a:r>
              <a:rPr lang="en-US" sz="2400" dirty="0" smtClean="0"/>
              <a:t> </a:t>
            </a:r>
            <a:r>
              <a:rPr lang="en-US" sz="2400" dirty="0" err="1" smtClean="0"/>
              <a:t>Kompetensi</a:t>
            </a:r>
            <a:r>
              <a:rPr lang="en-US" sz="2400" dirty="0" smtClean="0"/>
              <a:t> </a:t>
            </a:r>
          </a:p>
          <a:p>
            <a:pPr marL="450850" indent="-368300" eaLnBrk="1" fontAlgn="auto" hangingPunct="1">
              <a:spcAft>
                <a:spcPts val="0"/>
              </a:spcAft>
              <a:buClrTx/>
              <a:buSzPct val="100000"/>
              <a:buFont typeface="+mj-lt"/>
              <a:buAutoNum type="arabicPeriod"/>
              <a:defRPr/>
            </a:pPr>
            <a:r>
              <a:rPr lang="en-US" sz="2400" i="1" dirty="0" smtClean="0"/>
              <a:t>Piloting</a:t>
            </a:r>
            <a:r>
              <a:rPr lang="en-US" sz="2400" dirty="0" smtClean="0"/>
              <a:t> </a:t>
            </a:r>
          </a:p>
          <a:p>
            <a:pPr marL="450850" indent="-368300" eaLnBrk="1" fontAlgn="auto" hangingPunct="1">
              <a:spcAft>
                <a:spcPts val="0"/>
              </a:spcAft>
              <a:buClrTx/>
              <a:buSzPct val="100000"/>
              <a:buFont typeface="+mj-lt"/>
              <a:buAutoNum type="arabicPeriod"/>
              <a:defRPr/>
            </a:pPr>
            <a:r>
              <a:rPr lang="en-US" sz="2400" dirty="0" err="1" smtClean="0"/>
              <a:t>Penetapan</a:t>
            </a:r>
            <a:r>
              <a:rPr lang="en-US" sz="2400" dirty="0" smtClean="0"/>
              <a:t> Norma/</a:t>
            </a:r>
            <a:r>
              <a:rPr lang="en-US" sz="2400" dirty="0" err="1" smtClean="0"/>
              <a:t>Kebijakan</a:t>
            </a:r>
            <a:r>
              <a:rPr lang="en-US" sz="2400" dirty="0" smtClean="0"/>
              <a:t>  </a:t>
            </a:r>
            <a:r>
              <a:rPr lang="en-US" sz="2400" dirty="0" err="1" smtClean="0"/>
              <a:t>Standar</a:t>
            </a:r>
            <a:r>
              <a:rPr lang="en-US" sz="2400" dirty="0" smtClean="0"/>
              <a:t> </a:t>
            </a:r>
            <a:r>
              <a:rPr lang="en-US" sz="2400" dirty="0" err="1" smtClean="0"/>
              <a:t>Kompetensi</a:t>
            </a:r>
            <a:r>
              <a:rPr lang="en-US" sz="2400" dirty="0" smtClean="0"/>
              <a:t>  </a:t>
            </a:r>
          </a:p>
          <a:p>
            <a:pPr marL="450850" indent="-368300" eaLnBrk="1" fontAlgn="auto" hangingPunct="1">
              <a:spcAft>
                <a:spcPts val="0"/>
              </a:spcAft>
              <a:buClrTx/>
              <a:buSzPct val="100000"/>
              <a:buFont typeface="+mj-lt"/>
              <a:buAutoNum type="arabicPeriod"/>
              <a:defRPr/>
            </a:pPr>
            <a:r>
              <a:rPr lang="en-US" sz="2400" dirty="0" err="1" smtClean="0"/>
              <a:t>Sosialisasi</a:t>
            </a:r>
            <a:r>
              <a:rPr lang="en-US" sz="2400" dirty="0" smtClean="0"/>
              <a:t> Norma/</a:t>
            </a:r>
            <a:r>
              <a:rPr lang="en-US" sz="2400" dirty="0" err="1" smtClean="0"/>
              <a:t>Kebijakan</a:t>
            </a:r>
            <a:endParaRPr lang="en-US" sz="2400" dirty="0" smtClean="0"/>
          </a:p>
          <a:p>
            <a:pPr marL="450850" indent="-368300" eaLnBrk="1" fontAlgn="auto" hangingPunct="1">
              <a:spcAft>
                <a:spcPts val="0"/>
              </a:spcAft>
              <a:buClrTx/>
              <a:buSzPct val="100000"/>
              <a:buFont typeface="+mj-lt"/>
              <a:buAutoNum type="arabicPeriod"/>
              <a:defRPr/>
            </a:pPr>
            <a:r>
              <a:rPr lang="en-US" sz="2400" dirty="0" err="1" smtClean="0"/>
              <a:t>Implementasi</a:t>
            </a:r>
            <a:r>
              <a:rPr lang="en-US" sz="2400" dirty="0" smtClean="0"/>
              <a:t>/</a:t>
            </a:r>
            <a:r>
              <a:rPr lang="en-US" sz="2400" dirty="0" err="1" smtClean="0"/>
              <a:t>Penyusunan</a:t>
            </a:r>
            <a:r>
              <a:rPr lang="en-US" sz="2400" dirty="0" smtClean="0"/>
              <a:t> </a:t>
            </a:r>
            <a:r>
              <a:rPr lang="en-US" sz="2400" dirty="0" err="1" smtClean="0"/>
              <a:t>Kompetensi</a:t>
            </a:r>
            <a:r>
              <a:rPr lang="en-US" sz="2400" dirty="0" smtClean="0"/>
              <a:t>  </a:t>
            </a:r>
          </a:p>
          <a:p>
            <a:pPr marL="450850" indent="-368300" eaLnBrk="1" fontAlgn="auto" hangingPunct="1">
              <a:spcAft>
                <a:spcPts val="0"/>
              </a:spcAft>
              <a:buClrTx/>
              <a:buSzPct val="100000"/>
              <a:buFont typeface="+mj-lt"/>
              <a:buAutoNum type="arabicPeriod"/>
              <a:defRPr/>
            </a:pPr>
            <a:r>
              <a:rPr lang="en-US" sz="2400" dirty="0" err="1" smtClean="0"/>
              <a:t>Penilaian</a:t>
            </a:r>
            <a:r>
              <a:rPr lang="en-US" sz="2400" dirty="0" smtClean="0"/>
              <a:t>/</a:t>
            </a:r>
            <a:r>
              <a:rPr lang="en-US" sz="2400" dirty="0" err="1" smtClean="0"/>
              <a:t>uji</a:t>
            </a:r>
            <a:r>
              <a:rPr lang="en-US" sz="2400" dirty="0" smtClean="0"/>
              <a:t> </a:t>
            </a:r>
            <a:r>
              <a:rPr lang="en-US" sz="2400" dirty="0" err="1" smtClean="0"/>
              <a:t>Kompetensi</a:t>
            </a:r>
            <a:r>
              <a:rPr lang="en-US" sz="2400" dirty="0" smtClean="0"/>
              <a:t>  </a:t>
            </a:r>
            <a:endParaRPr lang="en-US" sz="240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2819400"/>
            <a:ext cx="9144000" cy="1676400"/>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533400" y="2514602"/>
            <a:ext cx="8229600" cy="2286961"/>
          </a:xfrm>
        </p:spPr>
        <p:txBody>
          <a:bodyPr anchor="ctr">
            <a:noAutofit/>
          </a:bodyPr>
          <a:lstStyle/>
          <a:p>
            <a:pPr eaLnBrk="1" fontAlgn="auto" hangingPunct="1">
              <a:spcAft>
                <a:spcPts val="0"/>
              </a:spcAft>
              <a:defRPr/>
            </a:pPr>
            <a:r>
              <a:rPr lang="id-ID" sz="3200" b="1" dirty="0" smtClean="0"/>
              <a:t>PEDOMAN</a:t>
            </a:r>
            <a:r>
              <a:rPr lang="en-US" sz="3200" b="1" dirty="0" smtClean="0"/>
              <a:t> </a:t>
            </a:r>
            <a:br>
              <a:rPr lang="en-US" sz="3200" b="1" dirty="0" smtClean="0"/>
            </a:br>
            <a:r>
              <a:rPr lang="en-US" sz="3200" b="1" dirty="0" smtClean="0"/>
              <a:t>PENYUSUNAN STANDAR KOMPETENSI MANAJERIAL PNS</a:t>
            </a:r>
            <a:endParaRPr lang="en-US" sz="3200" b="1" dirty="0"/>
          </a:p>
        </p:txBody>
      </p:sp>
      <p:sp>
        <p:nvSpPr>
          <p:cNvPr id="20483" name="Subtitle 2"/>
          <p:cNvSpPr>
            <a:spLocks noGrp="1"/>
          </p:cNvSpPr>
          <p:nvPr>
            <p:ph type="subTitle" idx="1"/>
          </p:nvPr>
        </p:nvSpPr>
        <p:spPr>
          <a:xfrm>
            <a:off x="0" y="5334000"/>
            <a:ext cx="9144000" cy="1295400"/>
          </a:xfrm>
        </p:spPr>
        <p:txBody>
          <a:bodyPr>
            <a:normAutofit fontScale="92500" lnSpcReduction="20000"/>
          </a:bodyPr>
          <a:lstStyle/>
          <a:p>
            <a:pPr marR="0" algn="ctr" eaLnBrk="1" hangingPunct="1"/>
            <a:r>
              <a:rPr lang="en-US" sz="2600" dirty="0" smtClean="0"/>
              <a:t>DIREKTORAT STANDARDISASI DAN KOMPETENSI JABATAN</a:t>
            </a:r>
          </a:p>
          <a:p>
            <a:pPr marR="0" algn="ctr" eaLnBrk="1" hangingPunct="1"/>
            <a:r>
              <a:rPr lang="en-US" b="1" dirty="0" smtClean="0"/>
              <a:t>BADAN KEPEGAWAIAN NEGARA</a:t>
            </a:r>
          </a:p>
          <a:p>
            <a:pPr marR="0" algn="ctr" eaLnBrk="1" hangingPunct="1"/>
            <a:r>
              <a:rPr lang="en-US" sz="2600" dirty="0" smtClean="0"/>
              <a:t>2013</a:t>
            </a:r>
          </a:p>
        </p:txBody>
      </p:sp>
      <p:sp>
        <p:nvSpPr>
          <p:cNvPr id="4" name="Slide Number Placeholder 3"/>
          <p:cNvSpPr>
            <a:spLocks noGrp="1"/>
          </p:cNvSpPr>
          <p:nvPr>
            <p:ph type="sldNum" sz="quarter" idx="12"/>
          </p:nvPr>
        </p:nvSpPr>
        <p:spPr/>
        <p:txBody>
          <a:bodyPr/>
          <a:lstStyle/>
          <a:p>
            <a:pPr>
              <a:defRPr/>
            </a:pPr>
            <a:fld id="{707CEA1A-3EFE-4A0B-84C6-032C4BEB7064}" type="slidenum">
              <a:rPr lang="en-US" smtClean="0"/>
              <a:pPr>
                <a:defRPr/>
              </a:pPr>
              <a:t>13</a:t>
            </a:fld>
            <a:endParaRPr lang="en-US"/>
          </a:p>
        </p:txBody>
      </p:sp>
      <p:pic>
        <p:nvPicPr>
          <p:cNvPr id="5" name="Picture 24"/>
          <p:cNvPicPr>
            <a:picLocks noChangeAspect="1" noChangeArrowheads="1"/>
          </p:cNvPicPr>
          <p:nvPr/>
        </p:nvPicPr>
        <p:blipFill>
          <a:blip r:embed="rId2"/>
          <a:srcRect/>
          <a:stretch>
            <a:fillRect/>
          </a:stretch>
        </p:blipFill>
        <p:spPr bwMode="auto">
          <a:xfrm>
            <a:off x="3849690" y="381002"/>
            <a:ext cx="1444625" cy="1520825"/>
          </a:xfrm>
          <a:prstGeom prst="rect">
            <a:avLst/>
          </a:prstGeom>
          <a:noFill/>
          <a:ln w="9525">
            <a:noFill/>
            <a:miter lim="800000"/>
            <a:headEnd/>
            <a:tailEnd/>
          </a:ln>
        </p:spPr>
      </p:pic>
      <p:sp>
        <p:nvSpPr>
          <p:cNvPr id="6" name="Rectangle 5"/>
          <p:cNvSpPr/>
          <p:nvPr/>
        </p:nvSpPr>
        <p:spPr>
          <a:xfrm>
            <a:off x="2620923" y="1981200"/>
            <a:ext cx="3902158" cy="369332"/>
          </a:xfrm>
          <a:prstGeom prst="rect">
            <a:avLst/>
          </a:prstGeom>
        </p:spPr>
        <p:txBody>
          <a:bodyPr wrap="none">
            <a:spAutoFit/>
          </a:bodyPr>
          <a:lstStyle/>
          <a:p>
            <a:pPr algn="ctr" defTabSz="871538"/>
            <a:r>
              <a:rPr lang="en-US" dirty="0" smtClean="0">
                <a:latin typeface="Arial Rounded MT Bold" pitchFamily="34" charset="0"/>
              </a:rPr>
              <a:t>BADAN KEPEGAWAIAN NEGARA</a:t>
            </a:r>
          </a:p>
        </p:txBody>
      </p:sp>
    </p:spTree>
  </p:cSld>
  <p:clrMapOvr>
    <a:overrideClrMapping bg1="dk1" tx1="lt1" bg2="dk2" tx2="lt2" accent1="accent1" accent2="accent2" accent3="accent3" accent4="accent4" accent5="accent5" accent6="accent6" hlink="hlink" folHlink="folHlink"/>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7" name="Rectangle 29"/>
          <p:cNvSpPr>
            <a:spLocks noChangeArrowheads="1"/>
          </p:cNvSpPr>
          <p:nvPr/>
        </p:nvSpPr>
        <p:spPr bwMode="auto">
          <a:xfrm>
            <a:off x="2"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id-ID"/>
          </a:p>
        </p:txBody>
      </p:sp>
      <p:sp>
        <p:nvSpPr>
          <p:cNvPr id="2075" name="AutoShape 27"/>
          <p:cNvSpPr>
            <a:spLocks noChangeArrowheads="1"/>
          </p:cNvSpPr>
          <p:nvPr/>
        </p:nvSpPr>
        <p:spPr bwMode="auto">
          <a:xfrm>
            <a:off x="193587" y="2908015"/>
            <a:ext cx="1290255" cy="549734"/>
          </a:xfrm>
          <a:prstGeom prst="flowChartAlternateProcess">
            <a:avLst/>
          </a:prstGeom>
          <a:solidFill>
            <a:schemeClr val="accent3">
              <a:lumMod val="60000"/>
              <a:lumOff val="40000"/>
            </a:schemeClr>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Century Gothic" pitchFamily="34" charset="0"/>
                <a:ea typeface="Century Gothic" pitchFamily="34" charset="0"/>
                <a:cs typeface="Times New Roman" pitchFamily="18" charset="0"/>
              </a:rPr>
              <a:t>KONSEP </a:t>
            </a:r>
            <a:r>
              <a:rPr kumimoji="0" lang="id-ID" sz="1100" b="1" i="0" u="none" strike="noStrike" cap="none" normalizeH="0" baseline="0" dirty="0" smtClean="0">
                <a:ln>
                  <a:noFill/>
                </a:ln>
                <a:effectLst/>
                <a:latin typeface="Century Gothic" pitchFamily="34" charset="0"/>
                <a:ea typeface="Century Gothic" pitchFamily="34" charset="0"/>
                <a:cs typeface="Times New Roman" pitchFamily="18" charset="0"/>
              </a:rPr>
              <a:t>KOMPETENSI</a:t>
            </a:r>
            <a:endParaRPr kumimoji="0" lang="en-US" sz="1100" b="0" i="0" u="none" strike="noStrike" cap="none" normalizeH="0" baseline="0" dirty="0" smtClean="0">
              <a:ln>
                <a:noFill/>
              </a:ln>
              <a:effectLst/>
              <a:latin typeface="Century Gothic"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061" name="AutoShape 13"/>
          <p:cNvSpPr>
            <a:spLocks noChangeArrowheads="1"/>
          </p:cNvSpPr>
          <p:nvPr/>
        </p:nvSpPr>
        <p:spPr bwMode="auto">
          <a:xfrm flipV="1">
            <a:off x="6144527" y="3094125"/>
            <a:ext cx="304800" cy="152400"/>
          </a:xfrm>
          <a:prstGeom prst="rightArrow">
            <a:avLst>
              <a:gd name="adj1" fmla="val 50000"/>
              <a:gd name="adj2" fmla="val 29896"/>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2091" name="Rectangle 43"/>
          <p:cNvSpPr>
            <a:spLocks noChangeArrowheads="1"/>
          </p:cNvSpPr>
          <p:nvPr/>
        </p:nvSpPr>
        <p:spPr bwMode="auto">
          <a:xfrm>
            <a:off x="1219200" y="-228599"/>
            <a:ext cx="709217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800" b="1" i="0" u="none" strike="noStrike" cap="none" normalizeH="0" baseline="0" dirty="0" smtClean="0">
              <a:ln>
                <a:noFill/>
              </a:ln>
              <a:solidFill>
                <a:srgbClr val="C00000"/>
              </a:solidFill>
              <a:effectLst/>
              <a:latin typeface="Aharoni" pitchFamily="2" charset="-79"/>
              <a:ea typeface="Century Gothic" pitchFamily="34" charset="0"/>
              <a:cs typeface="Aharoni" pitchFamily="2" charset="-79"/>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accent3">
                    <a:lumMod val="75000"/>
                  </a:schemeClr>
                </a:solidFill>
                <a:effectLst/>
                <a:latin typeface="Aharoni" pitchFamily="2" charset="-79"/>
                <a:ea typeface="Century Gothic" pitchFamily="34" charset="0"/>
                <a:cs typeface="Aharoni" pitchFamily="2" charset="-79"/>
              </a:rPr>
              <a:t>MEKANISME WORKSHOP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accent3">
                    <a:lumMod val="75000"/>
                  </a:schemeClr>
                </a:solidFill>
                <a:effectLst/>
                <a:latin typeface="Aharoni" pitchFamily="2" charset="-79"/>
                <a:ea typeface="Century Gothic" pitchFamily="34" charset="0"/>
                <a:cs typeface="Aharoni" pitchFamily="2" charset="-79"/>
              </a:rPr>
              <a:t>S</a:t>
            </a:r>
            <a:r>
              <a:rPr kumimoji="0" lang="id-ID" sz="2400" b="1" i="0" u="none" strike="noStrike" cap="none" normalizeH="0" baseline="0" dirty="0" smtClean="0">
                <a:ln>
                  <a:noFill/>
                </a:ln>
                <a:solidFill>
                  <a:schemeClr val="accent3">
                    <a:lumMod val="75000"/>
                  </a:schemeClr>
                </a:solidFill>
                <a:effectLst/>
                <a:latin typeface="Aharoni" pitchFamily="2" charset="-79"/>
                <a:ea typeface="Century Gothic" pitchFamily="34" charset="0"/>
                <a:cs typeface="Aharoni" pitchFamily="2" charset="-79"/>
              </a:rPr>
              <a:t>TANDAR KOMPETENSI MANAJERIAL</a:t>
            </a:r>
            <a:endParaRPr kumimoji="0" lang="id-ID" sz="2400" b="1" i="0" u="none" strike="noStrike" cap="none" normalizeH="0" baseline="0" dirty="0" smtClean="0">
              <a:ln>
                <a:noFill/>
              </a:ln>
              <a:solidFill>
                <a:schemeClr val="accent3">
                  <a:lumMod val="75000"/>
                </a:schemeClr>
              </a:solidFill>
              <a:effectLst/>
              <a:latin typeface="Aharoni" pitchFamily="2" charset="-79"/>
              <a:cs typeface="Aharoni" pitchFamily="2" charset="-79"/>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id-ID" sz="1400" b="1" i="0" u="none" strike="noStrike" cap="none" normalizeH="0" baseline="0" dirty="0" smtClean="0">
              <a:ln>
                <a:noFill/>
              </a:ln>
              <a:solidFill>
                <a:schemeClr val="tx1"/>
              </a:solidFill>
              <a:effectLst/>
              <a:latin typeface="Aharoni" pitchFamily="2" charset="-79"/>
              <a:cs typeface="Aharoni" pitchFamily="2" charset="-79"/>
            </a:endParaRPr>
          </a:p>
        </p:txBody>
      </p:sp>
      <p:sp>
        <p:nvSpPr>
          <p:cNvPr id="32" name="Slide Number Placeholder 31"/>
          <p:cNvSpPr>
            <a:spLocks noGrp="1"/>
          </p:cNvSpPr>
          <p:nvPr>
            <p:ph type="sldNum" sz="quarter" idx="12"/>
          </p:nvPr>
        </p:nvSpPr>
        <p:spPr/>
        <p:txBody>
          <a:bodyPr/>
          <a:lstStyle/>
          <a:p>
            <a:fld id="{F39800C6-A770-4B4E-8B6E-9E73D56B30AC}" type="slidenum">
              <a:rPr lang="en-US" smtClean="0"/>
              <a:pPr/>
              <a:t>14</a:t>
            </a:fld>
            <a:endParaRPr lang="en-US"/>
          </a:p>
        </p:txBody>
      </p:sp>
      <p:sp>
        <p:nvSpPr>
          <p:cNvPr id="34" name="Oval 28"/>
          <p:cNvSpPr>
            <a:spLocks noChangeArrowheads="1"/>
          </p:cNvSpPr>
          <p:nvPr/>
        </p:nvSpPr>
        <p:spPr bwMode="auto">
          <a:xfrm>
            <a:off x="7983901" y="3962402"/>
            <a:ext cx="1053127" cy="781449"/>
          </a:xfrm>
          <a:prstGeom prst="ellipse">
            <a:avLst/>
          </a:prstGeom>
          <a:gradFill rotWithShape="0">
            <a:gsLst>
              <a:gs pos="0">
                <a:srgbClr val="83BBC1"/>
              </a:gs>
              <a:gs pos="50000">
                <a:srgbClr val="438086"/>
              </a:gs>
              <a:gs pos="100000">
                <a:srgbClr val="83BBC1"/>
              </a:gs>
            </a:gsLst>
            <a:lin ang="5400000" scaled="1"/>
          </a:gradFill>
          <a:ln w="12700">
            <a:solidFill>
              <a:srgbClr val="000000"/>
            </a:solidFill>
            <a:round/>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LAPORAN AKHIR</a:t>
            </a:r>
            <a:endParaRPr kumimoji="0" lang="en-US"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6" name="AutoShape 26"/>
          <p:cNvSpPr>
            <a:spLocks noChangeArrowheads="1"/>
          </p:cNvSpPr>
          <p:nvPr/>
        </p:nvSpPr>
        <p:spPr bwMode="auto">
          <a:xfrm>
            <a:off x="1879600" y="2887133"/>
            <a:ext cx="1080237" cy="685800"/>
          </a:xfrm>
          <a:prstGeom prst="flowChartAlternateProcess">
            <a:avLst/>
          </a:prstGeom>
          <a:solidFill>
            <a:srgbClr val="56D8C2"/>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Century Gothic" pitchFamily="34" charset="0"/>
                <a:ea typeface="Century Gothic" pitchFamily="34" charset="0"/>
                <a:cs typeface="Times New Roman" pitchFamily="18" charset="0"/>
              </a:rPr>
              <a:t>PENGISIAN </a:t>
            </a:r>
            <a:r>
              <a:rPr kumimoji="0" lang="id-ID" sz="1100" b="1" i="0" u="none" strike="noStrike" cap="none" normalizeH="0" baseline="0" dirty="0" smtClean="0">
                <a:ln>
                  <a:noFill/>
                </a:ln>
                <a:effectLst/>
                <a:latin typeface="Century Gothic" pitchFamily="34" charset="0"/>
                <a:ea typeface="Century Gothic" pitchFamily="34" charset="0"/>
                <a:cs typeface="Times New Roman" pitchFamily="18" charset="0"/>
              </a:rPr>
              <a:t> </a:t>
            </a:r>
            <a:r>
              <a:rPr kumimoji="0" lang="en-US" sz="1100" b="1" i="0" u="none" strike="noStrike" cap="none" normalizeH="0" baseline="0" dirty="0" smtClean="0">
                <a:ln>
                  <a:noFill/>
                </a:ln>
                <a:effectLst/>
                <a:latin typeface="Century Gothic" pitchFamily="34" charset="0"/>
                <a:ea typeface="Century Gothic" pitchFamily="34" charset="0"/>
                <a:cs typeface="Times New Roman" pitchFamily="18" charset="0"/>
              </a:rPr>
              <a:t>DATA JABATAN</a:t>
            </a:r>
            <a:endParaRPr kumimoji="0" lang="en-US" sz="1100" b="0"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AutoShape 25"/>
          <p:cNvSpPr>
            <a:spLocks noChangeArrowheads="1"/>
          </p:cNvSpPr>
          <p:nvPr/>
        </p:nvSpPr>
        <p:spPr bwMode="auto">
          <a:xfrm>
            <a:off x="297368" y="3979133"/>
            <a:ext cx="1045533" cy="769019"/>
          </a:xfrm>
          <a:prstGeom prst="flowChartAlternateProcess">
            <a:avLst/>
          </a:prstGeom>
          <a:gradFill rotWithShape="0">
            <a:gsLst>
              <a:gs pos="0">
                <a:srgbClr val="C990CB"/>
              </a:gs>
              <a:gs pos="50000">
                <a:srgbClr val="A04DA3"/>
              </a:gs>
              <a:gs pos="100000">
                <a:srgbClr val="C990CB"/>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PERKA BKN NO </a:t>
            </a:r>
            <a:r>
              <a:rPr kumimoji="0" lang="id-ID"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7</a:t>
            </a:r>
            <a:r>
              <a:rPr kumimoji="0" lang="en-US"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/201</a:t>
            </a:r>
            <a:r>
              <a:rPr kumimoji="0" lang="id-ID"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3</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1100" b="1" i="1"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HANDOUT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 name="AutoShape 24"/>
          <p:cNvSpPr>
            <a:spLocks noChangeArrowheads="1"/>
          </p:cNvSpPr>
          <p:nvPr/>
        </p:nvSpPr>
        <p:spPr bwMode="auto">
          <a:xfrm>
            <a:off x="1423479" y="4373958"/>
            <a:ext cx="2043920" cy="1561177"/>
          </a:xfrm>
          <a:prstGeom prst="flowChartAlternateProcess">
            <a:avLst/>
          </a:prstGeom>
          <a:gradFill rotWithShape="0">
            <a:gsLst>
              <a:gs pos="0">
                <a:srgbClr val="FFFFFF"/>
              </a:gs>
              <a:gs pos="100000">
                <a:srgbClr val="ACD2D5"/>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SOTK: TUGAS &amp; FUNGSI + POTRET KERJA SEHARI-HARI</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INFO JABATAN SEBELUMNYA (JIKA ADA)</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DOKUMEN KERJA (LAKIP, SOP, </a:t>
            </a:r>
            <a:r>
              <a:rPr kumimoji="0" lang="en-US" sz="1100" b="1" i="0" u="none" strike="noStrike" cap="none" normalizeH="0" baseline="0" dirty="0" err="1" smtClean="0">
                <a:ln>
                  <a:noFill/>
                </a:ln>
                <a:solidFill>
                  <a:schemeClr val="tx1"/>
                </a:solidFill>
                <a:effectLst/>
                <a:latin typeface="Century Gothic" pitchFamily="34" charset="0"/>
                <a:ea typeface="Century Gothic" pitchFamily="34" charset="0"/>
                <a:cs typeface="Times New Roman" pitchFamily="18" charset="0"/>
              </a:rPr>
              <a:t>dll</a:t>
            </a: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PETUNJUK PENGISIAN</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AutoShape 23"/>
          <p:cNvSpPr>
            <a:spLocks noChangeArrowheads="1"/>
          </p:cNvSpPr>
          <p:nvPr/>
        </p:nvSpPr>
        <p:spPr bwMode="auto">
          <a:xfrm>
            <a:off x="3208869" y="1160807"/>
            <a:ext cx="1383395" cy="1088827"/>
          </a:xfrm>
          <a:prstGeom prst="flowChartAlternateProcess">
            <a:avLst/>
          </a:prstGeom>
          <a:gradFill rotWithShape="0">
            <a:gsLst>
              <a:gs pos="0">
                <a:srgbClr val="FFFFFF"/>
              </a:gs>
              <a:gs pos="100000">
                <a:srgbClr val="999999"/>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sz="900" b="0" i="0" u="none" strike="noStrike" cap="none" normalizeH="0" baseline="0" dirty="0" smtClean="0">
                <a:ln>
                  <a:noFill/>
                </a:ln>
                <a:solidFill>
                  <a:schemeClr val="tx1"/>
                </a:solidFill>
                <a:effectLst/>
                <a:latin typeface="Aharoni" pitchFamily="2" charset="-79"/>
                <a:cs typeface="Aharoni" pitchFamily="2" charset="-79"/>
              </a:rPr>
              <a:t>FORM IKM:</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id-ID" sz="900" dirty="0" smtClean="0">
                <a:latin typeface="Aharoni" pitchFamily="2" charset="-79"/>
                <a:cs typeface="Aharoni" pitchFamily="2" charset="-79"/>
              </a:rPr>
              <a:t>Uraian Tugas</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id-ID" sz="900" dirty="0" smtClean="0">
                <a:latin typeface="Aharoni" pitchFamily="2" charset="-79"/>
                <a:cs typeface="Aharoni" pitchFamily="2" charset="-79"/>
              </a:rPr>
              <a:t>Kata Kunci</a:t>
            </a:r>
            <a:endParaRPr lang="en-US" sz="900" dirty="0" smtClean="0">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en-US" sz="900" dirty="0" smtClean="0">
                <a:latin typeface="Aharoni" pitchFamily="2" charset="-79"/>
                <a:cs typeface="Aharoni" pitchFamily="2" charset="-79"/>
              </a:rPr>
              <a:t> </a:t>
            </a:r>
            <a:r>
              <a:rPr lang="en-US" sz="900" dirty="0" err="1" smtClean="0">
                <a:latin typeface="Aharoni" pitchFamily="2" charset="-79"/>
                <a:cs typeface="Aharoni" pitchFamily="2" charset="-79"/>
              </a:rPr>
              <a:t>Tahapan</a:t>
            </a:r>
            <a:r>
              <a:rPr lang="en-US" sz="900" dirty="0" smtClean="0">
                <a:latin typeface="Aharoni" pitchFamily="2" charset="-79"/>
                <a:cs typeface="Aharoni" pitchFamily="2" charset="-79"/>
              </a:rPr>
              <a:t>/</a:t>
            </a:r>
            <a:r>
              <a:rPr lang="en-US" sz="900" dirty="0" err="1" smtClean="0">
                <a:latin typeface="Aharoni" pitchFamily="2" charset="-79"/>
                <a:cs typeface="Aharoni" pitchFamily="2" charset="-79"/>
              </a:rPr>
              <a:t>Kegiatan</a:t>
            </a:r>
            <a:endParaRPr lang="id-ID" sz="900" dirty="0" smtClean="0">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id-ID" sz="900" b="0" i="0" u="none" strike="noStrike" cap="none" normalizeH="0" baseline="0" dirty="0" smtClean="0">
                <a:ln>
                  <a:noFill/>
                </a:ln>
                <a:solidFill>
                  <a:schemeClr val="tx1"/>
                </a:solidFill>
                <a:effectLst/>
                <a:latin typeface="Aharoni" pitchFamily="2" charset="-79"/>
                <a:cs typeface="Aharoni" pitchFamily="2" charset="-79"/>
              </a:rPr>
              <a:t>Kegiatan</a:t>
            </a:r>
            <a:r>
              <a:rPr kumimoji="0" lang="id-ID" sz="900" b="0" i="0" u="none" strike="noStrike" cap="none" normalizeH="0" dirty="0" smtClean="0">
                <a:ln>
                  <a:noFill/>
                </a:ln>
                <a:solidFill>
                  <a:schemeClr val="tx1"/>
                </a:solidFill>
                <a:effectLst/>
                <a:latin typeface="Aharoni" pitchFamily="2" charset="-79"/>
                <a:cs typeface="Aharoni" pitchFamily="2" charset="-79"/>
              </a:rPr>
              <a:t> Utama</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id-ID" sz="900" baseline="0" dirty="0" smtClean="0">
                <a:latin typeface="Aharoni" pitchFamily="2" charset="-79"/>
                <a:cs typeface="Aharoni" pitchFamily="2" charset="-79"/>
              </a:rPr>
              <a:t>Kompetensi</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id-ID" sz="900" b="0" i="0" u="none" strike="noStrike" cap="none" normalizeH="0" dirty="0" smtClean="0">
                <a:ln>
                  <a:noFill/>
                </a:ln>
                <a:solidFill>
                  <a:schemeClr val="tx1"/>
                </a:solidFill>
                <a:effectLst/>
                <a:latin typeface="Aharoni" pitchFamily="2" charset="-79"/>
                <a:cs typeface="Aharoni" pitchFamily="2" charset="-79"/>
              </a:rPr>
              <a:t>Level Kompetensi</a:t>
            </a:r>
            <a:endParaRPr kumimoji="0" lang="en-US" sz="900" b="0" i="0" u="none" strike="noStrike" cap="none" normalizeH="0" baseline="0" dirty="0" smtClean="0">
              <a:ln>
                <a:noFill/>
              </a:ln>
              <a:solidFill>
                <a:schemeClr val="tx1"/>
              </a:solidFill>
              <a:effectLst/>
              <a:latin typeface="Aharoni" pitchFamily="2" charset="-79"/>
              <a:cs typeface="Aharoni" pitchFamily="2" charset="-79"/>
            </a:endParaRPr>
          </a:p>
        </p:txBody>
      </p:sp>
      <p:sp>
        <p:nvSpPr>
          <p:cNvPr id="40" name="AutoShape 22"/>
          <p:cNvSpPr>
            <a:spLocks noChangeArrowheads="1"/>
          </p:cNvSpPr>
          <p:nvPr/>
        </p:nvSpPr>
        <p:spPr bwMode="auto">
          <a:xfrm>
            <a:off x="3334215" y="2903293"/>
            <a:ext cx="1195320" cy="652815"/>
          </a:xfrm>
          <a:prstGeom prst="flowChartAlternateProcess">
            <a:avLst/>
          </a:prstGeom>
          <a:solidFill>
            <a:schemeClr val="bg2">
              <a:lumMod val="75000"/>
            </a:schemeClr>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lvl="0" algn="ctr" fontAlgn="base">
              <a:spcBef>
                <a:spcPct val="0"/>
              </a:spcBef>
              <a:spcAft>
                <a:spcPct val="0"/>
              </a:spcAft>
            </a:pPr>
            <a:r>
              <a:rPr lang="id-ID" sz="1100" b="1" dirty="0" smtClean="0">
                <a:latin typeface="Century Gothic" pitchFamily="34" charset="0"/>
                <a:ea typeface="Century Gothic" pitchFamily="34" charset="0"/>
                <a:cs typeface="Times New Roman" pitchFamily="18" charset="0"/>
              </a:rPr>
              <a:t>IDENTIFIKASI</a:t>
            </a:r>
            <a:r>
              <a:rPr lang="en-US" sz="1100" b="1" dirty="0" smtClean="0">
                <a:latin typeface="Century Gothic" pitchFamily="34" charset="0"/>
                <a:ea typeface="Century Gothic" pitchFamily="34" charset="0"/>
                <a:cs typeface="Times New Roman" pitchFamily="18" charset="0"/>
              </a:rPr>
              <a:t> KOMPETENSI JABATAN </a:t>
            </a:r>
            <a:endParaRPr lang="en-US" sz="1100" dirty="0" smtClean="0">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AutoShape 21"/>
          <p:cNvSpPr>
            <a:spLocks noChangeArrowheads="1"/>
          </p:cNvSpPr>
          <p:nvPr/>
        </p:nvSpPr>
        <p:spPr bwMode="auto">
          <a:xfrm>
            <a:off x="4911833" y="2936039"/>
            <a:ext cx="1280576" cy="489721"/>
          </a:xfrm>
          <a:prstGeom prst="flowChartAlternateProcess">
            <a:avLst/>
          </a:prstGeom>
          <a:solidFill>
            <a:schemeClr val="tx2">
              <a:lumMod val="40000"/>
              <a:lumOff val="60000"/>
            </a:schemeClr>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effectLst/>
                <a:latin typeface="Century Gothic" pitchFamily="34" charset="0"/>
                <a:ea typeface="Century Gothic" pitchFamily="34" charset="0"/>
                <a:cs typeface="Times New Roman" pitchFamily="18" charset="0"/>
              </a:rPr>
              <a:t>PENYUSUNAN </a:t>
            </a:r>
            <a:r>
              <a:rPr kumimoji="0" lang="id-ID" sz="1100" b="1" i="0" u="none" strike="noStrike" cap="none" normalizeH="0" baseline="0" dirty="0" smtClean="0">
                <a:ln>
                  <a:noFill/>
                </a:ln>
                <a:effectLst/>
                <a:latin typeface="Century Gothic" pitchFamily="34" charset="0"/>
                <a:ea typeface="Century Gothic" pitchFamily="34" charset="0"/>
                <a:cs typeface="Times New Roman" pitchFamily="18" charset="0"/>
              </a:rPr>
              <a:t>DSKM</a:t>
            </a:r>
            <a:endParaRPr kumimoji="0" lang="en-US" sz="1400" b="0" i="0" u="none" strike="noStrike" cap="none" normalizeH="0" baseline="0" dirty="0" smtClean="0">
              <a:ln>
                <a:noFill/>
              </a:ln>
              <a:effectLst/>
              <a:latin typeface="Arial" pitchFamily="34" charset="0"/>
              <a:cs typeface="Arial" pitchFamily="34" charset="0"/>
            </a:endParaRPr>
          </a:p>
        </p:txBody>
      </p:sp>
      <p:sp>
        <p:nvSpPr>
          <p:cNvPr id="42" name="AutoShape 20"/>
          <p:cNvSpPr>
            <a:spLocks noChangeArrowheads="1"/>
          </p:cNvSpPr>
          <p:nvPr/>
        </p:nvSpPr>
        <p:spPr bwMode="auto">
          <a:xfrm>
            <a:off x="5012666" y="4391282"/>
            <a:ext cx="1103327" cy="574560"/>
          </a:xfrm>
          <a:prstGeom prst="flowChartAlternateProcess">
            <a:avLst/>
          </a:prstGeom>
          <a:gradFill rotWithShape="0">
            <a:gsLst>
              <a:gs pos="0">
                <a:srgbClr val="C990CB"/>
              </a:gs>
              <a:gs pos="50000">
                <a:srgbClr val="A04DA3"/>
              </a:gs>
              <a:gs pos="100000">
                <a:srgbClr val="C990CB"/>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TIM DAN FASILITATOR</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43" name="AutoShape 19"/>
          <p:cNvSpPr>
            <a:spLocks noChangeArrowheads="1"/>
          </p:cNvSpPr>
          <p:nvPr/>
        </p:nvSpPr>
        <p:spPr bwMode="auto">
          <a:xfrm>
            <a:off x="6470935" y="2839837"/>
            <a:ext cx="1142972" cy="649631"/>
          </a:xfrm>
          <a:prstGeom prst="flowChartAlternateProcess">
            <a:avLst/>
          </a:prstGeom>
          <a:solidFill>
            <a:schemeClr val="accent1">
              <a:lumMod val="60000"/>
              <a:lumOff val="40000"/>
            </a:schemeClr>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VALIDASI KOMPETENSI MANAJERIAL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4" name="AutoShape 18"/>
          <p:cNvSpPr>
            <a:spLocks noChangeArrowheads="1"/>
          </p:cNvSpPr>
          <p:nvPr/>
        </p:nvSpPr>
        <p:spPr bwMode="auto">
          <a:xfrm>
            <a:off x="7967332" y="2906233"/>
            <a:ext cx="990600" cy="382556"/>
          </a:xfrm>
          <a:prstGeom prst="flowChartAlternateProcess">
            <a:avLst/>
          </a:prstGeom>
          <a:gradFill rotWithShape="0">
            <a:gsLst>
              <a:gs pos="0">
                <a:srgbClr val="9DBDD2"/>
              </a:gs>
              <a:gs pos="50000">
                <a:srgbClr val="5C92B5"/>
              </a:gs>
              <a:gs pos="100000">
                <a:srgbClr val="9DBDD2"/>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PIMPINAN</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 name="AutoShape 17"/>
          <p:cNvSpPr>
            <a:spLocks noChangeArrowheads="1"/>
          </p:cNvSpPr>
          <p:nvPr/>
        </p:nvSpPr>
        <p:spPr bwMode="auto">
          <a:xfrm rot="16200000">
            <a:off x="8187796" y="3526211"/>
            <a:ext cx="586974" cy="198564"/>
          </a:xfrm>
          <a:prstGeom prst="rightArrow">
            <a:avLst>
              <a:gd name="adj1" fmla="val 50000"/>
              <a:gd name="adj2" fmla="val 5129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46" name="AutoShape 16"/>
          <p:cNvSpPr>
            <a:spLocks noChangeArrowheads="1"/>
          </p:cNvSpPr>
          <p:nvPr/>
        </p:nvSpPr>
        <p:spPr bwMode="auto">
          <a:xfrm flipV="1">
            <a:off x="1508720" y="3124200"/>
            <a:ext cx="339665" cy="180388"/>
          </a:xfrm>
          <a:prstGeom prst="rightArrow">
            <a:avLst>
              <a:gd name="adj1" fmla="val 50000"/>
              <a:gd name="adj2" fmla="val 3802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51" name="AutoShape 11"/>
          <p:cNvSpPr>
            <a:spLocks noChangeArrowheads="1"/>
          </p:cNvSpPr>
          <p:nvPr/>
        </p:nvSpPr>
        <p:spPr bwMode="auto">
          <a:xfrm>
            <a:off x="1844543" y="1599563"/>
            <a:ext cx="1121639" cy="479391"/>
          </a:xfrm>
          <a:prstGeom prst="flowChartAlternateProcess">
            <a:avLst/>
          </a:prstGeom>
          <a:gradFill rotWithShape="0">
            <a:gsLst>
              <a:gs pos="0">
                <a:srgbClr val="C990CB"/>
              </a:gs>
              <a:gs pos="50000">
                <a:srgbClr val="A04DA3"/>
              </a:gs>
              <a:gs pos="100000">
                <a:srgbClr val="C990CB"/>
              </a:gs>
            </a:gsLst>
            <a:lin ang="5400000" scaled="1"/>
          </a:gradFill>
          <a:ln w="12700">
            <a:noFill/>
            <a:miter lim="800000"/>
            <a:headEnd/>
            <a:tailEnd/>
          </a:ln>
          <a:effectLst>
            <a:outerShdw blurRad="44450" dist="27940" dir="5400000" algn="ctr">
              <a:srgbClr val="000000">
                <a:alpha val="32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rgbClr val="FFFFFF"/>
                </a:solidFill>
                <a:effectLst/>
                <a:latin typeface="Century Gothic" pitchFamily="34" charset="0"/>
                <a:ea typeface="Century Gothic" pitchFamily="34" charset="0"/>
                <a:cs typeface="Times New Roman" pitchFamily="18" charset="0"/>
              </a:rPr>
              <a:t>FASILITATOR</a:t>
            </a:r>
            <a:endParaRPr kumimoji="0" lang="en-US"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52" name="AutoShape 10"/>
          <p:cNvSpPr>
            <a:spLocks noChangeShapeType="1"/>
          </p:cNvSpPr>
          <p:nvPr/>
        </p:nvSpPr>
        <p:spPr bwMode="auto">
          <a:xfrm flipV="1">
            <a:off x="831588" y="3496850"/>
            <a:ext cx="0" cy="398409"/>
          </a:xfrm>
          <a:prstGeom prst="straightConnector1">
            <a:avLst/>
          </a:prstGeom>
          <a:noFill/>
          <a:ln w="57150" cap="rnd">
            <a:solidFill>
              <a:srgbClr val="000000"/>
            </a:solidFill>
            <a:prstDash val="sysDot"/>
            <a:round/>
            <a:headEnd/>
            <a:tailEnd type="triangle" w="med" len="med"/>
          </a:ln>
        </p:spPr>
        <p:txBody>
          <a:bodyPr vert="horz" wrap="square" lIns="91440" tIns="45720" rIns="91440" bIns="45720" numCol="1" anchor="t" anchorCtr="0" compatLnSpc="1">
            <a:prstTxWarp prst="textNoShape">
              <a:avLst/>
            </a:prstTxWarp>
          </a:bodyPr>
          <a:lstStyle/>
          <a:p>
            <a:endParaRPr lang="id-ID"/>
          </a:p>
        </p:txBody>
      </p:sp>
      <p:sp>
        <p:nvSpPr>
          <p:cNvPr id="53" name="AutoShape 9"/>
          <p:cNvSpPr>
            <a:spLocks noChangeShapeType="1"/>
          </p:cNvSpPr>
          <p:nvPr/>
        </p:nvSpPr>
        <p:spPr bwMode="auto">
          <a:xfrm flipV="1">
            <a:off x="2425829" y="3611483"/>
            <a:ext cx="411" cy="685689"/>
          </a:xfrm>
          <a:prstGeom prst="straightConnector1">
            <a:avLst/>
          </a:prstGeom>
          <a:noFill/>
          <a:ln w="57150" cap="rnd">
            <a:solidFill>
              <a:srgbClr val="000000"/>
            </a:solidFill>
            <a:prstDash val="sysDot"/>
            <a:round/>
            <a:headEnd/>
            <a:tailEnd type="triangle" w="med" len="med"/>
          </a:ln>
        </p:spPr>
        <p:txBody>
          <a:bodyPr vert="horz" wrap="square" lIns="91440" tIns="45720" rIns="91440" bIns="45720" numCol="1" anchor="t" anchorCtr="0" compatLnSpc="1">
            <a:prstTxWarp prst="textNoShape">
              <a:avLst/>
            </a:prstTxWarp>
          </a:bodyPr>
          <a:lstStyle/>
          <a:p>
            <a:endParaRPr lang="id-ID"/>
          </a:p>
        </p:txBody>
      </p:sp>
      <p:sp>
        <p:nvSpPr>
          <p:cNvPr id="55" name="AutoShape 7"/>
          <p:cNvSpPr>
            <a:spLocks noChangeShapeType="1"/>
          </p:cNvSpPr>
          <p:nvPr/>
        </p:nvSpPr>
        <p:spPr bwMode="auto">
          <a:xfrm flipV="1">
            <a:off x="2394052" y="2133179"/>
            <a:ext cx="411" cy="701649"/>
          </a:xfrm>
          <a:prstGeom prst="straightConnector1">
            <a:avLst/>
          </a:prstGeom>
          <a:noFill/>
          <a:ln w="57150" cap="rnd">
            <a:solidFill>
              <a:srgbClr val="000000"/>
            </a:solidFill>
            <a:prstDash val="sysDot"/>
            <a:round/>
            <a:headEnd type="triangle" w="med" len="med"/>
            <a:tailEnd/>
          </a:ln>
        </p:spPr>
        <p:txBody>
          <a:bodyPr vert="horz" wrap="square" lIns="91440" tIns="45720" rIns="91440" bIns="45720" numCol="1" anchor="t" anchorCtr="0" compatLnSpc="1">
            <a:prstTxWarp prst="textNoShape">
              <a:avLst/>
            </a:prstTxWarp>
          </a:bodyPr>
          <a:lstStyle/>
          <a:p>
            <a:endParaRPr lang="id-ID"/>
          </a:p>
        </p:txBody>
      </p:sp>
      <p:sp>
        <p:nvSpPr>
          <p:cNvPr id="56" name="AutoShape 6"/>
          <p:cNvSpPr>
            <a:spLocks noChangeShapeType="1"/>
          </p:cNvSpPr>
          <p:nvPr/>
        </p:nvSpPr>
        <p:spPr bwMode="auto">
          <a:xfrm flipV="1">
            <a:off x="5558831" y="3436239"/>
            <a:ext cx="0" cy="851792"/>
          </a:xfrm>
          <a:prstGeom prst="straightConnector1">
            <a:avLst/>
          </a:prstGeom>
          <a:noFill/>
          <a:ln w="57150" cap="rnd">
            <a:solidFill>
              <a:srgbClr val="000000"/>
            </a:solidFill>
            <a:prstDash val="sysDot"/>
            <a:round/>
            <a:headEnd/>
            <a:tailEnd type="triangle" w="med" len="med"/>
          </a:ln>
        </p:spPr>
        <p:txBody>
          <a:bodyPr vert="horz" wrap="square" lIns="91440" tIns="45720" rIns="91440" bIns="45720" numCol="1" anchor="t" anchorCtr="0" compatLnSpc="1">
            <a:prstTxWarp prst="textNoShape">
              <a:avLst/>
            </a:prstTxWarp>
          </a:bodyPr>
          <a:lstStyle/>
          <a:p>
            <a:endParaRPr lang="id-ID"/>
          </a:p>
        </p:txBody>
      </p:sp>
      <p:grpSp>
        <p:nvGrpSpPr>
          <p:cNvPr id="57" name="Group 2"/>
          <p:cNvGrpSpPr>
            <a:grpSpLocks/>
          </p:cNvGrpSpPr>
          <p:nvPr/>
        </p:nvGrpSpPr>
        <p:grpSpPr bwMode="auto">
          <a:xfrm>
            <a:off x="3860800" y="5401733"/>
            <a:ext cx="1981211" cy="1143000"/>
            <a:chOff x="12251" y="10212"/>
            <a:chExt cx="4272" cy="2062"/>
          </a:xfrm>
        </p:grpSpPr>
        <p:sp>
          <p:nvSpPr>
            <p:cNvPr id="58" name="Text Box 5"/>
            <p:cNvSpPr txBox="1">
              <a:spLocks noChangeArrowheads="1"/>
            </p:cNvSpPr>
            <p:nvPr/>
          </p:nvSpPr>
          <p:spPr bwMode="auto">
            <a:xfrm>
              <a:off x="12251" y="10212"/>
              <a:ext cx="4272" cy="2062"/>
            </a:xfrm>
            <a:prstGeom prst="rect">
              <a:avLst/>
            </a:prstGeom>
            <a:solidFill>
              <a:schemeClr val="bg2">
                <a:lumMod val="75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  </a:t>
              </a:r>
              <a:r>
                <a:rPr kumimoji="0" lang="en-US" sz="1400" b="1" i="0" u="none" strike="noStrike" cap="none" normalizeH="0" baseline="0" dirty="0" err="1" smtClean="0">
                  <a:ln>
                    <a:noFill/>
                  </a:ln>
                  <a:solidFill>
                    <a:schemeClr val="tx1"/>
                  </a:solidFill>
                  <a:effectLst/>
                  <a:latin typeface="Century Gothic" pitchFamily="34" charset="0"/>
                  <a:ea typeface="Century Gothic" pitchFamily="34" charset="0"/>
                  <a:cs typeface="Times New Roman" pitchFamily="18" charset="0"/>
                </a:rPr>
                <a:t>Keterangan</a:t>
              </a:r>
              <a:r>
                <a:rPr kumimoji="0" lang="en-US" sz="14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4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         </a:t>
              </a:r>
              <a:r>
                <a:rPr kumimoji="0" lang="en-US" sz="14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     : </a:t>
              </a:r>
              <a:r>
                <a:rPr kumimoji="0" lang="en-US" sz="1400" b="1" i="0" u="none" strike="noStrike" cap="none" normalizeH="0" baseline="0" dirty="0" err="1" smtClean="0">
                  <a:ln>
                    <a:noFill/>
                  </a:ln>
                  <a:solidFill>
                    <a:schemeClr val="tx1"/>
                  </a:solidFill>
                  <a:effectLst/>
                  <a:latin typeface="Century Gothic" pitchFamily="34" charset="0"/>
                  <a:ea typeface="Century Gothic" pitchFamily="34" charset="0"/>
                  <a:cs typeface="Times New Roman" pitchFamily="18" charset="0"/>
                </a:rPr>
                <a:t>Rujukan</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id-ID" sz="1400" b="1" dirty="0" smtClean="0">
                  <a:latin typeface="Century Gothic" pitchFamily="34" charset="0"/>
                  <a:ea typeface="Century Gothic"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id-ID" sz="1400" b="1" i="0" u="none" strike="noStrike" cap="none" normalizeH="0" dirty="0" smtClean="0">
                  <a:ln>
                    <a:noFill/>
                  </a:ln>
                  <a:solidFill>
                    <a:schemeClr val="tx1"/>
                  </a:solidFill>
                  <a:effectLst/>
                  <a:latin typeface="Century Gothic" pitchFamily="34" charset="0"/>
                  <a:ea typeface="Century Gothic" pitchFamily="34" charset="0"/>
                  <a:cs typeface="Times New Roman" pitchFamily="18" charset="0"/>
                </a:rPr>
                <a:t>          </a:t>
              </a:r>
              <a:r>
                <a:rPr kumimoji="0" lang="en-US" sz="1400" b="1" i="0" u="none" strike="noStrike" cap="none" normalizeH="0" dirty="0" smtClean="0">
                  <a:ln>
                    <a:noFill/>
                  </a:ln>
                  <a:solidFill>
                    <a:schemeClr val="tx1"/>
                  </a:solidFill>
                  <a:effectLst/>
                  <a:latin typeface="Century Gothic" pitchFamily="34" charset="0"/>
                  <a:ea typeface="Century Gothic" pitchFamily="34" charset="0"/>
                  <a:cs typeface="Times New Roman" pitchFamily="18" charset="0"/>
                </a:rPr>
                <a:t>    </a:t>
              </a:r>
              <a:r>
                <a:rPr kumimoji="0" lang="en-US" sz="14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 </a:t>
              </a:r>
              <a:r>
                <a:rPr kumimoji="0" lang="en-US" sz="1400" b="1" i="0" u="none" strike="noStrike" cap="none" normalizeH="0" baseline="0" dirty="0" err="1" smtClean="0">
                  <a:ln>
                    <a:noFill/>
                  </a:ln>
                  <a:solidFill>
                    <a:schemeClr val="tx1"/>
                  </a:solidFill>
                  <a:effectLst/>
                  <a:latin typeface="Century Gothic" pitchFamily="34" charset="0"/>
                  <a:ea typeface="Century Gothic" pitchFamily="34" charset="0"/>
                  <a:cs typeface="Times New Roman" pitchFamily="18" charset="0"/>
                </a:rPr>
                <a:t>Proses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9" name="AutoShape 4"/>
            <p:cNvSpPr>
              <a:spLocks noChangeShapeType="1"/>
            </p:cNvSpPr>
            <p:nvPr/>
          </p:nvSpPr>
          <p:spPr bwMode="auto">
            <a:xfrm>
              <a:off x="12744" y="10819"/>
              <a:ext cx="758" cy="0"/>
            </a:xfrm>
            <a:prstGeom prst="straightConnector1">
              <a:avLst/>
            </a:prstGeom>
            <a:noFill/>
            <a:ln w="57150" cap="rnd">
              <a:solidFill>
                <a:srgbClr val="000000"/>
              </a:solidFill>
              <a:prstDash val="sysDot"/>
              <a:round/>
              <a:headEnd/>
              <a:tailEnd type="triangle" w="med" len="med"/>
            </a:ln>
          </p:spPr>
          <p:txBody>
            <a:bodyPr vert="horz" wrap="square" lIns="91440" tIns="45720" rIns="91440" bIns="45720" numCol="1" anchor="t" anchorCtr="0" compatLnSpc="1">
              <a:prstTxWarp prst="textNoShape">
                <a:avLst/>
              </a:prstTxWarp>
            </a:bodyPr>
            <a:lstStyle/>
            <a:p>
              <a:endParaRPr lang="id-ID"/>
            </a:p>
          </p:txBody>
        </p:sp>
        <p:sp>
          <p:nvSpPr>
            <p:cNvPr id="60" name="AutoShape 3"/>
            <p:cNvSpPr>
              <a:spLocks noChangeArrowheads="1"/>
            </p:cNvSpPr>
            <p:nvPr/>
          </p:nvSpPr>
          <p:spPr bwMode="auto">
            <a:xfrm flipV="1">
              <a:off x="12744" y="11304"/>
              <a:ext cx="791" cy="336"/>
            </a:xfrm>
            <a:prstGeom prst="rightArrow">
              <a:avLst>
                <a:gd name="adj1" fmla="val 50000"/>
                <a:gd name="adj2" fmla="val 3802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grpSp>
      <p:sp>
        <p:nvSpPr>
          <p:cNvPr id="61" name="AutoShape 23"/>
          <p:cNvSpPr>
            <a:spLocks noChangeArrowheads="1"/>
          </p:cNvSpPr>
          <p:nvPr/>
        </p:nvSpPr>
        <p:spPr bwMode="auto">
          <a:xfrm>
            <a:off x="4857037" y="1591735"/>
            <a:ext cx="1365963" cy="734099"/>
          </a:xfrm>
          <a:prstGeom prst="flowChartAlternateProcess">
            <a:avLst/>
          </a:prstGeom>
          <a:gradFill rotWithShape="0">
            <a:gsLst>
              <a:gs pos="0">
                <a:srgbClr val="FFFFFF"/>
              </a:gs>
              <a:gs pos="100000">
                <a:srgbClr val="999999"/>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sz="900" b="0" i="0" u="none" strike="noStrike" cap="none" normalizeH="0" baseline="0" dirty="0" smtClean="0">
                <a:ln>
                  <a:noFill/>
                </a:ln>
                <a:solidFill>
                  <a:schemeClr val="tx1"/>
                </a:solidFill>
                <a:effectLst/>
                <a:latin typeface="Aharoni" pitchFamily="2" charset="-79"/>
                <a:cs typeface="Aharoni" pitchFamily="2" charset="-79"/>
              </a:rPr>
              <a:t>FORM </a:t>
            </a:r>
            <a:r>
              <a:rPr kumimoji="0" lang="en-US" sz="900" b="0" i="0" u="none" strike="noStrike" cap="none" normalizeH="0" baseline="0" dirty="0" smtClean="0">
                <a:ln>
                  <a:noFill/>
                </a:ln>
                <a:solidFill>
                  <a:schemeClr val="tx1"/>
                </a:solidFill>
                <a:effectLst/>
                <a:latin typeface="Aharoni" pitchFamily="2" charset="-79"/>
                <a:cs typeface="Aharoni" pitchFamily="2" charset="-79"/>
              </a:rPr>
              <a:t>DSKM</a:t>
            </a:r>
            <a:r>
              <a:rPr kumimoji="0" lang="id-ID" sz="900" b="0" i="0" u="none" strike="noStrike" cap="none" normalizeH="0" baseline="0" dirty="0" smtClean="0">
                <a:ln>
                  <a:noFill/>
                </a:ln>
                <a:solidFill>
                  <a:schemeClr val="tx1"/>
                </a:solidFill>
                <a:effectLst/>
                <a:latin typeface="Aharoni" pitchFamily="2" charset="-79"/>
                <a:cs typeface="Aharoni" pitchFamily="2" charset="-79"/>
              </a:rPr>
              <a:t>:</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id-ID" sz="900" b="0" i="0" u="none" strike="noStrike" cap="none" normalizeH="0" dirty="0" smtClean="0">
                <a:ln>
                  <a:noFill/>
                </a:ln>
                <a:solidFill>
                  <a:schemeClr val="tx1"/>
                </a:solidFill>
                <a:effectLst/>
                <a:latin typeface="Aharoni" pitchFamily="2" charset="-79"/>
                <a:cs typeface="Aharoni" pitchFamily="2" charset="-79"/>
              </a:rPr>
              <a:t>Kompetensi</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id-ID" sz="900" baseline="0" dirty="0" smtClean="0">
                <a:latin typeface="Aharoni" pitchFamily="2" charset="-79"/>
                <a:cs typeface="Aharoni" pitchFamily="2" charset="-79"/>
              </a:rPr>
              <a:t>Level Kompetensi</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id-ID" sz="900" b="0" i="0" u="none" strike="noStrike" cap="none" normalizeH="0" dirty="0" smtClean="0">
                <a:ln>
                  <a:noFill/>
                </a:ln>
                <a:solidFill>
                  <a:schemeClr val="tx1"/>
                </a:solidFill>
                <a:effectLst/>
                <a:latin typeface="Aharoni" pitchFamily="2" charset="-79"/>
                <a:cs typeface="Aharoni" pitchFamily="2" charset="-79"/>
              </a:rPr>
              <a:t>Kegiatan Utama</a:t>
            </a:r>
            <a:endParaRPr kumimoji="0" lang="en-US" sz="900" b="0" i="0" u="none" strike="noStrike" cap="none" normalizeH="0" baseline="0" dirty="0" smtClean="0">
              <a:ln>
                <a:noFill/>
              </a:ln>
              <a:solidFill>
                <a:schemeClr val="tx1"/>
              </a:solidFill>
              <a:effectLst/>
              <a:latin typeface="Aharoni" pitchFamily="2" charset="-79"/>
              <a:cs typeface="Aharoni" pitchFamily="2" charset="-79"/>
            </a:endParaRPr>
          </a:p>
        </p:txBody>
      </p:sp>
      <p:sp>
        <p:nvSpPr>
          <p:cNvPr id="62" name="AutoShape 8"/>
          <p:cNvSpPr>
            <a:spLocks noChangeShapeType="1"/>
          </p:cNvSpPr>
          <p:nvPr/>
        </p:nvSpPr>
        <p:spPr bwMode="auto">
          <a:xfrm flipV="1">
            <a:off x="5513115" y="2322727"/>
            <a:ext cx="0" cy="586974"/>
          </a:xfrm>
          <a:prstGeom prst="straightConnector1">
            <a:avLst/>
          </a:prstGeom>
          <a:noFill/>
          <a:ln w="57150" cap="rnd">
            <a:solidFill>
              <a:srgbClr val="000000"/>
            </a:solidFill>
            <a:prstDash val="sysDot"/>
            <a:round/>
            <a:headEnd type="triangle" w="med" len="med"/>
            <a:tailEnd/>
          </a:ln>
        </p:spPr>
        <p:txBody>
          <a:bodyPr vert="horz" wrap="square" lIns="91440" tIns="45720" rIns="91440" bIns="45720" numCol="1" anchor="t" anchorCtr="0" compatLnSpc="1">
            <a:prstTxWarp prst="textNoShape">
              <a:avLst/>
            </a:prstTxWarp>
          </a:bodyPr>
          <a:lstStyle/>
          <a:p>
            <a:endParaRPr lang="id-ID"/>
          </a:p>
        </p:txBody>
      </p:sp>
      <p:sp>
        <p:nvSpPr>
          <p:cNvPr id="63" name="AutoShape 23"/>
          <p:cNvSpPr>
            <a:spLocks noChangeArrowheads="1"/>
          </p:cNvSpPr>
          <p:nvPr/>
        </p:nvSpPr>
        <p:spPr bwMode="auto">
          <a:xfrm>
            <a:off x="6396427" y="1363134"/>
            <a:ext cx="1278767" cy="838200"/>
          </a:xfrm>
          <a:prstGeom prst="flowChartAlternateProcess">
            <a:avLst/>
          </a:prstGeom>
          <a:gradFill rotWithShape="0">
            <a:gsLst>
              <a:gs pos="0">
                <a:srgbClr val="FFFFFF"/>
              </a:gs>
              <a:gs pos="100000">
                <a:srgbClr val="999999"/>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sz="900" b="0" i="0" u="none" strike="noStrike" cap="none" normalizeH="0" baseline="0" dirty="0" smtClean="0">
                <a:ln>
                  <a:noFill/>
                </a:ln>
                <a:solidFill>
                  <a:schemeClr val="tx1"/>
                </a:solidFill>
                <a:effectLst/>
                <a:latin typeface="Aharoni" pitchFamily="2" charset="-79"/>
                <a:cs typeface="Aharoni" pitchFamily="2" charset="-79"/>
              </a:rPr>
              <a:t>FORM </a:t>
            </a:r>
            <a:r>
              <a:rPr kumimoji="0" lang="en-US" sz="900" b="0" i="0" u="none" strike="noStrike" cap="none" normalizeH="0" baseline="0" dirty="0" smtClean="0">
                <a:ln>
                  <a:noFill/>
                </a:ln>
                <a:solidFill>
                  <a:schemeClr val="tx1"/>
                </a:solidFill>
                <a:effectLst/>
                <a:latin typeface="Aharoni" pitchFamily="2" charset="-79"/>
                <a:cs typeface="Aharoni" pitchFamily="2" charset="-79"/>
              </a:rPr>
              <a:t>PKK</a:t>
            </a:r>
            <a:r>
              <a:rPr kumimoji="0" lang="id-ID" sz="900" b="0" i="0" u="none" strike="noStrike" cap="none" normalizeH="0" baseline="0" dirty="0" smtClean="0">
                <a:ln>
                  <a:noFill/>
                </a:ln>
                <a:solidFill>
                  <a:schemeClr val="tx1"/>
                </a:solidFill>
                <a:effectLst/>
                <a:latin typeface="Aharoni" pitchFamily="2" charset="-79"/>
                <a:cs typeface="Aharoni" pitchFamily="2" charset="-79"/>
              </a:rPr>
              <a:t>:</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900" b="0" i="0" u="none" strike="noStrike" cap="none" normalizeH="0" dirty="0" err="1" smtClean="0">
                <a:ln>
                  <a:noFill/>
                </a:ln>
                <a:solidFill>
                  <a:schemeClr val="tx1"/>
                </a:solidFill>
                <a:effectLst/>
                <a:latin typeface="Aharoni" pitchFamily="2" charset="-79"/>
                <a:cs typeface="Aharoni" pitchFamily="2" charset="-79"/>
              </a:rPr>
              <a:t>Konfirmasi</a:t>
            </a:r>
            <a:r>
              <a:rPr kumimoji="0" lang="en-US" sz="900" b="0" i="0" u="none" strike="noStrike" cap="none" normalizeH="0" dirty="0" smtClean="0">
                <a:ln>
                  <a:noFill/>
                </a:ln>
                <a:solidFill>
                  <a:schemeClr val="tx1"/>
                </a:solidFill>
                <a:effectLst/>
                <a:latin typeface="Aharoni" pitchFamily="2" charset="-79"/>
                <a:cs typeface="Aharoni" pitchFamily="2" charset="-79"/>
              </a:rPr>
              <a:t> </a:t>
            </a:r>
            <a:r>
              <a:rPr kumimoji="0" lang="en-US" sz="900" b="0" i="0" u="none" strike="noStrike" cap="none" normalizeH="0" dirty="0" err="1" smtClean="0">
                <a:ln>
                  <a:noFill/>
                </a:ln>
                <a:solidFill>
                  <a:schemeClr val="tx1"/>
                </a:solidFill>
                <a:effectLst/>
                <a:latin typeface="Aharoni" pitchFamily="2" charset="-79"/>
                <a:cs typeface="Aharoni" pitchFamily="2" charset="-79"/>
              </a:rPr>
              <a:t>keabsahan</a:t>
            </a:r>
            <a:r>
              <a:rPr kumimoji="0" lang="en-US" sz="900" b="0" i="0" u="none" strike="noStrike" cap="none" normalizeH="0" dirty="0" smtClean="0">
                <a:ln>
                  <a:noFill/>
                </a:ln>
                <a:solidFill>
                  <a:schemeClr val="tx1"/>
                </a:solidFill>
                <a:effectLst/>
                <a:latin typeface="Aharoni" pitchFamily="2" charset="-79"/>
                <a:cs typeface="Aharoni" pitchFamily="2" charset="-79"/>
              </a:rPr>
              <a:t> DSKM</a:t>
            </a:r>
            <a:endParaRPr kumimoji="0" lang="id-ID" sz="900" b="0" i="0" u="none" strike="noStrike" cap="none" normalizeH="0" dirty="0" smtClean="0">
              <a:ln>
                <a:noFill/>
              </a:ln>
              <a:solidFill>
                <a:schemeClr val="tx1"/>
              </a:solidFill>
              <a:effectLst/>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en-US" sz="900" baseline="0" dirty="0" err="1" smtClean="0">
                <a:latin typeface="Aharoni" pitchFamily="2" charset="-79"/>
                <a:cs typeface="Aharoni" pitchFamily="2" charset="-79"/>
              </a:rPr>
              <a:t>Tambahan</a:t>
            </a:r>
            <a:r>
              <a:rPr lang="en-US" sz="900" baseline="0" dirty="0" smtClean="0">
                <a:latin typeface="Aharoni" pitchFamily="2" charset="-79"/>
                <a:cs typeface="Aharoni" pitchFamily="2" charset="-79"/>
              </a:rPr>
              <a:t> KM</a:t>
            </a:r>
            <a:endParaRPr lang="id-ID" sz="900" baseline="0" dirty="0" smtClean="0">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900" b="0" i="0" u="none" strike="noStrike" cap="none" normalizeH="0" dirty="0" err="1" smtClean="0">
                <a:ln>
                  <a:noFill/>
                </a:ln>
                <a:solidFill>
                  <a:schemeClr val="tx1"/>
                </a:solidFill>
                <a:effectLst/>
                <a:latin typeface="Aharoni" pitchFamily="2" charset="-79"/>
                <a:cs typeface="Aharoni" pitchFamily="2" charset="-79"/>
              </a:rPr>
              <a:t>Kriteria</a:t>
            </a:r>
            <a:r>
              <a:rPr kumimoji="0" lang="en-US" sz="900" b="0" i="0" u="none" strike="noStrike" cap="none" normalizeH="0" dirty="0" smtClean="0">
                <a:ln>
                  <a:noFill/>
                </a:ln>
                <a:solidFill>
                  <a:schemeClr val="tx1"/>
                </a:solidFill>
                <a:effectLst/>
                <a:latin typeface="Aharoni" pitchFamily="2" charset="-79"/>
                <a:cs typeface="Aharoni" pitchFamily="2" charset="-79"/>
              </a:rPr>
              <a:t> KM</a:t>
            </a:r>
            <a:endParaRPr kumimoji="0" lang="en-US" sz="900" b="0" i="0" u="none" strike="noStrike" cap="none" normalizeH="0" baseline="0" dirty="0" smtClean="0">
              <a:ln>
                <a:noFill/>
              </a:ln>
              <a:solidFill>
                <a:schemeClr val="tx1"/>
              </a:solidFill>
              <a:effectLst/>
              <a:latin typeface="Aharoni" pitchFamily="2" charset="-79"/>
              <a:cs typeface="Aharoni" pitchFamily="2" charset="-79"/>
            </a:endParaRPr>
          </a:p>
        </p:txBody>
      </p:sp>
      <p:sp>
        <p:nvSpPr>
          <p:cNvPr id="64" name="AutoShape 19"/>
          <p:cNvSpPr>
            <a:spLocks noChangeArrowheads="1"/>
          </p:cNvSpPr>
          <p:nvPr/>
        </p:nvSpPr>
        <p:spPr bwMode="auto">
          <a:xfrm>
            <a:off x="6462234" y="4031904"/>
            <a:ext cx="1142972" cy="649631"/>
          </a:xfrm>
          <a:prstGeom prst="flowChartAlternateProcess">
            <a:avLst/>
          </a:prstGeom>
          <a:solidFill>
            <a:schemeClr val="accent4">
              <a:lumMod val="60000"/>
              <a:lumOff val="40000"/>
            </a:schemeClr>
          </a:soli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entury Gothic" pitchFamily="34" charset="0"/>
                <a:ea typeface="Century Gothic" pitchFamily="34" charset="0"/>
                <a:cs typeface="Times New Roman" pitchFamily="18" charset="0"/>
              </a:rPr>
              <a:t>PENENTUAN KOMPETENSI MANAJERIAL</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5" name="AutoShape 17"/>
          <p:cNvSpPr>
            <a:spLocks noChangeArrowheads="1"/>
          </p:cNvSpPr>
          <p:nvPr/>
        </p:nvSpPr>
        <p:spPr bwMode="auto">
          <a:xfrm rot="5400000">
            <a:off x="6826399" y="3629461"/>
            <a:ext cx="381000" cy="152400"/>
          </a:xfrm>
          <a:prstGeom prst="rightArrow">
            <a:avLst>
              <a:gd name="adj1" fmla="val 50000"/>
              <a:gd name="adj2" fmla="val 5129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67" name="AutoShape 16"/>
          <p:cNvSpPr>
            <a:spLocks noChangeArrowheads="1"/>
          </p:cNvSpPr>
          <p:nvPr/>
        </p:nvSpPr>
        <p:spPr bwMode="auto">
          <a:xfrm flipV="1">
            <a:off x="2976418" y="3115734"/>
            <a:ext cx="339665" cy="180388"/>
          </a:xfrm>
          <a:prstGeom prst="rightArrow">
            <a:avLst>
              <a:gd name="adj1" fmla="val 50000"/>
              <a:gd name="adj2" fmla="val 3802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68" name="AutoShape 16"/>
          <p:cNvSpPr>
            <a:spLocks noChangeArrowheads="1"/>
          </p:cNvSpPr>
          <p:nvPr/>
        </p:nvSpPr>
        <p:spPr bwMode="auto">
          <a:xfrm flipV="1">
            <a:off x="4556834" y="3094125"/>
            <a:ext cx="339665" cy="180388"/>
          </a:xfrm>
          <a:prstGeom prst="rightArrow">
            <a:avLst>
              <a:gd name="adj1" fmla="val 50000"/>
              <a:gd name="adj2" fmla="val 3802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69" name="AutoShape 8"/>
          <p:cNvSpPr>
            <a:spLocks noChangeShapeType="1"/>
          </p:cNvSpPr>
          <p:nvPr/>
        </p:nvSpPr>
        <p:spPr bwMode="auto">
          <a:xfrm flipV="1">
            <a:off x="3890335" y="2242787"/>
            <a:ext cx="0" cy="586974"/>
          </a:xfrm>
          <a:prstGeom prst="straightConnector1">
            <a:avLst/>
          </a:prstGeom>
          <a:noFill/>
          <a:ln w="57150" cap="rnd">
            <a:solidFill>
              <a:srgbClr val="000000"/>
            </a:solidFill>
            <a:prstDash val="sysDot"/>
            <a:round/>
            <a:headEnd type="triangle" w="med" len="med"/>
            <a:tailEnd/>
          </a:ln>
        </p:spPr>
        <p:txBody>
          <a:bodyPr vert="horz" wrap="square" lIns="91440" tIns="45720" rIns="91440" bIns="45720" numCol="1" anchor="t" anchorCtr="0" compatLnSpc="1">
            <a:prstTxWarp prst="textNoShape">
              <a:avLst/>
            </a:prstTxWarp>
          </a:bodyPr>
          <a:lstStyle/>
          <a:p>
            <a:endParaRPr lang="id-ID"/>
          </a:p>
        </p:txBody>
      </p:sp>
      <p:sp>
        <p:nvSpPr>
          <p:cNvPr id="70" name="AutoShape 8"/>
          <p:cNvSpPr>
            <a:spLocks noChangeShapeType="1"/>
          </p:cNvSpPr>
          <p:nvPr/>
        </p:nvSpPr>
        <p:spPr bwMode="auto">
          <a:xfrm flipV="1">
            <a:off x="7021391" y="2238637"/>
            <a:ext cx="0" cy="586974"/>
          </a:xfrm>
          <a:prstGeom prst="straightConnector1">
            <a:avLst/>
          </a:prstGeom>
          <a:noFill/>
          <a:ln w="57150" cap="rnd">
            <a:solidFill>
              <a:srgbClr val="000000"/>
            </a:solidFill>
            <a:prstDash val="sysDot"/>
            <a:round/>
            <a:headEnd type="triangle" w="med" len="med"/>
            <a:tailEnd/>
          </a:ln>
        </p:spPr>
        <p:txBody>
          <a:bodyPr vert="horz" wrap="square" lIns="91440" tIns="45720" rIns="91440" bIns="45720" numCol="1" anchor="t" anchorCtr="0" compatLnSpc="1">
            <a:prstTxWarp prst="textNoShape">
              <a:avLst/>
            </a:prstTxWarp>
          </a:bodyPr>
          <a:lstStyle/>
          <a:p>
            <a:endParaRPr lang="id-ID"/>
          </a:p>
        </p:txBody>
      </p:sp>
      <p:sp>
        <p:nvSpPr>
          <p:cNvPr id="72" name="AutoShape 23"/>
          <p:cNvSpPr>
            <a:spLocks noChangeArrowheads="1"/>
          </p:cNvSpPr>
          <p:nvPr/>
        </p:nvSpPr>
        <p:spPr bwMode="auto">
          <a:xfrm>
            <a:off x="6347061" y="5203437"/>
            <a:ext cx="1416763" cy="951192"/>
          </a:xfrm>
          <a:prstGeom prst="flowChartAlternateProcess">
            <a:avLst/>
          </a:prstGeom>
          <a:gradFill rotWithShape="0">
            <a:gsLst>
              <a:gs pos="0">
                <a:srgbClr val="FFFFFF"/>
              </a:gs>
              <a:gs pos="100000">
                <a:srgbClr val="999999"/>
              </a:gs>
            </a:gsLst>
            <a:lin ang="5400000" scaled="1"/>
          </a:gradFill>
          <a:ln w="12700">
            <a:solidFill>
              <a:srgbClr val="000000"/>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d-ID" sz="900" b="0" i="0" u="none" strike="noStrike" cap="none" normalizeH="0" baseline="0" dirty="0" smtClean="0">
                <a:ln>
                  <a:noFill/>
                </a:ln>
                <a:solidFill>
                  <a:schemeClr val="tx1"/>
                </a:solidFill>
                <a:effectLst/>
                <a:latin typeface="Aharoni" pitchFamily="2" charset="-79"/>
                <a:cs typeface="Aharoni" pitchFamily="2" charset="-79"/>
              </a:rPr>
              <a:t>FORM </a:t>
            </a:r>
            <a:r>
              <a:rPr kumimoji="0" lang="en-US" sz="900" b="0" i="0" u="none" strike="noStrike" cap="none" normalizeH="0" baseline="0" dirty="0" smtClean="0">
                <a:ln>
                  <a:noFill/>
                </a:ln>
                <a:solidFill>
                  <a:schemeClr val="tx1"/>
                </a:solidFill>
                <a:effectLst/>
                <a:latin typeface="Aharoni" pitchFamily="2" charset="-79"/>
                <a:cs typeface="Aharoni" pitchFamily="2" charset="-79"/>
              </a:rPr>
              <a:t>SKM</a:t>
            </a:r>
            <a:r>
              <a:rPr kumimoji="0" lang="id-ID" sz="900" b="0" i="0" u="none" strike="noStrike" cap="none" normalizeH="0" baseline="0" dirty="0" smtClean="0">
                <a:ln>
                  <a:noFill/>
                </a:ln>
                <a:solidFill>
                  <a:schemeClr val="tx1"/>
                </a:solidFill>
                <a:effectLst/>
                <a:latin typeface="Aharoni" pitchFamily="2" charset="-79"/>
                <a:cs typeface="Aharoni" pitchFamily="2" charset="-79"/>
              </a:rPr>
              <a:t>:</a:t>
            </a: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900" b="0" i="0" u="none" strike="noStrike" cap="none" normalizeH="0" dirty="0" err="1" smtClean="0">
                <a:ln>
                  <a:noFill/>
                </a:ln>
                <a:solidFill>
                  <a:schemeClr val="tx1"/>
                </a:solidFill>
                <a:effectLst/>
                <a:latin typeface="Aharoni" pitchFamily="2" charset="-79"/>
                <a:cs typeface="Aharoni" pitchFamily="2" charset="-79"/>
              </a:rPr>
              <a:t>Uraian</a:t>
            </a:r>
            <a:r>
              <a:rPr kumimoji="0" lang="en-US" sz="900" b="0" i="0" u="none" strike="noStrike" cap="none" normalizeH="0" dirty="0" smtClean="0">
                <a:ln>
                  <a:noFill/>
                </a:ln>
                <a:solidFill>
                  <a:schemeClr val="tx1"/>
                </a:solidFill>
                <a:effectLst/>
                <a:latin typeface="Aharoni" pitchFamily="2" charset="-79"/>
                <a:cs typeface="Aharoni" pitchFamily="2" charset="-79"/>
              </a:rPr>
              <a:t> </a:t>
            </a:r>
            <a:r>
              <a:rPr kumimoji="0" lang="en-US" sz="900" b="0" i="0" u="none" strike="noStrike" cap="none" normalizeH="0" dirty="0" err="1" smtClean="0">
                <a:ln>
                  <a:noFill/>
                </a:ln>
                <a:solidFill>
                  <a:schemeClr val="tx1"/>
                </a:solidFill>
                <a:effectLst/>
                <a:latin typeface="Aharoni" pitchFamily="2" charset="-79"/>
                <a:cs typeface="Aharoni" pitchFamily="2" charset="-79"/>
              </a:rPr>
              <a:t>Tugas</a:t>
            </a:r>
            <a:endParaRPr kumimoji="0" lang="id-ID" sz="900" b="0" i="0" u="none" strike="noStrike" cap="none" normalizeH="0" dirty="0" smtClean="0">
              <a:ln>
                <a:noFill/>
              </a:ln>
              <a:solidFill>
                <a:schemeClr val="tx1"/>
              </a:solidFill>
              <a:effectLst/>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lang="id-ID" sz="900" baseline="0" dirty="0" smtClean="0">
                <a:latin typeface="Aharoni" pitchFamily="2" charset="-79"/>
                <a:cs typeface="Aharoni" pitchFamily="2" charset="-79"/>
              </a:rPr>
              <a:t>Kompetensi</a:t>
            </a:r>
            <a:r>
              <a:rPr lang="en-US" sz="900" baseline="0" dirty="0" smtClean="0">
                <a:latin typeface="Aharoni" pitchFamily="2" charset="-79"/>
                <a:cs typeface="Aharoni" pitchFamily="2" charset="-79"/>
              </a:rPr>
              <a:t> </a:t>
            </a:r>
            <a:r>
              <a:rPr lang="en-US" sz="900" baseline="0" dirty="0" err="1" smtClean="0">
                <a:latin typeface="Aharoni" pitchFamily="2" charset="-79"/>
                <a:cs typeface="Aharoni" pitchFamily="2" charset="-79"/>
              </a:rPr>
              <a:t>Manajerial</a:t>
            </a:r>
            <a:endParaRPr lang="id-ID" sz="900" baseline="0" dirty="0" smtClean="0">
              <a:latin typeface="Aharoni" pitchFamily="2" charset="-79"/>
              <a:cs typeface="Aharoni" pitchFamily="2" charset="-79"/>
            </a:endParaRPr>
          </a:p>
          <a:p>
            <a:pPr marL="0" marR="0" lvl="0" indent="0" algn="l" defTabSz="914400" rtl="0" eaLnBrk="0" fontAlgn="base" latinLnBrk="0" hangingPunct="0">
              <a:lnSpc>
                <a:spcPct val="100000"/>
              </a:lnSpc>
              <a:spcBef>
                <a:spcPct val="0"/>
              </a:spcBef>
              <a:spcAft>
                <a:spcPct val="0"/>
              </a:spcAft>
              <a:buClrTx/>
              <a:buSzTx/>
              <a:buFont typeface="Wingdings" pitchFamily="2" charset="2"/>
              <a:buChar char="§"/>
              <a:tabLst/>
            </a:pPr>
            <a:r>
              <a:rPr kumimoji="0" lang="en-US" sz="900" b="0" i="0" u="none" strike="noStrike" cap="none" normalizeH="0" dirty="0" smtClean="0">
                <a:ln>
                  <a:noFill/>
                </a:ln>
                <a:solidFill>
                  <a:schemeClr val="tx1"/>
                </a:solidFill>
                <a:effectLst/>
                <a:latin typeface="Aharoni" pitchFamily="2" charset="-79"/>
                <a:cs typeface="Aharoni" pitchFamily="2" charset="-79"/>
              </a:rPr>
              <a:t>Level </a:t>
            </a:r>
            <a:r>
              <a:rPr kumimoji="0" lang="en-US" sz="900" b="0" i="0" u="none" strike="noStrike" cap="none" normalizeH="0" dirty="0" err="1" smtClean="0">
                <a:ln>
                  <a:noFill/>
                </a:ln>
                <a:solidFill>
                  <a:schemeClr val="tx1"/>
                </a:solidFill>
                <a:effectLst/>
                <a:latin typeface="Aharoni" pitchFamily="2" charset="-79"/>
                <a:cs typeface="Aharoni" pitchFamily="2" charset="-79"/>
              </a:rPr>
              <a:t>Kompetensi</a:t>
            </a:r>
            <a:endParaRPr kumimoji="0" lang="en-US" sz="900" b="0" i="0" u="none" strike="noStrike" cap="none" normalizeH="0" baseline="0" dirty="0" smtClean="0">
              <a:ln>
                <a:noFill/>
              </a:ln>
              <a:solidFill>
                <a:schemeClr val="tx1"/>
              </a:solidFill>
              <a:effectLst/>
              <a:latin typeface="Aharoni" pitchFamily="2" charset="-79"/>
              <a:cs typeface="Aharoni" pitchFamily="2" charset="-79"/>
            </a:endParaRPr>
          </a:p>
        </p:txBody>
      </p:sp>
      <p:sp>
        <p:nvSpPr>
          <p:cNvPr id="73" name="AutoShape 10"/>
          <p:cNvSpPr>
            <a:spLocks noChangeShapeType="1"/>
          </p:cNvSpPr>
          <p:nvPr/>
        </p:nvSpPr>
        <p:spPr bwMode="auto">
          <a:xfrm flipV="1">
            <a:off x="7029300" y="4711676"/>
            <a:ext cx="0" cy="398409"/>
          </a:xfrm>
          <a:prstGeom prst="straightConnector1">
            <a:avLst/>
          </a:prstGeom>
          <a:noFill/>
          <a:ln w="57150" cap="rnd">
            <a:solidFill>
              <a:srgbClr val="000000"/>
            </a:solidFill>
            <a:prstDash val="sysDot"/>
            <a:round/>
            <a:headEnd/>
            <a:tailEnd type="triangle" w="med" len="med"/>
          </a:ln>
        </p:spPr>
        <p:txBody>
          <a:bodyPr vert="horz" wrap="square" lIns="91440" tIns="45720" rIns="91440" bIns="45720" numCol="1" anchor="t" anchorCtr="0" compatLnSpc="1">
            <a:prstTxWarp prst="textNoShape">
              <a:avLst/>
            </a:prstTxWarp>
          </a:bodyPr>
          <a:lstStyle/>
          <a:p>
            <a:endParaRPr lang="id-ID"/>
          </a:p>
        </p:txBody>
      </p:sp>
      <p:sp>
        <p:nvSpPr>
          <p:cNvPr id="47" name="AutoShape 16"/>
          <p:cNvSpPr>
            <a:spLocks noChangeArrowheads="1"/>
          </p:cNvSpPr>
          <p:nvPr/>
        </p:nvSpPr>
        <p:spPr bwMode="auto">
          <a:xfrm flipV="1">
            <a:off x="7628470" y="4267200"/>
            <a:ext cx="339665" cy="180388"/>
          </a:xfrm>
          <a:prstGeom prst="rightArrow">
            <a:avLst>
              <a:gd name="adj1" fmla="val 50000"/>
              <a:gd name="adj2" fmla="val 38021"/>
            </a:avLst>
          </a:prstGeom>
          <a:solidFill>
            <a:srgbClr val="438086"/>
          </a:solidFill>
          <a:ln w="38100">
            <a:solidFill>
              <a:srgbClr val="000000"/>
            </a:solidFill>
            <a:miter lim="800000"/>
            <a:headEnd/>
            <a:tailEnd/>
          </a:ln>
          <a:effectLst>
            <a:outerShdw dist="28398" dir="3806097" algn="ctr" rotWithShape="0">
              <a:srgbClr val="213F42">
                <a:alpha val="50000"/>
              </a:srgbClr>
            </a:outerShdw>
          </a:effectLst>
        </p:spPr>
        <p:txBody>
          <a:bodyPr vert="horz" wrap="square" lIns="91440" tIns="45720" rIns="91440" bIns="45720" numCol="1" anchor="t" anchorCtr="0" compatLnSpc="1">
            <a:prstTxWarp prst="textNoShape">
              <a:avLst/>
            </a:prstTxWarp>
          </a:bodyPr>
          <a:lstStyle/>
          <a:p>
            <a:endParaRPr lang="id-ID"/>
          </a:p>
        </p:txBody>
      </p:sp>
      <p:sp>
        <p:nvSpPr>
          <p:cNvPr id="48" name="AutoShape 26"/>
          <p:cNvSpPr>
            <a:spLocks noChangeArrowheads="1"/>
          </p:cNvSpPr>
          <p:nvPr/>
        </p:nvSpPr>
        <p:spPr bwMode="auto">
          <a:xfrm>
            <a:off x="1226125" y="27719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1</a:t>
            </a:r>
          </a:p>
        </p:txBody>
      </p:sp>
      <p:sp>
        <p:nvSpPr>
          <p:cNvPr id="49" name="AutoShape 26"/>
          <p:cNvSpPr>
            <a:spLocks noChangeArrowheads="1"/>
          </p:cNvSpPr>
          <p:nvPr/>
        </p:nvSpPr>
        <p:spPr bwMode="auto">
          <a:xfrm>
            <a:off x="2819400" y="27432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lang="en-US" sz="1400" b="1" dirty="0" smtClean="0">
                <a:latin typeface="Arial" pitchFamily="34" charset="0"/>
                <a:cs typeface="Arial" pitchFamily="34" charset="0"/>
              </a:rPr>
              <a:t>2</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p:txBody>
      </p:sp>
      <p:sp>
        <p:nvSpPr>
          <p:cNvPr id="54" name="AutoShape 26"/>
          <p:cNvSpPr>
            <a:spLocks noChangeArrowheads="1"/>
          </p:cNvSpPr>
          <p:nvPr/>
        </p:nvSpPr>
        <p:spPr bwMode="auto">
          <a:xfrm>
            <a:off x="7455725" y="38862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6</a:t>
            </a:r>
          </a:p>
        </p:txBody>
      </p:sp>
      <p:sp>
        <p:nvSpPr>
          <p:cNvPr id="66" name="AutoShape 26"/>
          <p:cNvSpPr>
            <a:spLocks noChangeArrowheads="1"/>
          </p:cNvSpPr>
          <p:nvPr/>
        </p:nvSpPr>
        <p:spPr bwMode="auto">
          <a:xfrm>
            <a:off x="7391400" y="27432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5</a:t>
            </a:r>
          </a:p>
        </p:txBody>
      </p:sp>
      <p:sp>
        <p:nvSpPr>
          <p:cNvPr id="71" name="AutoShape 26"/>
          <p:cNvSpPr>
            <a:spLocks noChangeArrowheads="1"/>
          </p:cNvSpPr>
          <p:nvPr/>
        </p:nvSpPr>
        <p:spPr bwMode="auto">
          <a:xfrm>
            <a:off x="6019800" y="27432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4</a:t>
            </a:r>
          </a:p>
        </p:txBody>
      </p:sp>
      <p:sp>
        <p:nvSpPr>
          <p:cNvPr id="74" name="AutoShape 26"/>
          <p:cNvSpPr>
            <a:spLocks noChangeArrowheads="1"/>
          </p:cNvSpPr>
          <p:nvPr/>
        </p:nvSpPr>
        <p:spPr bwMode="auto">
          <a:xfrm>
            <a:off x="4343400" y="2743200"/>
            <a:ext cx="394437" cy="304800"/>
          </a:xfrm>
          <a:prstGeom prst="flowChartAlternateProcess">
            <a:avLst/>
          </a:prstGeom>
          <a:solidFill>
            <a:srgbClr val="FFC000"/>
          </a:solidFill>
          <a:ln w="12700">
            <a:solidFill>
              <a:srgbClr val="000000"/>
            </a:solidFill>
            <a:miter lim="800000"/>
            <a:headEnd/>
            <a:tailEnd/>
          </a:ln>
          <a:effectLst>
            <a:outerShdw blurRad="50800" dist="38100" dir="18900000" algn="bl"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PENGERTIAN </a:t>
            </a:r>
            <a:r>
              <a:rPr lang="id-ID" b="1" dirty="0" smtClean="0"/>
              <a:t>KOMPETENSI </a:t>
            </a:r>
            <a:r>
              <a:rPr lang="en-US" b="1" dirty="0" smtClean="0"/>
              <a:t>MANAJERIAL</a:t>
            </a:r>
            <a:endParaRPr lang="en-US" b="1" dirty="0"/>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15</a:t>
            </a:fld>
            <a:endParaRPr lang="en-US"/>
          </a:p>
        </p:txBody>
      </p:sp>
      <p:sp>
        <p:nvSpPr>
          <p:cNvPr id="3" name="Content Placeholder 2"/>
          <p:cNvSpPr>
            <a:spLocks noGrp="1"/>
          </p:cNvSpPr>
          <p:nvPr>
            <p:ph sz="quarter" idx="1"/>
          </p:nvPr>
        </p:nvSpPr>
        <p:spPr>
          <a:xfrm>
            <a:off x="533400" y="1646239"/>
            <a:ext cx="8001000" cy="4525963"/>
          </a:xfrm>
        </p:spPr>
        <p:txBody>
          <a:bodyPr>
            <a:normAutofit/>
          </a:bodyPr>
          <a:lstStyle/>
          <a:p>
            <a:pPr algn="just"/>
            <a:r>
              <a:rPr lang="id-ID" sz="3600" dirty="0" smtClean="0">
                <a:latin typeface="Gill Sans MT" pitchFamily="34" charset="0"/>
              </a:rPr>
              <a:t>Kompetensi Manajerial </a:t>
            </a:r>
            <a:r>
              <a:rPr lang="id-ID" sz="3600" dirty="0" smtClean="0">
                <a:latin typeface="Bradley Hand ITC" pitchFamily="66" charset="0"/>
              </a:rPr>
              <a:t>adalah</a:t>
            </a:r>
            <a:r>
              <a:rPr lang="id-ID" sz="3600" dirty="0" smtClean="0">
                <a:latin typeface="Gill Sans MT" pitchFamily="34" charset="0"/>
              </a:rPr>
              <a:t> </a:t>
            </a:r>
            <a:r>
              <a:rPr lang="en-US" sz="3600" i="1" dirty="0" smtClean="0"/>
              <a:t>soft competency</a:t>
            </a:r>
            <a:r>
              <a:rPr lang="en-US" sz="3600" dirty="0" smtClean="0"/>
              <a:t> yang </a:t>
            </a:r>
            <a:r>
              <a:rPr lang="en-US" sz="3600" dirty="0" err="1" smtClean="0"/>
              <a:t>mencakup</a:t>
            </a:r>
            <a:r>
              <a:rPr lang="en-US" sz="3600" dirty="0" smtClean="0"/>
              <a:t> </a:t>
            </a:r>
            <a:r>
              <a:rPr lang="id-ID" sz="3600" dirty="0" smtClean="0"/>
              <a:t>aspek pengetahuan, keterampilan, dan sikap sesuai tugas dan</a:t>
            </a:r>
            <a:r>
              <a:rPr lang="en-US" sz="3600" dirty="0" smtClean="0"/>
              <a:t>/</a:t>
            </a:r>
            <a:r>
              <a:rPr lang="id-ID" sz="3600" dirty="0" smtClean="0"/>
              <a:t>atau fungsi jabatan</a:t>
            </a:r>
            <a:r>
              <a:rPr lang="en-US" sz="3600" dirty="0" smtClean="0"/>
              <a:t>.</a:t>
            </a:r>
            <a:endParaRPr lang="en-US" sz="3600" dirty="0" smtClean="0">
              <a:latin typeface="Gill Sans MT" pitchFamily="34" charset="0"/>
            </a:endParaRPr>
          </a:p>
          <a:p>
            <a:pPr algn="just"/>
            <a:r>
              <a:rPr lang="en-US" sz="3600" dirty="0" err="1" smtClean="0"/>
              <a:t>Tujuannya</a:t>
            </a:r>
            <a:r>
              <a:rPr lang="en-US" sz="3600" dirty="0" smtClean="0"/>
              <a:t> </a:t>
            </a:r>
            <a:r>
              <a:rPr lang="en-US" sz="3600" dirty="0" err="1" smtClean="0">
                <a:latin typeface="Bradley Hand ITC" pitchFamily="66" charset="0"/>
              </a:rPr>
              <a:t>untuk</a:t>
            </a:r>
            <a:r>
              <a:rPr lang="en-US" sz="3600" dirty="0" smtClean="0"/>
              <a:t> </a:t>
            </a:r>
            <a:r>
              <a:rPr lang="id-ID" sz="3600" dirty="0" smtClean="0"/>
              <a:t>menentukan standar kompetensi setiap jabatan di lingkungan instansi pemerintah</a:t>
            </a:r>
            <a:r>
              <a:rPr lang="en-US" sz="3600" dirty="0" smtClean="0"/>
              <a:t>.</a:t>
            </a:r>
          </a:p>
          <a:p>
            <a:endParaRPr lang="en-US" sz="36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3" name="Text Box 28"/>
          <p:cNvSpPr txBox="1">
            <a:spLocks noGrp="1" noChangeArrowheads="1"/>
          </p:cNvSpPr>
          <p:nvPr>
            <p:ph idx="1"/>
          </p:nvPr>
        </p:nvSpPr>
        <p:spPr bwMode="auto">
          <a:xfrm>
            <a:off x="990600" y="152402"/>
            <a:ext cx="7924800" cy="954107"/>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algn="ctr">
              <a:buNone/>
            </a:pPr>
            <a:r>
              <a:rPr lang="en-US" sz="2800" dirty="0" smtClean="0">
                <a:latin typeface="+mj-lt"/>
              </a:rPr>
              <a:t>TAHAPAN PENYUSUNAN                                      STANDAR KOMPETENSI MANAJERIAL</a:t>
            </a:r>
            <a:endParaRPr lang="en-US" sz="2800" dirty="0">
              <a:latin typeface="+mj-lt"/>
            </a:endParaRPr>
          </a:p>
        </p:txBody>
      </p:sp>
      <p:sp>
        <p:nvSpPr>
          <p:cNvPr id="4" name="Slide Number Placeholder 3"/>
          <p:cNvSpPr>
            <a:spLocks noGrp="1"/>
          </p:cNvSpPr>
          <p:nvPr>
            <p:ph type="sldNum" sz="quarter" idx="12"/>
          </p:nvPr>
        </p:nvSpPr>
        <p:spPr/>
        <p:txBody>
          <a:bodyPr/>
          <a:lstStyle/>
          <a:p>
            <a:fld id="{F39800C6-A770-4B4E-8B6E-9E73D56B30AC}" type="slidenum">
              <a:rPr lang="en-US" smtClean="0"/>
              <a:pPr/>
              <a:t>16</a:t>
            </a:fld>
            <a:endParaRPr lang="en-US"/>
          </a:p>
        </p:txBody>
      </p:sp>
      <p:grpSp>
        <p:nvGrpSpPr>
          <p:cNvPr id="18" name="Group 17"/>
          <p:cNvGrpSpPr/>
          <p:nvPr/>
        </p:nvGrpSpPr>
        <p:grpSpPr>
          <a:xfrm>
            <a:off x="555872" y="1810608"/>
            <a:ext cx="8130928" cy="4590192"/>
            <a:chOff x="425244" y="1810608"/>
            <a:chExt cx="8130928" cy="4590192"/>
          </a:xfrm>
        </p:grpSpPr>
        <p:sp>
          <p:nvSpPr>
            <p:cNvPr id="14" name="TextBox 13"/>
            <p:cNvSpPr txBox="1"/>
            <p:nvPr/>
          </p:nvSpPr>
          <p:spPr>
            <a:xfrm>
              <a:off x="1803400" y="2201856"/>
              <a:ext cx="1371600" cy="369332"/>
            </a:xfrm>
            <a:prstGeom prst="rect">
              <a:avLst/>
            </a:prstGeom>
            <a:noFill/>
            <a:ln w="28575">
              <a:solidFill>
                <a:schemeClr val="tx1"/>
              </a:solidFill>
            </a:ln>
          </p:spPr>
          <p:txBody>
            <a:bodyPr wrap="square" rtlCol="0">
              <a:spAutoFit/>
            </a:bodyPr>
            <a:lstStyle/>
            <a:p>
              <a:pPr algn="ctr"/>
              <a:r>
                <a:rPr lang="en-US" b="1" dirty="0" smtClean="0"/>
                <a:t>KETUA</a:t>
              </a:r>
              <a:endParaRPr lang="en-US" b="1" dirty="0"/>
            </a:p>
          </p:txBody>
        </p:sp>
        <p:sp>
          <p:nvSpPr>
            <p:cNvPr id="15" name="TextBox 14"/>
            <p:cNvSpPr txBox="1"/>
            <p:nvPr/>
          </p:nvSpPr>
          <p:spPr>
            <a:xfrm>
              <a:off x="2832100" y="3378200"/>
              <a:ext cx="1524000" cy="369332"/>
            </a:xfrm>
            <a:prstGeom prst="rect">
              <a:avLst/>
            </a:prstGeom>
            <a:noFill/>
            <a:ln w="28575">
              <a:solidFill>
                <a:schemeClr val="tx1"/>
              </a:solidFill>
            </a:ln>
          </p:spPr>
          <p:txBody>
            <a:bodyPr wrap="square" rtlCol="0">
              <a:spAutoFit/>
            </a:bodyPr>
            <a:lstStyle/>
            <a:p>
              <a:pPr algn="ctr"/>
              <a:r>
                <a:rPr lang="en-US" b="1" dirty="0" smtClean="0"/>
                <a:t>SEKRETARIS</a:t>
              </a:r>
              <a:endParaRPr lang="en-US" b="1" dirty="0"/>
            </a:p>
          </p:txBody>
        </p:sp>
        <p:sp>
          <p:nvSpPr>
            <p:cNvPr id="16" name="TextBox 15"/>
            <p:cNvSpPr txBox="1"/>
            <p:nvPr/>
          </p:nvSpPr>
          <p:spPr>
            <a:xfrm>
              <a:off x="1752600" y="4126468"/>
              <a:ext cx="1371600" cy="369332"/>
            </a:xfrm>
            <a:prstGeom prst="rect">
              <a:avLst/>
            </a:prstGeom>
            <a:noFill/>
            <a:ln w="28575">
              <a:solidFill>
                <a:schemeClr val="tx1"/>
              </a:solidFill>
            </a:ln>
          </p:spPr>
          <p:txBody>
            <a:bodyPr wrap="square" rtlCol="0">
              <a:spAutoFit/>
            </a:bodyPr>
            <a:lstStyle/>
            <a:p>
              <a:pPr algn="ctr"/>
              <a:r>
                <a:rPr lang="en-US" b="1" dirty="0" smtClean="0"/>
                <a:t>ANGGOTA</a:t>
              </a:r>
              <a:endParaRPr lang="en-US" b="1" dirty="0"/>
            </a:p>
          </p:txBody>
        </p:sp>
        <p:cxnSp>
          <p:nvCxnSpPr>
            <p:cNvPr id="38" name="Straight Connector 37"/>
            <p:cNvCxnSpPr/>
            <p:nvPr/>
          </p:nvCxnSpPr>
          <p:spPr>
            <a:xfrm rot="5400000">
              <a:off x="1671069" y="3337725"/>
              <a:ext cx="1533074"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438400" y="3573952"/>
              <a:ext cx="381000"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ounded Rectangle 53"/>
            <p:cNvSpPr/>
            <p:nvPr/>
          </p:nvSpPr>
          <p:spPr>
            <a:xfrm>
              <a:off x="5257800" y="3048000"/>
              <a:ext cx="3298372" cy="1654792"/>
            </a:xfrm>
            <a:prstGeom prst="roundRect">
              <a:avLst/>
            </a:prstGeom>
            <a:blipFill>
              <a:blip r:embed="rId2"/>
              <a:tile tx="0" ty="0" sx="100000" sy="100000" flip="none" algn="tl"/>
            </a:blip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pPr marL="342900" indent="-342900">
                <a:buFont typeface="+mj-lt"/>
                <a:buAutoNum type="arabicPeriod"/>
              </a:pPr>
              <a:r>
                <a:rPr lang="en-US" sz="2000" dirty="0" err="1" smtClean="0">
                  <a:solidFill>
                    <a:schemeClr val="tx1"/>
                  </a:solidFill>
                  <a:latin typeface="Arial Narrow" pitchFamily="34" charset="0"/>
                  <a:cs typeface="Aharoni" pitchFamily="2" charset="-79"/>
                </a:rPr>
                <a:t>Membantu</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ketua</a:t>
              </a:r>
              <a:endParaRPr lang="en-US" sz="2000" dirty="0" smtClean="0">
                <a:solidFill>
                  <a:schemeClr val="tx1"/>
                </a:solidFill>
                <a:latin typeface="Arial Narrow" pitchFamily="34" charset="0"/>
                <a:cs typeface="Aharoni" pitchFamily="2" charset="-79"/>
              </a:endParaRPr>
            </a:p>
            <a:p>
              <a:pPr marL="342900" indent="-342900">
                <a:buFont typeface="+mj-lt"/>
                <a:buAutoNum type="arabicPeriod"/>
              </a:pPr>
              <a:r>
                <a:rPr lang="en-US" sz="2000" dirty="0" err="1" smtClean="0">
                  <a:solidFill>
                    <a:schemeClr val="tx1"/>
                  </a:solidFill>
                  <a:latin typeface="Arial Narrow" pitchFamily="34" charset="0"/>
                  <a:cs typeface="Aharoni" pitchFamily="2" charset="-79"/>
                </a:rPr>
                <a:t>Menyelenggarakan</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diskusi</a:t>
              </a:r>
              <a:r>
                <a:rPr lang="en-US" sz="2000" dirty="0" smtClean="0">
                  <a:solidFill>
                    <a:schemeClr val="tx1"/>
                  </a:solidFill>
                  <a:latin typeface="Arial Narrow" pitchFamily="34" charset="0"/>
                  <a:cs typeface="Aharoni" pitchFamily="2" charset="-79"/>
                </a:rPr>
                <a:t>, seminar, </a:t>
              </a:r>
              <a:r>
                <a:rPr lang="en-US" sz="2000" dirty="0" err="1" smtClean="0">
                  <a:solidFill>
                    <a:schemeClr val="tx1"/>
                  </a:solidFill>
                  <a:latin typeface="Arial Narrow" pitchFamily="34" charset="0"/>
                  <a:cs typeface="Aharoni" pitchFamily="2" charset="-79"/>
                </a:rPr>
                <a:t>lokakarya</a:t>
              </a:r>
              <a:endParaRPr lang="en-US" sz="2000" dirty="0" smtClean="0">
                <a:solidFill>
                  <a:schemeClr val="tx1"/>
                </a:solidFill>
                <a:latin typeface="Arial Narrow" pitchFamily="34" charset="0"/>
                <a:cs typeface="Aharoni" pitchFamily="2" charset="-79"/>
              </a:endParaRPr>
            </a:p>
            <a:p>
              <a:pPr marL="342900" indent="-342900">
                <a:buFont typeface="+mj-lt"/>
                <a:buAutoNum type="arabicPeriod"/>
              </a:pPr>
              <a:r>
                <a:rPr lang="en-US" sz="2000" dirty="0" err="1" smtClean="0">
                  <a:solidFill>
                    <a:schemeClr val="tx1"/>
                  </a:solidFill>
                  <a:latin typeface="Arial Narrow" pitchFamily="34" charset="0"/>
                  <a:cs typeface="Aharoni" pitchFamily="2" charset="-79"/>
                </a:rPr>
                <a:t>Tugas</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kesekretariatan</a:t>
              </a:r>
              <a:endParaRPr lang="en-US" sz="2000" dirty="0">
                <a:solidFill>
                  <a:schemeClr val="tx1"/>
                </a:solidFill>
                <a:latin typeface="Arial Narrow" pitchFamily="34" charset="0"/>
                <a:cs typeface="Aharoni" pitchFamily="2" charset="-79"/>
              </a:endParaRPr>
            </a:p>
          </p:txBody>
        </p:sp>
        <p:sp>
          <p:nvSpPr>
            <p:cNvPr id="55" name="Rounded Rectangle 54"/>
            <p:cNvSpPr/>
            <p:nvPr/>
          </p:nvSpPr>
          <p:spPr>
            <a:xfrm>
              <a:off x="425244" y="4953000"/>
              <a:ext cx="4038600" cy="1447800"/>
            </a:xfrm>
            <a:prstGeom prst="roundRect">
              <a:avLst/>
            </a:prstGeom>
            <a:blipFill>
              <a:blip r:embed="rId2"/>
              <a:tile tx="0" ty="0" sx="100000" sy="100000" flip="none" algn="tl"/>
            </a:blip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pPr marL="457200" indent="-457200" algn="just">
                <a:buFontTx/>
                <a:buAutoNum type="arabicPeriod"/>
              </a:pPr>
              <a:r>
                <a:rPr lang="en-US" sz="2000" dirty="0" err="1" smtClean="0">
                  <a:solidFill>
                    <a:schemeClr val="tx1"/>
                  </a:solidFill>
                  <a:latin typeface="Arial Narrow" pitchFamily="34" charset="0"/>
                  <a:cs typeface="Aharoni" pitchFamily="2" charset="-79"/>
                </a:rPr>
                <a:t>Melakukan</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wawancara</a:t>
              </a:r>
              <a:endParaRPr lang="en-US" sz="2000" dirty="0" smtClean="0">
                <a:solidFill>
                  <a:schemeClr val="tx1"/>
                </a:solidFill>
                <a:latin typeface="Arial Narrow" pitchFamily="34" charset="0"/>
                <a:cs typeface="Aharoni" pitchFamily="2" charset="-79"/>
              </a:endParaRPr>
            </a:p>
            <a:p>
              <a:pPr marL="457200" indent="-457200" algn="just">
                <a:buFontTx/>
                <a:buAutoNum type="arabicPeriod"/>
              </a:pPr>
              <a:r>
                <a:rPr lang="en-US" sz="2000" dirty="0" err="1" smtClean="0">
                  <a:solidFill>
                    <a:schemeClr val="tx1"/>
                  </a:solidFill>
                  <a:latin typeface="Arial Narrow" pitchFamily="34" charset="0"/>
                  <a:cs typeface="Aharoni" pitchFamily="2" charset="-79"/>
                </a:rPr>
                <a:t>Diskusi</a:t>
              </a:r>
              <a:r>
                <a:rPr lang="en-US" sz="2000" dirty="0" smtClean="0">
                  <a:solidFill>
                    <a:schemeClr val="tx1"/>
                  </a:solidFill>
                  <a:latin typeface="Arial Narrow" pitchFamily="34" charset="0"/>
                  <a:cs typeface="Aharoni" pitchFamily="2" charset="-79"/>
                </a:rPr>
                <a:t>, seminar, </a:t>
              </a:r>
              <a:r>
                <a:rPr lang="en-US" sz="2000" dirty="0" err="1" smtClean="0">
                  <a:solidFill>
                    <a:schemeClr val="tx1"/>
                  </a:solidFill>
                  <a:latin typeface="Arial Narrow" pitchFamily="34" charset="0"/>
                  <a:cs typeface="Aharoni" pitchFamily="2" charset="-79"/>
                </a:rPr>
                <a:t>lokakarya</a:t>
              </a:r>
              <a:endParaRPr lang="en-US" sz="2000" dirty="0" smtClean="0">
                <a:solidFill>
                  <a:schemeClr val="tx1"/>
                </a:solidFill>
                <a:latin typeface="Arial Narrow" pitchFamily="34" charset="0"/>
                <a:cs typeface="Aharoni" pitchFamily="2" charset="-79"/>
              </a:endParaRPr>
            </a:p>
            <a:p>
              <a:pPr marL="457200" indent="-457200" algn="just">
                <a:buFontTx/>
                <a:buAutoNum type="arabicPeriod"/>
              </a:pPr>
              <a:r>
                <a:rPr lang="en-US" sz="2000" dirty="0" err="1" smtClean="0">
                  <a:solidFill>
                    <a:schemeClr val="tx1"/>
                  </a:solidFill>
                  <a:latin typeface="Arial Narrow" pitchFamily="34" charset="0"/>
                  <a:cs typeface="Aharoni" pitchFamily="2" charset="-79"/>
                </a:rPr>
                <a:t>Mengumpulkan</a:t>
              </a:r>
              <a:r>
                <a:rPr lang="en-US" sz="2000" dirty="0" smtClean="0">
                  <a:solidFill>
                    <a:schemeClr val="tx1"/>
                  </a:solidFill>
                  <a:latin typeface="Arial Narrow" pitchFamily="34" charset="0"/>
                  <a:cs typeface="Aharoni" pitchFamily="2" charset="-79"/>
                </a:rPr>
                <a:t> data </a:t>
              </a:r>
              <a:r>
                <a:rPr lang="en-US" sz="2000" dirty="0" err="1" smtClean="0">
                  <a:solidFill>
                    <a:schemeClr val="tx1"/>
                  </a:solidFill>
                  <a:latin typeface="Arial Narrow" pitchFamily="34" charset="0"/>
                  <a:cs typeface="Aharoni" pitchFamily="2" charset="-79"/>
                </a:rPr>
                <a:t>dan</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informasi</a:t>
              </a:r>
              <a:endParaRPr lang="en-US" sz="2000" dirty="0" smtClean="0">
                <a:solidFill>
                  <a:schemeClr val="tx1"/>
                </a:solidFill>
                <a:latin typeface="Arial Narrow" pitchFamily="34" charset="0"/>
                <a:cs typeface="Aharoni" pitchFamily="2" charset="-79"/>
              </a:endParaRPr>
            </a:p>
            <a:p>
              <a:pPr marL="457200" indent="-457200" algn="just">
                <a:buFontTx/>
                <a:buAutoNum type="arabicPeriod"/>
              </a:pPr>
              <a:r>
                <a:rPr lang="en-US" sz="2000" dirty="0" err="1" smtClean="0">
                  <a:solidFill>
                    <a:schemeClr val="tx1"/>
                  </a:solidFill>
                  <a:latin typeface="Arial Narrow" pitchFamily="34" charset="0"/>
                  <a:cs typeface="Aharoni" pitchFamily="2" charset="-79"/>
                </a:rPr>
                <a:t>Menyusun</a:t>
              </a:r>
              <a:r>
                <a:rPr lang="en-US" sz="2000" dirty="0" smtClean="0">
                  <a:solidFill>
                    <a:schemeClr val="tx1"/>
                  </a:solidFill>
                  <a:latin typeface="Arial Narrow" pitchFamily="34" charset="0"/>
                  <a:cs typeface="Aharoni" pitchFamily="2" charset="-79"/>
                </a:rPr>
                <a:t> SK</a:t>
              </a:r>
              <a:r>
                <a:rPr lang="id-ID" sz="2000" dirty="0" smtClean="0">
                  <a:solidFill>
                    <a:schemeClr val="tx1"/>
                  </a:solidFill>
                  <a:latin typeface="Arial Narrow" pitchFamily="34" charset="0"/>
                  <a:cs typeface="Aharoni" pitchFamily="2" charset="-79"/>
                </a:rPr>
                <a:t>M</a:t>
              </a:r>
              <a:endParaRPr lang="en-US" sz="2000" dirty="0">
                <a:solidFill>
                  <a:schemeClr val="tx1"/>
                </a:solidFill>
                <a:latin typeface="Arial Narrow" pitchFamily="34" charset="0"/>
                <a:cs typeface="Aharoni" pitchFamily="2" charset="-79"/>
              </a:endParaRPr>
            </a:p>
          </p:txBody>
        </p:sp>
        <p:sp>
          <p:nvSpPr>
            <p:cNvPr id="57" name="Rounded Rectangle 56"/>
            <p:cNvSpPr/>
            <p:nvPr/>
          </p:nvSpPr>
          <p:spPr>
            <a:xfrm>
              <a:off x="4114800" y="1810608"/>
              <a:ext cx="3352800" cy="1143000"/>
            </a:xfrm>
            <a:prstGeom prst="roundRect">
              <a:avLst/>
            </a:prstGeom>
            <a:blipFill>
              <a:blip r:embed="rId2"/>
              <a:tile tx="0" ty="0" sx="100000" sy="100000" flip="none" algn="tl"/>
            </a:blip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dirty="0" smtClean="0">
                  <a:solidFill>
                    <a:srgbClr val="A50021"/>
                  </a:solidFill>
                  <a:latin typeface="Aharoni" pitchFamily="2" charset="-79"/>
                  <a:cs typeface="Aharoni" pitchFamily="2" charset="-79"/>
                </a:rPr>
                <a:t>1. </a:t>
              </a:r>
              <a:r>
                <a:rPr lang="en-US" sz="2000" dirty="0" err="1" smtClean="0">
                  <a:solidFill>
                    <a:schemeClr val="tx1"/>
                  </a:solidFill>
                  <a:latin typeface="Arial Narrow" pitchFamily="34" charset="0"/>
                  <a:cs typeface="Aharoni" pitchFamily="2" charset="-79"/>
                </a:rPr>
                <a:t>Renja</a:t>
              </a:r>
              <a:endParaRPr lang="en-US" sz="2000" dirty="0" smtClean="0">
                <a:solidFill>
                  <a:schemeClr val="tx1"/>
                </a:solidFill>
                <a:latin typeface="Arial Narrow" pitchFamily="34" charset="0"/>
                <a:cs typeface="Aharoni" pitchFamily="2" charset="-79"/>
              </a:endParaRPr>
            </a:p>
            <a:p>
              <a:r>
                <a:rPr lang="en-US" sz="2000" dirty="0" smtClean="0">
                  <a:solidFill>
                    <a:schemeClr val="tx1"/>
                  </a:solidFill>
                  <a:latin typeface="Arial Narrow" pitchFamily="34" charset="0"/>
                  <a:cs typeface="Aharoni" pitchFamily="2" charset="-79"/>
                </a:rPr>
                <a:t>2. </a:t>
              </a:r>
              <a:r>
                <a:rPr lang="en-US" sz="2000" dirty="0" err="1" smtClean="0">
                  <a:solidFill>
                    <a:schemeClr val="tx1"/>
                  </a:solidFill>
                  <a:latin typeface="Arial Narrow" pitchFamily="34" charset="0"/>
                  <a:cs typeface="Aharoni" pitchFamily="2" charset="-79"/>
                </a:rPr>
                <a:t>Pengarahan</a:t>
              </a:r>
              <a:r>
                <a:rPr lang="en-US" sz="2000" dirty="0" smtClean="0">
                  <a:solidFill>
                    <a:schemeClr val="tx1"/>
                  </a:solidFill>
                  <a:latin typeface="Arial Narrow" pitchFamily="34" charset="0"/>
                  <a:cs typeface="Aharoni" pitchFamily="2" charset="-79"/>
                </a:rPr>
                <a:t>, </a:t>
              </a:r>
              <a:r>
                <a:rPr lang="en-US" sz="2000" dirty="0" err="1" smtClean="0">
                  <a:solidFill>
                    <a:schemeClr val="tx1"/>
                  </a:solidFill>
                  <a:latin typeface="Arial Narrow" pitchFamily="34" charset="0"/>
                  <a:cs typeface="Aharoni" pitchFamily="2" charset="-79"/>
                </a:rPr>
                <a:t>bimbingan</a:t>
              </a:r>
              <a:endParaRPr lang="en-US" sz="2000" dirty="0" smtClean="0">
                <a:solidFill>
                  <a:schemeClr val="tx1"/>
                </a:solidFill>
                <a:latin typeface="Arial Narrow" pitchFamily="34" charset="0"/>
                <a:cs typeface="Aharoni" pitchFamily="2" charset="-79"/>
              </a:endParaRPr>
            </a:p>
            <a:p>
              <a:r>
                <a:rPr lang="en-US" sz="2000" dirty="0" smtClean="0">
                  <a:solidFill>
                    <a:schemeClr val="tx1"/>
                  </a:solidFill>
                  <a:latin typeface="Arial Narrow" pitchFamily="34" charset="0"/>
                  <a:cs typeface="Aharoni" pitchFamily="2" charset="-79"/>
                </a:rPr>
                <a:t>3. </a:t>
              </a:r>
              <a:r>
                <a:rPr lang="en-US" sz="2000" dirty="0" err="1" smtClean="0">
                  <a:solidFill>
                    <a:schemeClr val="tx1"/>
                  </a:solidFill>
                  <a:latin typeface="Arial Narrow" pitchFamily="34" charset="0"/>
                  <a:cs typeface="Aharoni" pitchFamily="2" charset="-79"/>
                </a:rPr>
                <a:t>Hasil</a:t>
              </a:r>
              <a:r>
                <a:rPr lang="en-US" sz="2000" dirty="0" smtClean="0">
                  <a:solidFill>
                    <a:schemeClr val="tx1"/>
                  </a:solidFill>
                  <a:latin typeface="Arial Narrow" pitchFamily="34" charset="0"/>
                  <a:cs typeface="Aharoni" pitchFamily="2" charset="-79"/>
                </a:rPr>
                <a:t> SK</a:t>
              </a:r>
              <a:r>
                <a:rPr lang="id-ID" sz="2000" dirty="0" smtClean="0">
                  <a:solidFill>
                    <a:schemeClr val="tx1"/>
                  </a:solidFill>
                  <a:latin typeface="Arial Narrow" pitchFamily="34" charset="0"/>
                  <a:cs typeface="Aharoni" pitchFamily="2" charset="-79"/>
                </a:rPr>
                <a:t>M</a:t>
              </a:r>
              <a:endParaRPr lang="en-US" dirty="0">
                <a:solidFill>
                  <a:schemeClr val="tx1"/>
                </a:solidFill>
                <a:latin typeface="Arial Narrow" pitchFamily="34" charset="0"/>
                <a:cs typeface="Aharoni" pitchFamily="2" charset="-79"/>
              </a:endParaRPr>
            </a:p>
          </p:txBody>
        </p:sp>
        <p:cxnSp>
          <p:nvCxnSpPr>
            <p:cNvPr id="59" name="Straight Arrow Connector 58"/>
            <p:cNvCxnSpPr/>
            <p:nvPr/>
          </p:nvCxnSpPr>
          <p:spPr>
            <a:xfrm>
              <a:off x="4356108" y="3575810"/>
              <a:ext cx="838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3175002" y="2373266"/>
              <a:ext cx="83820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a:stCxn id="16" idx="2"/>
            </p:cNvCxnSpPr>
            <p:nvPr/>
          </p:nvCxnSpPr>
          <p:spPr>
            <a:xfrm rot="5400000">
              <a:off x="2223523" y="4709889"/>
              <a:ext cx="428966" cy="7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17" name="Text Box 28"/>
          <p:cNvSpPr txBox="1">
            <a:spLocks noChangeArrowheads="1"/>
          </p:cNvSpPr>
          <p:nvPr/>
        </p:nvSpPr>
        <p:spPr bwMode="auto">
          <a:xfrm>
            <a:off x="838200" y="1219200"/>
            <a:ext cx="7162800" cy="400110"/>
          </a:xfrm>
          <a:prstGeom prst="rect">
            <a:avLst/>
          </a:prstGeom>
          <a:noFill/>
          <a:ln w="9525">
            <a:noFill/>
            <a:miter lim="800000"/>
            <a:headEnd/>
            <a:tailEnd/>
          </a:ln>
          <a:effectLst>
            <a:outerShdw blurRad="50800" dist="38100" dir="2700000" algn="tl" rotWithShape="0">
              <a:prstClr val="black">
                <a:alpha val="40000"/>
              </a:prstClr>
            </a:outerShdw>
          </a:effectLst>
        </p:spPr>
        <p:txBody>
          <a:bodyPr wrap="square">
            <a:spAutoFit/>
          </a:bodyPr>
          <a:lstStyle/>
          <a:p>
            <a:pPr marL="365760" marR="0" lvl="0" indent="-283464"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en-US" sz="2000" b="0" i="0" u="none" strike="noStrike" kern="1200" cap="none" spc="0" normalizeH="0" baseline="0" noProof="0" dirty="0" smtClean="0">
                <a:ln>
                  <a:noFill/>
                </a:ln>
                <a:effectLst/>
                <a:uLnTx/>
                <a:uFillTx/>
                <a:latin typeface="Gill Sans MT" pitchFamily="34" charset="0"/>
              </a:rPr>
              <a:t>A.  PEMBENTUKAN &amp; TUGAS TIM PENYUSUN </a:t>
            </a:r>
            <a:r>
              <a:rPr kumimoji="0" lang="id-ID" sz="2000" b="0" i="0" u="none" strike="noStrike" kern="1200" cap="none" spc="0" normalizeH="0" baseline="0" noProof="0" dirty="0" smtClean="0">
                <a:ln>
                  <a:noFill/>
                </a:ln>
                <a:effectLst/>
                <a:uLnTx/>
                <a:uFillTx/>
                <a:latin typeface="Gill Sans MT" pitchFamily="34" charset="0"/>
              </a:rPr>
              <a:t>S</a:t>
            </a:r>
            <a:r>
              <a:rPr lang="en-US" sz="2000" dirty="0" smtClean="0">
                <a:latin typeface="Gill Sans MT" pitchFamily="34" charset="0"/>
              </a:rPr>
              <a:t>KM</a:t>
            </a:r>
            <a:endParaRPr kumimoji="0" lang="en-US" sz="2000" b="0" i="0" u="none" strike="noStrike" kern="1200" cap="none" spc="0" normalizeH="0" baseline="0" noProof="0" dirty="0">
              <a:ln>
                <a:noFill/>
              </a:ln>
              <a:effectLst/>
              <a:uLnTx/>
              <a:uFillTx/>
              <a:latin typeface="Gill Sans MT" pitchFamily="34" charset="0"/>
            </a:endParaRPr>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effectLst>
            <a:outerShdw blurRad="50800" dist="38100" dir="2700000" algn="tl" rotWithShape="0">
              <a:prstClr val="black">
                <a:alpha val="40000"/>
              </a:prstClr>
            </a:outerShdw>
          </a:effectLst>
        </p:spPr>
        <p:txBody>
          <a:bodyPr>
            <a:normAutofit fontScale="90000"/>
          </a:bodyPr>
          <a:lstStyle/>
          <a:p>
            <a:pPr algn="l">
              <a:tabLst>
                <a:tab pos="442913" algn="l"/>
              </a:tabLst>
            </a:pPr>
            <a:r>
              <a:rPr lang="en-US" sz="3200" b="1" dirty="0" smtClean="0">
                <a:solidFill>
                  <a:schemeClr val="tx1"/>
                </a:solidFill>
              </a:rPr>
              <a:t>B. </a:t>
            </a:r>
            <a:r>
              <a:rPr lang="id-ID" sz="3200" b="1" dirty="0" smtClean="0">
                <a:solidFill>
                  <a:schemeClr val="tx1"/>
                </a:solidFill>
              </a:rPr>
              <a:t>PROSEDUR PENYUSUNAN STANDAR </a:t>
            </a:r>
            <a:r>
              <a:rPr lang="en-US" sz="3200" b="1" dirty="0" smtClean="0">
                <a:solidFill>
                  <a:schemeClr val="tx1"/>
                </a:solidFill>
              </a:rPr>
              <a:t>   	</a:t>
            </a:r>
            <a:r>
              <a:rPr lang="id-ID" sz="3200" b="1" dirty="0" smtClean="0">
                <a:solidFill>
                  <a:schemeClr val="tx1"/>
                </a:solidFill>
              </a:rPr>
              <a:t>KOMPETENSI MANAJERIAL (SKM)</a:t>
            </a:r>
            <a:endParaRPr lang="id-ID" sz="3200" b="1" dirty="0">
              <a:solidFill>
                <a:schemeClr val="tx1"/>
              </a:solidFill>
            </a:endParaRPr>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17</a:t>
            </a:fld>
            <a:endParaRPr lang="en-US"/>
          </a:p>
        </p:txBody>
      </p:sp>
      <p:sp>
        <p:nvSpPr>
          <p:cNvPr id="3" name="Content Placeholder 2"/>
          <p:cNvSpPr>
            <a:spLocks noGrp="1"/>
          </p:cNvSpPr>
          <p:nvPr>
            <p:ph sz="quarter" idx="1"/>
          </p:nvPr>
        </p:nvSpPr>
        <p:spPr>
          <a:xfrm>
            <a:off x="685800" y="1905000"/>
            <a:ext cx="7848600" cy="3886200"/>
          </a:xfrm>
          <a:ln>
            <a:noFill/>
          </a:ln>
          <a:effectLst>
            <a:outerShdw blurRad="50800" dist="38100" dir="8100000" algn="tr" rotWithShape="0">
              <a:prstClr val="black">
                <a:alpha val="40000"/>
              </a:prstClr>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pPr marL="596646" indent="-514350">
              <a:buClrTx/>
              <a:buSzPct val="100000"/>
              <a:buFont typeface="Wingdings" pitchFamily="2" charset="2"/>
              <a:buChar char="q"/>
            </a:pPr>
            <a:r>
              <a:rPr lang="id-ID" dirty="0" smtClean="0">
                <a:latin typeface="Aharoni" pitchFamily="2" charset="-79"/>
                <a:cs typeface="Aharoni" pitchFamily="2" charset="-79"/>
              </a:rPr>
              <a:t>Pengumpulan data</a:t>
            </a:r>
            <a:endParaRPr lang="en-US" dirty="0" smtClean="0">
              <a:latin typeface="Aharoni" pitchFamily="2" charset="-79"/>
              <a:cs typeface="Aharoni" pitchFamily="2" charset="-79"/>
            </a:endParaRPr>
          </a:p>
          <a:p>
            <a:pPr marL="596646" indent="-514350">
              <a:buClrTx/>
              <a:buSzPct val="100000"/>
              <a:buFont typeface="Wingdings" pitchFamily="2" charset="2"/>
              <a:buChar char="q"/>
            </a:pPr>
            <a:r>
              <a:rPr lang="id-ID" dirty="0" smtClean="0">
                <a:latin typeface="Aharoni" pitchFamily="2" charset="-79"/>
                <a:cs typeface="Aharoni" pitchFamily="2" charset="-79"/>
              </a:rPr>
              <a:t>Identifikasi kompetensi manajerial</a:t>
            </a:r>
            <a:endParaRPr lang="en-US" dirty="0" smtClean="0">
              <a:latin typeface="Aharoni" pitchFamily="2" charset="-79"/>
              <a:cs typeface="Aharoni" pitchFamily="2" charset="-79"/>
            </a:endParaRPr>
          </a:p>
          <a:p>
            <a:pPr marL="596646" indent="-514350">
              <a:buClrTx/>
              <a:buSzPct val="100000"/>
              <a:buFont typeface="Wingdings" pitchFamily="2" charset="2"/>
              <a:buChar char="q"/>
            </a:pPr>
            <a:r>
              <a:rPr lang="id-ID" dirty="0" smtClean="0">
                <a:latin typeface="Aharoni" pitchFamily="2" charset="-79"/>
                <a:cs typeface="Aharoni" pitchFamily="2" charset="-79"/>
              </a:rPr>
              <a:t>Penyusunan </a:t>
            </a:r>
            <a:r>
              <a:rPr lang="en-US" dirty="0" smtClean="0">
                <a:latin typeface="Aharoni" pitchFamily="2" charset="-79"/>
                <a:cs typeface="Aharoni" pitchFamily="2" charset="-79"/>
              </a:rPr>
              <a:t>   </a:t>
            </a:r>
            <a:r>
              <a:rPr lang="id-ID" dirty="0" smtClean="0">
                <a:latin typeface="Aharoni" pitchFamily="2" charset="-79"/>
                <a:cs typeface="Aharoni" pitchFamily="2" charset="-79"/>
              </a:rPr>
              <a:t>daftar </a:t>
            </a:r>
            <a:r>
              <a:rPr lang="en-US" dirty="0" smtClean="0">
                <a:latin typeface="Aharoni" pitchFamily="2" charset="-79"/>
                <a:cs typeface="Aharoni" pitchFamily="2" charset="-79"/>
              </a:rPr>
              <a:t>  </a:t>
            </a:r>
            <a:r>
              <a:rPr lang="id-ID" dirty="0" smtClean="0">
                <a:latin typeface="Aharoni" pitchFamily="2" charset="-79"/>
                <a:cs typeface="Aharoni" pitchFamily="2" charset="-79"/>
              </a:rPr>
              <a:t>sementara      kompetensi manajerial</a:t>
            </a:r>
            <a:endParaRPr lang="en-US" dirty="0" smtClean="0">
              <a:latin typeface="Aharoni" pitchFamily="2" charset="-79"/>
              <a:cs typeface="Aharoni" pitchFamily="2" charset="-79"/>
            </a:endParaRPr>
          </a:p>
          <a:p>
            <a:pPr marL="596646" indent="-514350">
              <a:buClrTx/>
              <a:buSzPct val="100000"/>
              <a:buFont typeface="Wingdings" pitchFamily="2" charset="2"/>
              <a:buChar char="q"/>
            </a:pPr>
            <a:r>
              <a:rPr lang="id-ID" dirty="0" smtClean="0">
                <a:latin typeface="Aharoni" pitchFamily="2" charset="-79"/>
                <a:cs typeface="Aharoni" pitchFamily="2" charset="-79"/>
              </a:rPr>
              <a:t>Validasi kompetensi manajerial</a:t>
            </a:r>
            <a:endParaRPr lang="en-US" dirty="0" smtClean="0">
              <a:latin typeface="Aharoni" pitchFamily="2" charset="-79"/>
              <a:cs typeface="Aharoni" pitchFamily="2" charset="-79"/>
            </a:endParaRPr>
          </a:p>
          <a:p>
            <a:pPr marL="596646" indent="-514350">
              <a:buClrTx/>
              <a:buSzPct val="100000"/>
              <a:buFont typeface="Wingdings" pitchFamily="2" charset="2"/>
              <a:buChar char="q"/>
            </a:pPr>
            <a:r>
              <a:rPr lang="id-ID" dirty="0" smtClean="0">
                <a:latin typeface="Aharoni" pitchFamily="2" charset="-79"/>
                <a:cs typeface="Aharoni" pitchFamily="2" charset="-79"/>
              </a:rPr>
              <a:t>Penentuan kriteria kompetensi manajerial</a:t>
            </a:r>
          </a:p>
          <a:p>
            <a:pPr marL="457200" indent="-457200" eaLnBrk="0" hangingPunct="0">
              <a:lnSpc>
                <a:spcPct val="70000"/>
              </a:lnSpc>
              <a:spcBef>
                <a:spcPct val="60000"/>
              </a:spcBef>
              <a:spcAft>
                <a:spcPct val="10000"/>
              </a:spcAft>
            </a:pPr>
            <a:endParaRPr lang="id-ID"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sz="quarter" idx="1"/>
          </p:nvPr>
        </p:nvSpPr>
        <p:spPr>
          <a:xfrm>
            <a:off x="990600" y="2133600"/>
            <a:ext cx="7498080" cy="3429000"/>
          </a:xfrm>
        </p:spPr>
        <p:txBody>
          <a:bodyPr>
            <a:normAutofit/>
          </a:bodyPr>
          <a:lstStyle/>
          <a:p>
            <a:pPr marL="633413" indent="-633413">
              <a:buClrTx/>
              <a:buSzPct val="100000"/>
              <a:buFont typeface="Wingdings" pitchFamily="2" charset="2"/>
              <a:buChar char="q"/>
            </a:pPr>
            <a:r>
              <a:rPr lang="en-US" b="1" dirty="0" err="1" smtClean="0">
                <a:latin typeface="Aharoni" pitchFamily="2" charset="-79"/>
                <a:cs typeface="Aharoni" pitchFamily="2" charset="-79"/>
              </a:rPr>
              <a:t>Nama</a:t>
            </a:r>
            <a:r>
              <a:rPr lang="en-US" b="1" dirty="0" smtClean="0">
                <a:latin typeface="Aharoni" pitchFamily="2" charset="-79"/>
                <a:cs typeface="Aharoni" pitchFamily="2" charset="-79"/>
              </a:rPr>
              <a:t> </a:t>
            </a:r>
            <a:r>
              <a:rPr lang="en-US" b="1" dirty="0" err="1" smtClean="0">
                <a:latin typeface="Aharoni" pitchFamily="2" charset="-79"/>
                <a:cs typeface="Aharoni" pitchFamily="2" charset="-79"/>
              </a:rPr>
              <a:t>Jabatan</a:t>
            </a:r>
            <a:endParaRPr lang="en-US" b="1" dirty="0" smtClean="0">
              <a:latin typeface="Aharoni" pitchFamily="2" charset="-79"/>
              <a:cs typeface="Aharoni" pitchFamily="2" charset="-79"/>
            </a:endParaRPr>
          </a:p>
          <a:p>
            <a:pPr marL="633413" indent="-633413">
              <a:buClrTx/>
              <a:buSzPct val="100000"/>
              <a:buFont typeface="Wingdings" pitchFamily="2" charset="2"/>
              <a:buChar char="q"/>
            </a:pPr>
            <a:r>
              <a:rPr lang="en-US" b="1" dirty="0" err="1" smtClean="0">
                <a:latin typeface="Aharoni" pitchFamily="2" charset="-79"/>
                <a:cs typeface="Aharoni" pitchFamily="2" charset="-79"/>
              </a:rPr>
              <a:t>Eselon</a:t>
            </a:r>
            <a:r>
              <a:rPr lang="en-US" b="1" dirty="0" smtClean="0">
                <a:latin typeface="Aharoni" pitchFamily="2" charset="-79"/>
                <a:cs typeface="Aharoni" pitchFamily="2" charset="-79"/>
              </a:rPr>
              <a:t>/</a:t>
            </a:r>
            <a:r>
              <a:rPr lang="en-US" b="1" dirty="0" err="1" smtClean="0">
                <a:latin typeface="Aharoni" pitchFamily="2" charset="-79"/>
                <a:cs typeface="Aharoni" pitchFamily="2" charset="-79"/>
              </a:rPr>
              <a:t>Jenjang</a:t>
            </a:r>
            <a:r>
              <a:rPr lang="en-US" b="1" dirty="0" smtClean="0">
                <a:latin typeface="Aharoni" pitchFamily="2" charset="-79"/>
                <a:cs typeface="Aharoni" pitchFamily="2" charset="-79"/>
              </a:rPr>
              <a:t> </a:t>
            </a:r>
            <a:r>
              <a:rPr lang="en-US" b="1" dirty="0" err="1" smtClean="0">
                <a:latin typeface="Aharoni" pitchFamily="2" charset="-79"/>
                <a:cs typeface="Aharoni" pitchFamily="2" charset="-79"/>
              </a:rPr>
              <a:t>Jabatan</a:t>
            </a:r>
            <a:endParaRPr lang="en-US" b="1" dirty="0" smtClean="0">
              <a:latin typeface="Aharoni" pitchFamily="2" charset="-79"/>
              <a:cs typeface="Aharoni" pitchFamily="2" charset="-79"/>
            </a:endParaRPr>
          </a:p>
          <a:p>
            <a:pPr marL="633413" indent="-633413">
              <a:buClrTx/>
              <a:buSzPct val="100000"/>
              <a:buFont typeface="Wingdings" pitchFamily="2" charset="2"/>
              <a:buChar char="q"/>
            </a:pPr>
            <a:r>
              <a:rPr lang="en-US" b="1" dirty="0" smtClean="0">
                <a:latin typeface="Aharoni" pitchFamily="2" charset="-79"/>
                <a:cs typeface="Aharoni" pitchFamily="2" charset="-79"/>
              </a:rPr>
              <a:t>Unit </a:t>
            </a:r>
            <a:r>
              <a:rPr lang="en-US" b="1" dirty="0" err="1" smtClean="0">
                <a:latin typeface="Aharoni" pitchFamily="2" charset="-79"/>
                <a:cs typeface="Aharoni" pitchFamily="2" charset="-79"/>
              </a:rPr>
              <a:t>Kerja</a:t>
            </a:r>
            <a:endParaRPr lang="en-US" b="1" dirty="0" smtClean="0">
              <a:latin typeface="Aharoni" pitchFamily="2" charset="-79"/>
              <a:cs typeface="Aharoni" pitchFamily="2" charset="-79"/>
            </a:endParaRPr>
          </a:p>
          <a:p>
            <a:pPr marL="633413" indent="-633413">
              <a:buClrTx/>
              <a:buSzPct val="100000"/>
              <a:buFont typeface="Wingdings" pitchFamily="2" charset="2"/>
              <a:buChar char="q"/>
            </a:pPr>
            <a:r>
              <a:rPr lang="en-US" b="1" dirty="0" err="1" smtClean="0">
                <a:latin typeface="Aharoni" pitchFamily="2" charset="-79"/>
                <a:cs typeface="Aharoni" pitchFamily="2" charset="-79"/>
              </a:rPr>
              <a:t>Ikhtisar</a:t>
            </a:r>
            <a:r>
              <a:rPr lang="en-US" b="1" dirty="0" smtClean="0">
                <a:latin typeface="Aharoni" pitchFamily="2" charset="-79"/>
                <a:cs typeface="Aharoni" pitchFamily="2" charset="-79"/>
              </a:rPr>
              <a:t> </a:t>
            </a:r>
            <a:r>
              <a:rPr lang="en-US" b="1" dirty="0" err="1" smtClean="0">
                <a:latin typeface="Aharoni" pitchFamily="2" charset="-79"/>
                <a:cs typeface="Aharoni" pitchFamily="2" charset="-79"/>
              </a:rPr>
              <a:t>Jabatan</a:t>
            </a:r>
            <a:endParaRPr lang="en-US" b="1" dirty="0" smtClean="0">
              <a:latin typeface="Aharoni" pitchFamily="2" charset="-79"/>
              <a:cs typeface="Aharoni" pitchFamily="2" charset="-79"/>
            </a:endParaRPr>
          </a:p>
          <a:p>
            <a:pPr marL="633413" indent="-633413">
              <a:buClrTx/>
              <a:buSzPct val="100000"/>
              <a:buFont typeface="Wingdings" pitchFamily="2" charset="2"/>
              <a:buChar char="q"/>
            </a:pPr>
            <a:r>
              <a:rPr lang="en-US" b="1" dirty="0" err="1" smtClean="0">
                <a:latin typeface="Aharoni" pitchFamily="2" charset="-79"/>
                <a:cs typeface="Aharoni" pitchFamily="2" charset="-79"/>
              </a:rPr>
              <a:t>Uraian</a:t>
            </a:r>
            <a:r>
              <a:rPr lang="en-US" b="1" dirty="0" smtClean="0">
                <a:latin typeface="Aharoni" pitchFamily="2" charset="-79"/>
                <a:cs typeface="Aharoni" pitchFamily="2" charset="-79"/>
              </a:rPr>
              <a:t> </a:t>
            </a:r>
            <a:r>
              <a:rPr lang="en-US" b="1" dirty="0" err="1" smtClean="0">
                <a:latin typeface="Aharoni" pitchFamily="2" charset="-79"/>
                <a:cs typeface="Aharoni" pitchFamily="2" charset="-79"/>
              </a:rPr>
              <a:t>Tugas</a:t>
            </a:r>
            <a:endParaRPr lang="en-US" b="1" dirty="0">
              <a:latin typeface="Aharoni" pitchFamily="2" charset="-79"/>
              <a:cs typeface="Aharoni" pitchFamily="2" charset="-79"/>
            </a:endParaRPr>
          </a:p>
        </p:txBody>
      </p:sp>
      <p:sp>
        <p:nvSpPr>
          <p:cNvPr id="4" name="Slide Number Placeholder 3"/>
          <p:cNvSpPr>
            <a:spLocks noGrp="1"/>
          </p:cNvSpPr>
          <p:nvPr>
            <p:ph type="sldNum" sz="quarter" idx="15"/>
          </p:nvPr>
        </p:nvSpPr>
        <p:spPr/>
        <p:txBody>
          <a:bodyPr>
            <a:normAutofit/>
          </a:bodyPr>
          <a:lstStyle/>
          <a:p>
            <a:fld id="{F39800C6-A770-4B4E-8B6E-9E73D56B30AC}" type="slidenum">
              <a:rPr lang="en-US" smtClean="0"/>
              <a:pPr/>
              <a:t>18</a:t>
            </a:fld>
            <a:endParaRPr lang="en-US"/>
          </a:p>
        </p:txBody>
      </p:sp>
      <p:sp>
        <p:nvSpPr>
          <p:cNvPr id="7" name="Title 1"/>
          <p:cNvSpPr txBox="1">
            <a:spLocks/>
          </p:cNvSpPr>
          <p:nvPr/>
        </p:nvSpPr>
        <p:spPr>
          <a:xfrm>
            <a:off x="1295400" y="2362200"/>
            <a:ext cx="7498080" cy="3276600"/>
          </a:xfrm>
          <a:prstGeom prst="rect">
            <a:avLst/>
          </a:prstGeom>
        </p:spPr>
        <p:txBody>
          <a:bodyPr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t/>
            </a:r>
            <a:br>
              <a:rPr kumimoji="0" lang="id-ID" sz="4300" b="0" i="0" u="none" strike="noStrike" kern="1200" cap="none" spc="0" normalizeH="0" baseline="0" noProof="0" dirty="0" smtClean="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rPr>
            </a:br>
            <a:endParaRPr kumimoji="0" lang="id-ID" sz="4300" b="0" i="0" u="none" strike="noStrike" kern="1200" cap="none" spc="0" normalizeH="0" baseline="0" noProof="0" dirty="0">
              <a:ln>
                <a:noFill/>
              </a:ln>
              <a:solidFill>
                <a:schemeClr val="tx2">
                  <a:satMod val="130000"/>
                </a:schemeClr>
              </a:solidFill>
              <a:effectLst>
                <a:outerShdw blurRad="50000" dist="30000" dir="5400000" algn="tl" rotWithShape="0">
                  <a:srgbClr val="000000">
                    <a:alpha val="30000"/>
                  </a:srgbClr>
                </a:outerShdw>
              </a:effectLst>
              <a:uLnTx/>
              <a:uFillTx/>
              <a:latin typeface="+mj-lt"/>
              <a:ea typeface="+mj-ea"/>
              <a:cs typeface="+mj-cs"/>
            </a:endParaRPr>
          </a:p>
        </p:txBody>
      </p:sp>
      <p:sp>
        <p:nvSpPr>
          <p:cNvPr id="8" name="Rounded Rectangle 7"/>
          <p:cNvSpPr/>
          <p:nvPr/>
        </p:nvSpPr>
        <p:spPr>
          <a:xfrm>
            <a:off x="1447800" y="228600"/>
            <a:ext cx="6096000" cy="1143000"/>
          </a:xfrm>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3200" b="1" dirty="0" smtClean="0">
                <a:solidFill>
                  <a:schemeClr val="tx1"/>
                </a:solidFill>
                <a:latin typeface="Aharoni" pitchFamily="2" charset="-79"/>
                <a:cs typeface="Aharoni" pitchFamily="2" charset="-79"/>
              </a:rPr>
              <a:t>PENGUMPULAN DATA</a:t>
            </a:r>
          </a:p>
          <a:p>
            <a:pPr algn="ctr"/>
            <a:r>
              <a:rPr lang="en-US" sz="2800" b="1" dirty="0" smtClean="0">
                <a:solidFill>
                  <a:schemeClr val="tx1"/>
                </a:solidFill>
                <a:latin typeface="Aharoni" pitchFamily="2" charset="-79"/>
                <a:cs typeface="Aharoni" pitchFamily="2" charset="-79"/>
              </a:rPr>
              <a:t>(</a:t>
            </a:r>
            <a:r>
              <a:rPr lang="en-US" sz="2800" b="1" dirty="0" err="1" smtClean="0">
                <a:solidFill>
                  <a:schemeClr val="tx1"/>
                </a:solidFill>
                <a:latin typeface="Aharoni" pitchFamily="2" charset="-79"/>
                <a:cs typeface="Aharoni" pitchFamily="2" charset="-79"/>
              </a:rPr>
              <a:t>Anak</a:t>
            </a:r>
            <a:r>
              <a:rPr lang="en-US" sz="2800" b="1" dirty="0" smtClean="0">
                <a:solidFill>
                  <a:schemeClr val="tx1"/>
                </a:solidFill>
                <a:latin typeface="Aharoni" pitchFamily="2" charset="-79"/>
                <a:cs typeface="Aharoni" pitchFamily="2" charset="-79"/>
              </a:rPr>
              <a:t> </a:t>
            </a:r>
            <a:r>
              <a:rPr lang="en-US" sz="2800" b="1" dirty="0" err="1" smtClean="0">
                <a:solidFill>
                  <a:schemeClr val="tx1"/>
                </a:solidFill>
                <a:latin typeface="Aharoni" pitchFamily="2" charset="-79"/>
                <a:cs typeface="Aharoni" pitchFamily="2" charset="-79"/>
              </a:rPr>
              <a:t>Lampiran</a:t>
            </a:r>
            <a:r>
              <a:rPr lang="en-US" sz="2800" b="1" dirty="0" smtClean="0">
                <a:solidFill>
                  <a:schemeClr val="tx1"/>
                </a:solidFill>
                <a:latin typeface="Aharoni" pitchFamily="2" charset="-79"/>
                <a:cs typeface="Aharoni" pitchFamily="2" charset="-79"/>
              </a:rPr>
              <a:t> 1)</a:t>
            </a:r>
            <a:endParaRPr lang="en-US" sz="2800" b="1" dirty="0">
              <a:solidFill>
                <a:schemeClr val="tx1"/>
              </a:solidFill>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normAutofit fontScale="90000"/>
          </a:bodyPr>
          <a:lstStyle/>
          <a:p>
            <a:pPr algn="ctr"/>
            <a:r>
              <a:rPr lang="id-ID" sz="3100" b="1" dirty="0" smtClean="0">
                <a:solidFill>
                  <a:schemeClr val="tx1"/>
                </a:solidFill>
                <a:latin typeface="Aharoni" pitchFamily="2" charset="-79"/>
                <a:cs typeface="Aharoni" pitchFamily="2" charset="-79"/>
              </a:rPr>
              <a:t>IDENTIFIKASI KOMPETENSI MANAJERIAL</a:t>
            </a:r>
            <a:r>
              <a:rPr lang="en-US" sz="3100" b="1" dirty="0" smtClean="0">
                <a:solidFill>
                  <a:schemeClr val="tx1"/>
                </a:solidFill>
                <a:latin typeface="Aharoni" pitchFamily="2" charset="-79"/>
                <a:cs typeface="Aharoni" pitchFamily="2" charset="-79"/>
              </a:rPr>
              <a:t> </a:t>
            </a:r>
            <a:r>
              <a:rPr lang="en-US" sz="3600" b="1" dirty="0" smtClean="0">
                <a:solidFill>
                  <a:schemeClr val="tx1"/>
                </a:solidFill>
                <a:latin typeface="Aharoni" pitchFamily="2" charset="-79"/>
                <a:cs typeface="Aharoni" pitchFamily="2" charset="-79"/>
              </a:rPr>
              <a:t>(</a:t>
            </a:r>
            <a:r>
              <a:rPr lang="en-US" sz="3100" b="1" dirty="0" err="1" smtClean="0">
                <a:solidFill>
                  <a:schemeClr val="tx1"/>
                </a:solidFill>
                <a:latin typeface="Aharoni" pitchFamily="2" charset="-79"/>
                <a:cs typeface="Aharoni" pitchFamily="2" charset="-79"/>
              </a:rPr>
              <a:t>Anak</a:t>
            </a:r>
            <a:r>
              <a:rPr lang="en-US" sz="3100" b="1" dirty="0" smtClean="0">
                <a:solidFill>
                  <a:schemeClr val="tx1"/>
                </a:solidFill>
                <a:latin typeface="Aharoni" pitchFamily="2" charset="-79"/>
                <a:cs typeface="Aharoni" pitchFamily="2" charset="-79"/>
              </a:rPr>
              <a:t> </a:t>
            </a:r>
            <a:r>
              <a:rPr lang="en-US" sz="3100" b="1" dirty="0" err="1" smtClean="0">
                <a:solidFill>
                  <a:schemeClr val="tx1"/>
                </a:solidFill>
                <a:latin typeface="Aharoni" pitchFamily="2" charset="-79"/>
                <a:cs typeface="Aharoni" pitchFamily="2" charset="-79"/>
              </a:rPr>
              <a:t>Lampiran</a:t>
            </a:r>
            <a:r>
              <a:rPr lang="en-US" sz="3600" b="1" dirty="0" smtClean="0">
                <a:solidFill>
                  <a:schemeClr val="tx1"/>
                </a:solidFill>
                <a:latin typeface="Aharoni" pitchFamily="2" charset="-79"/>
                <a:cs typeface="Aharoni" pitchFamily="2" charset="-79"/>
              </a:rPr>
              <a:t> </a:t>
            </a:r>
            <a:r>
              <a:rPr lang="en-US" sz="3100" b="1" dirty="0" smtClean="0">
                <a:solidFill>
                  <a:schemeClr val="tx1"/>
                </a:solidFill>
                <a:latin typeface="Aharoni" pitchFamily="2" charset="-79"/>
                <a:cs typeface="Aharoni" pitchFamily="2" charset="-79"/>
              </a:rPr>
              <a:t>2</a:t>
            </a:r>
            <a:r>
              <a:rPr lang="en-US" sz="3600" b="1" dirty="0" smtClean="0">
                <a:solidFill>
                  <a:schemeClr val="tx1"/>
                </a:solidFill>
                <a:latin typeface="Aharoni" pitchFamily="2" charset="-79"/>
                <a:cs typeface="Aharoni" pitchFamily="2" charset="-79"/>
              </a:rPr>
              <a:t>)</a:t>
            </a:r>
            <a:endParaRPr lang="en-US" sz="3600" b="1" dirty="0">
              <a:solidFill>
                <a:schemeClr val="tx1"/>
              </a:solidFill>
              <a:latin typeface="Aharoni" pitchFamily="2" charset="-79"/>
              <a:cs typeface="Aharoni" pitchFamily="2" charset="-79"/>
            </a:endParaRPr>
          </a:p>
        </p:txBody>
      </p:sp>
      <p:sp>
        <p:nvSpPr>
          <p:cNvPr id="3" name="Content Placeholder 2"/>
          <p:cNvSpPr>
            <a:spLocks noGrp="1"/>
          </p:cNvSpPr>
          <p:nvPr>
            <p:ph sz="quarter" idx="1"/>
          </p:nvPr>
        </p:nvSpPr>
        <p:spPr>
          <a:xfrm>
            <a:off x="838200" y="1828800"/>
            <a:ext cx="7498080" cy="3886200"/>
          </a:xfrm>
        </p:spPr>
        <p:txBody>
          <a:bodyPr>
            <a:normAutofit fontScale="25000" lnSpcReduction="20000"/>
          </a:bodyPr>
          <a:lstStyle/>
          <a:p>
            <a:pPr marL="0" indent="0" algn="just" eaLnBrk="0" hangingPunct="0">
              <a:lnSpc>
                <a:spcPct val="130000"/>
              </a:lnSpc>
              <a:buNone/>
            </a:pPr>
            <a:r>
              <a:rPr lang="id-ID" sz="7200" dirty="0" smtClean="0">
                <a:latin typeface="Arial Black" pitchFamily="34" charset="0"/>
              </a:rPr>
              <a:t>Identifikasi K</a:t>
            </a:r>
            <a:r>
              <a:rPr lang="en-US" sz="7200" dirty="0" err="1" smtClean="0">
                <a:latin typeface="Arial Black" pitchFamily="34" charset="0"/>
              </a:rPr>
              <a:t>ompetensi</a:t>
            </a:r>
            <a:r>
              <a:rPr lang="en-US" sz="7200" dirty="0" smtClean="0">
                <a:latin typeface="Arial Black" pitchFamily="34" charset="0"/>
              </a:rPr>
              <a:t> </a:t>
            </a:r>
            <a:r>
              <a:rPr lang="id-ID" sz="7200" dirty="0" smtClean="0">
                <a:latin typeface="Arial Black" pitchFamily="34" charset="0"/>
              </a:rPr>
              <a:t>M</a:t>
            </a:r>
            <a:r>
              <a:rPr lang="en-US" sz="7200" dirty="0" err="1" smtClean="0">
                <a:latin typeface="Arial Black" pitchFamily="34" charset="0"/>
              </a:rPr>
              <a:t>anajerial</a:t>
            </a:r>
            <a:r>
              <a:rPr lang="id-ID" sz="7200" dirty="0" smtClean="0">
                <a:latin typeface="Arial Black" pitchFamily="34" charset="0"/>
              </a:rPr>
              <a:t> dilakukan oleh T</a:t>
            </a:r>
            <a:r>
              <a:rPr lang="en-US" sz="7200" dirty="0" err="1" smtClean="0">
                <a:latin typeface="Arial Black" pitchFamily="34" charset="0"/>
              </a:rPr>
              <a:t>im</a:t>
            </a:r>
            <a:r>
              <a:rPr lang="en-US" sz="7200" dirty="0" smtClean="0">
                <a:latin typeface="Arial Black" pitchFamily="34" charset="0"/>
              </a:rPr>
              <a:t> </a:t>
            </a:r>
            <a:r>
              <a:rPr lang="id-ID" sz="7200" dirty="0" smtClean="0">
                <a:latin typeface="Arial Black" pitchFamily="34" charset="0"/>
              </a:rPr>
              <a:t>P</a:t>
            </a:r>
            <a:r>
              <a:rPr lang="en-US" sz="7200" dirty="0" err="1" smtClean="0">
                <a:latin typeface="Arial Black" pitchFamily="34" charset="0"/>
              </a:rPr>
              <a:t>enyusun</a:t>
            </a:r>
            <a:r>
              <a:rPr lang="en-US" sz="7200" dirty="0" smtClean="0">
                <a:latin typeface="Arial Black" pitchFamily="34" charset="0"/>
              </a:rPr>
              <a:t> </a:t>
            </a:r>
            <a:r>
              <a:rPr lang="id-ID" sz="7200" dirty="0" smtClean="0">
                <a:latin typeface="Arial Black" pitchFamily="34" charset="0"/>
              </a:rPr>
              <a:t>SKM</a:t>
            </a:r>
            <a:r>
              <a:rPr lang="en-US" sz="7200" dirty="0" smtClean="0">
                <a:latin typeface="Arial Black" pitchFamily="34" charset="0"/>
              </a:rPr>
              <a:t> (TPSKM) </a:t>
            </a:r>
            <a:r>
              <a:rPr lang="id-ID" sz="7200" dirty="0" smtClean="0">
                <a:latin typeface="Arial Black" pitchFamily="34" charset="0"/>
              </a:rPr>
              <a:t>untuk menentukan kompetensi manajerial dengan cara sebagai berikut: </a:t>
            </a:r>
            <a:endParaRPr lang="en-US" sz="7200" dirty="0" smtClean="0">
              <a:latin typeface="Arial Black" pitchFamily="34" charset="0"/>
            </a:endParaRPr>
          </a:p>
          <a:p>
            <a:pPr marL="354013" indent="-354013" algn="just" eaLnBrk="0" hangingPunct="0">
              <a:lnSpc>
                <a:spcPct val="130000"/>
              </a:lnSpc>
              <a:buClrTx/>
              <a:buSzPct val="100000"/>
              <a:buFont typeface="+mj-lt"/>
              <a:buAutoNum type="alphaLcPeriod"/>
            </a:pPr>
            <a:r>
              <a:rPr lang="en-US" sz="9200" dirty="0" err="1" smtClean="0">
                <a:latin typeface="Aharoni" pitchFamily="2" charset="-79"/>
                <a:cs typeface="Aharoni" pitchFamily="2" charset="-79"/>
              </a:rPr>
              <a:t>Menentukan</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Nama</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Jabatan</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Eselon</a:t>
            </a:r>
            <a:r>
              <a:rPr lang="en-US" sz="9200" dirty="0" smtClean="0">
                <a:latin typeface="Aharoni" pitchFamily="2" charset="-79"/>
                <a:cs typeface="Aharoni" pitchFamily="2" charset="-79"/>
              </a:rPr>
              <a:t>/</a:t>
            </a:r>
            <a:r>
              <a:rPr lang="en-US" sz="9200" dirty="0" err="1" smtClean="0">
                <a:latin typeface="Aharoni" pitchFamily="2" charset="-79"/>
                <a:cs typeface="Aharoni" pitchFamily="2" charset="-79"/>
              </a:rPr>
              <a:t>Jenjang</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Jabatan</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dan</a:t>
            </a:r>
            <a:r>
              <a:rPr lang="en-US" sz="9200" dirty="0" smtClean="0">
                <a:latin typeface="Aharoni" pitchFamily="2" charset="-79"/>
                <a:cs typeface="Aharoni" pitchFamily="2" charset="-79"/>
              </a:rPr>
              <a:t> Unit </a:t>
            </a:r>
            <a:r>
              <a:rPr lang="en-US" sz="9200" dirty="0" err="1" smtClean="0">
                <a:latin typeface="Aharoni" pitchFamily="2" charset="-79"/>
                <a:cs typeface="Aharoni" pitchFamily="2" charset="-79"/>
              </a:rPr>
              <a:t>Kerja</a:t>
            </a:r>
            <a:r>
              <a:rPr lang="en-US" sz="9200" dirty="0" smtClean="0">
                <a:latin typeface="Aharoni" pitchFamily="2" charset="-79"/>
                <a:cs typeface="Aharoni" pitchFamily="2" charset="-79"/>
              </a:rPr>
              <a:t> yang </a:t>
            </a:r>
            <a:r>
              <a:rPr lang="en-US" sz="9200" dirty="0" err="1" smtClean="0">
                <a:latin typeface="Aharoni" pitchFamily="2" charset="-79"/>
                <a:cs typeface="Aharoni" pitchFamily="2" charset="-79"/>
              </a:rPr>
              <a:t>akan</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diidentifikasi</a:t>
            </a:r>
            <a:r>
              <a:rPr lang="en-US" sz="9200" dirty="0" smtClean="0">
                <a:latin typeface="Aharoni" pitchFamily="2" charset="-79"/>
                <a:cs typeface="Aharoni" pitchFamily="2" charset="-79"/>
              </a:rPr>
              <a:t> </a:t>
            </a:r>
            <a:r>
              <a:rPr lang="en-US" sz="9200" dirty="0" err="1" smtClean="0">
                <a:latin typeface="Aharoni" pitchFamily="2" charset="-79"/>
                <a:cs typeface="Aharoni" pitchFamily="2" charset="-79"/>
              </a:rPr>
              <a:t>kompetensinya</a:t>
            </a:r>
            <a:r>
              <a:rPr lang="en-US" sz="9200" dirty="0" smtClean="0">
                <a:latin typeface="Aharoni" pitchFamily="2" charset="-79"/>
                <a:cs typeface="Aharoni" pitchFamily="2" charset="-79"/>
              </a:rPr>
              <a:t>;</a:t>
            </a:r>
          </a:p>
          <a:p>
            <a:pPr marL="354013" indent="-354013" algn="just" eaLnBrk="0" hangingPunct="0">
              <a:lnSpc>
                <a:spcPct val="130000"/>
              </a:lnSpc>
              <a:buClrTx/>
              <a:buSzPct val="100000"/>
              <a:buFont typeface="+mj-lt"/>
              <a:buAutoNum type="alphaLcPeriod"/>
            </a:pPr>
            <a:r>
              <a:rPr lang="id-ID" sz="9200" dirty="0" smtClean="0">
                <a:latin typeface="Aharoni" pitchFamily="2" charset="-79"/>
                <a:cs typeface="Aharoni" pitchFamily="2" charset="-79"/>
              </a:rPr>
              <a:t>Menuangkan  uraian tugas dan tahapan</a:t>
            </a:r>
            <a:r>
              <a:rPr lang="en-US" sz="9200" dirty="0" smtClean="0">
                <a:latin typeface="Aharoni" pitchFamily="2" charset="-79"/>
                <a:cs typeface="Aharoni" pitchFamily="2" charset="-79"/>
              </a:rPr>
              <a:t>.</a:t>
            </a:r>
          </a:p>
          <a:p>
            <a:pPr marL="354013" indent="-354013" algn="just" eaLnBrk="0" hangingPunct="0">
              <a:lnSpc>
                <a:spcPct val="130000"/>
              </a:lnSpc>
              <a:buClrTx/>
              <a:buSzPct val="100000"/>
              <a:buFont typeface="+mj-lt"/>
              <a:buAutoNum type="alphaLcPeriod"/>
            </a:pPr>
            <a:r>
              <a:rPr lang="id-ID" sz="9200" dirty="0" smtClean="0">
                <a:latin typeface="Aharoni" pitchFamily="2" charset="-79"/>
                <a:cs typeface="Aharoni" pitchFamily="2" charset="-79"/>
              </a:rPr>
              <a:t>Menganalisis uraian tugas (UT) </a:t>
            </a:r>
            <a:r>
              <a:rPr lang="en-US" sz="9200" dirty="0" smtClean="0">
                <a:latin typeface="Aharoni" pitchFamily="2" charset="-79"/>
                <a:cs typeface="Aharoni" pitchFamily="2" charset="-79"/>
              </a:rPr>
              <a:t>t</a:t>
            </a:r>
            <a:r>
              <a:rPr lang="id-ID" sz="9200" dirty="0" smtClean="0">
                <a:latin typeface="Aharoni" pitchFamily="2" charset="-79"/>
                <a:cs typeface="Aharoni" pitchFamily="2" charset="-79"/>
              </a:rPr>
              <a:t>ersebut untuk mendapatkan kata kunci</a:t>
            </a:r>
            <a:r>
              <a:rPr lang="en-US" sz="9200" dirty="0" smtClean="0">
                <a:latin typeface="Aharoni" pitchFamily="2" charset="-79"/>
                <a:cs typeface="Aharoni" pitchFamily="2" charset="-79"/>
              </a:rPr>
              <a:t>.</a:t>
            </a:r>
            <a:endParaRPr lang="id-ID" sz="9200" dirty="0" smtClean="0">
              <a:latin typeface="Aharoni" pitchFamily="2" charset="-79"/>
              <a:cs typeface="Aharoni" pitchFamily="2" charset="-79"/>
            </a:endParaRPr>
          </a:p>
          <a:p>
            <a:pPr marL="354013" indent="-354013" algn="just" eaLnBrk="0" hangingPunct="0">
              <a:lnSpc>
                <a:spcPct val="130000"/>
              </a:lnSpc>
              <a:buClrTx/>
              <a:buSzPct val="100000"/>
              <a:buFont typeface="+mj-lt"/>
              <a:buAutoNum type="alphaLcPeriod"/>
            </a:pPr>
            <a:r>
              <a:rPr lang="id-ID" sz="9200" dirty="0" smtClean="0">
                <a:latin typeface="Aharoni" pitchFamily="2" charset="-79"/>
                <a:cs typeface="Aharoni" pitchFamily="2" charset="-79"/>
              </a:rPr>
              <a:t>Menganalisis </a:t>
            </a:r>
            <a:r>
              <a:rPr lang="en-US" sz="9200" dirty="0" err="1" smtClean="0">
                <a:latin typeface="Aharoni" pitchFamily="2" charset="-79"/>
                <a:cs typeface="Aharoni" pitchFamily="2" charset="-79"/>
              </a:rPr>
              <a:t>tahapan</a:t>
            </a:r>
            <a:r>
              <a:rPr lang="en-US" sz="9200" dirty="0" smtClean="0">
                <a:latin typeface="Aharoni" pitchFamily="2" charset="-79"/>
                <a:cs typeface="Aharoni" pitchFamily="2" charset="-79"/>
              </a:rPr>
              <a:t>/</a:t>
            </a:r>
            <a:r>
              <a:rPr lang="id-ID" sz="9200" dirty="0" smtClean="0">
                <a:latin typeface="Aharoni" pitchFamily="2" charset="-79"/>
                <a:cs typeface="Aharoni" pitchFamily="2" charset="-79"/>
              </a:rPr>
              <a:t>kegiatan menjadi kegiatan utama (KU)</a:t>
            </a:r>
            <a:r>
              <a:rPr lang="en-US" sz="9200" dirty="0" smtClean="0">
                <a:latin typeface="Aharoni" pitchFamily="2" charset="-79"/>
                <a:cs typeface="Aharoni" pitchFamily="2" charset="-79"/>
              </a:rPr>
              <a:t>.</a:t>
            </a:r>
            <a:endParaRPr lang="id-ID" sz="9200" dirty="0" smtClean="0">
              <a:latin typeface="Aharoni" pitchFamily="2" charset="-79"/>
              <a:cs typeface="Aharoni" pitchFamily="2" charset="-79"/>
            </a:endParaRPr>
          </a:p>
          <a:p>
            <a:pPr marL="354013" indent="-354013">
              <a:buClrTx/>
              <a:buSzPct val="100000"/>
            </a:pPr>
            <a:endParaRPr lang="en-US" sz="3200" dirty="0"/>
          </a:p>
        </p:txBody>
      </p:sp>
      <p:sp>
        <p:nvSpPr>
          <p:cNvPr id="4" name="Slide Number Placeholder 3"/>
          <p:cNvSpPr>
            <a:spLocks noGrp="1"/>
          </p:cNvSpPr>
          <p:nvPr>
            <p:ph type="sldNum" sz="quarter" idx="15"/>
          </p:nvPr>
        </p:nvSpPr>
        <p:spPr/>
        <p:txBody>
          <a:bodyPr>
            <a:normAutofit/>
          </a:bodyPr>
          <a:lstStyle/>
          <a:p>
            <a:fld id="{F39800C6-A770-4B4E-8B6E-9E73D56B30AC}" type="slidenum">
              <a:rPr lang="en-US" smtClean="0"/>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24"/>
          <p:cNvPicPr>
            <a:picLocks noChangeAspect="1" noChangeArrowheads="1"/>
          </p:cNvPicPr>
          <p:nvPr/>
        </p:nvPicPr>
        <p:blipFill>
          <a:blip r:embed="rId3"/>
          <a:srcRect/>
          <a:stretch>
            <a:fillRect/>
          </a:stretch>
        </p:blipFill>
        <p:spPr bwMode="auto">
          <a:xfrm>
            <a:off x="3849690" y="381002"/>
            <a:ext cx="1444625" cy="1520825"/>
          </a:xfrm>
          <a:prstGeom prst="rect">
            <a:avLst/>
          </a:prstGeom>
          <a:noFill/>
          <a:ln w="9525">
            <a:noFill/>
            <a:miter lim="800000"/>
            <a:headEnd/>
            <a:tailEnd/>
          </a:ln>
        </p:spPr>
      </p:pic>
      <p:sp>
        <p:nvSpPr>
          <p:cNvPr id="9219" name="Text Box 9"/>
          <p:cNvSpPr txBox="1">
            <a:spLocks noChangeArrowheads="1"/>
          </p:cNvSpPr>
          <p:nvPr/>
        </p:nvSpPr>
        <p:spPr bwMode="auto">
          <a:xfrm>
            <a:off x="1032671" y="5618163"/>
            <a:ext cx="7078663" cy="862806"/>
          </a:xfrm>
          <a:prstGeom prst="rect">
            <a:avLst/>
          </a:prstGeom>
          <a:noFill/>
          <a:ln w="9525">
            <a:noFill/>
            <a:miter lim="800000"/>
            <a:headEnd/>
            <a:tailEnd/>
          </a:ln>
        </p:spPr>
        <p:txBody>
          <a:bodyPr wrap="square" lIns="77221" tIns="38611" rIns="77221" bIns="38611">
            <a:spAutoFit/>
          </a:bodyPr>
          <a:lstStyle/>
          <a:p>
            <a:pPr algn="ctr" defTabSz="871538"/>
            <a:r>
              <a:rPr lang="en-US" sz="1700" dirty="0">
                <a:latin typeface="Arial Rounded MT Bold" pitchFamily="34" charset="0"/>
              </a:rPr>
              <a:t>DIREKTORAT STANDARDISASI DAN KOMPETENSI JABATAN  </a:t>
            </a:r>
          </a:p>
          <a:p>
            <a:pPr algn="ctr" defTabSz="871538"/>
            <a:r>
              <a:rPr lang="en-US" sz="1700" dirty="0">
                <a:latin typeface="Arial Rounded MT Bold" pitchFamily="34" charset="0"/>
              </a:rPr>
              <a:t>BADAN KEPEGAWAIAN </a:t>
            </a:r>
            <a:r>
              <a:rPr lang="en-US" sz="1700" dirty="0" smtClean="0">
                <a:latin typeface="Arial Rounded MT Bold" pitchFamily="34" charset="0"/>
              </a:rPr>
              <a:t>NEGARA</a:t>
            </a:r>
          </a:p>
          <a:p>
            <a:pPr algn="ctr" defTabSz="871538"/>
            <a:r>
              <a:rPr lang="en-US" sz="1700" dirty="0" smtClean="0">
                <a:latin typeface="Arial Rounded MT Bold" pitchFamily="34" charset="0"/>
              </a:rPr>
              <a:t>2013</a:t>
            </a:r>
            <a:endParaRPr lang="en-US" sz="1700" dirty="0">
              <a:latin typeface="Arial Rounded MT Bold" pitchFamily="34" charset="0"/>
            </a:endParaRPr>
          </a:p>
        </p:txBody>
      </p:sp>
      <p:sp>
        <p:nvSpPr>
          <p:cNvPr id="9220" name="Rectangle 4"/>
          <p:cNvSpPr>
            <a:spLocks noChangeArrowheads="1"/>
          </p:cNvSpPr>
          <p:nvPr/>
        </p:nvSpPr>
        <p:spPr bwMode="auto">
          <a:xfrm>
            <a:off x="800100" y="3352801"/>
            <a:ext cx="7543800" cy="1200329"/>
          </a:xfrm>
          <a:prstGeom prst="rect">
            <a:avLst/>
          </a:prstGeom>
          <a:noFill/>
          <a:ln w="9525">
            <a:noFill/>
            <a:miter lim="800000"/>
            <a:headEnd/>
            <a:tailEnd/>
          </a:ln>
        </p:spPr>
        <p:txBody>
          <a:bodyPr>
            <a:spAutoFit/>
          </a:bodyPr>
          <a:lstStyle/>
          <a:p>
            <a:pPr algn="ctr"/>
            <a:r>
              <a:rPr lang="en-US" sz="3600" b="1" dirty="0">
                <a:latin typeface="Times New Roman" pitchFamily="18" charset="0"/>
                <a:cs typeface="Times New Roman" pitchFamily="18" charset="0"/>
              </a:rPr>
              <a:t>PENGANTAR </a:t>
            </a:r>
            <a:br>
              <a:rPr lang="en-US" sz="3600" b="1" dirty="0">
                <a:latin typeface="Times New Roman" pitchFamily="18" charset="0"/>
                <a:cs typeface="Times New Roman" pitchFamily="18" charset="0"/>
              </a:rPr>
            </a:br>
            <a:r>
              <a:rPr lang="en-US" sz="3600" b="1" dirty="0" smtClean="0">
                <a:latin typeface="Times New Roman" pitchFamily="18" charset="0"/>
                <a:cs typeface="Times New Roman" pitchFamily="18" charset="0"/>
              </a:rPr>
              <a:t>PENGEMBANGAN KOMPETENSI</a:t>
            </a:r>
            <a:endParaRPr lang="en-US" sz="3600" b="1"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pPr>
              <a:defRPr/>
            </a:pPr>
            <a:fld id="{707CEA1A-3EFE-4A0B-84C6-032C4BEB7064}" type="slidenum">
              <a:rPr lang="en-US" smtClean="0"/>
              <a:pPr>
                <a:defRPr/>
              </a:pPr>
              <a:t>2</a:t>
            </a:fld>
            <a:endParaRPr lang="en-US"/>
          </a:p>
        </p:txBody>
      </p:sp>
      <p:sp>
        <p:nvSpPr>
          <p:cNvPr id="6" name="Rectangle 5"/>
          <p:cNvSpPr/>
          <p:nvPr/>
        </p:nvSpPr>
        <p:spPr>
          <a:xfrm>
            <a:off x="2620923" y="1981200"/>
            <a:ext cx="3902158" cy="369332"/>
          </a:xfrm>
          <a:prstGeom prst="rect">
            <a:avLst/>
          </a:prstGeom>
        </p:spPr>
        <p:txBody>
          <a:bodyPr wrap="none">
            <a:spAutoFit/>
          </a:bodyPr>
          <a:lstStyle/>
          <a:p>
            <a:pPr algn="ctr" defTabSz="871538"/>
            <a:r>
              <a:rPr lang="en-US" dirty="0" smtClean="0">
                <a:latin typeface="Arial Rounded MT Bold" pitchFamily="34" charset="0"/>
              </a:rPr>
              <a:t>BADAN KEPEGAWAIAN NEGARA</a:t>
            </a: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3400"/>
            <a:ext cx="7498080" cy="563562"/>
          </a:xfrm>
        </p:spPr>
        <p:txBody>
          <a:bodyPr>
            <a:normAutofit/>
          </a:bodyPr>
          <a:lstStyle/>
          <a:p>
            <a:r>
              <a:rPr lang="en-US" sz="2400" i="1" dirty="0" err="1" smtClean="0">
                <a:solidFill>
                  <a:schemeClr val="tx1"/>
                </a:solidFill>
              </a:rPr>
              <a:t>Lanjutan</a:t>
            </a:r>
            <a:r>
              <a:rPr lang="en-US" sz="2400" i="1" dirty="0" smtClean="0">
                <a:solidFill>
                  <a:schemeClr val="tx1"/>
                </a:solidFill>
              </a:rPr>
              <a:t>…</a:t>
            </a:r>
            <a:endParaRPr lang="en-US" sz="2400" i="1" dirty="0">
              <a:solidFill>
                <a:schemeClr val="tx1"/>
              </a:solidFill>
            </a:endParaRPr>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20</a:t>
            </a:fld>
            <a:endParaRPr lang="en-US"/>
          </a:p>
        </p:txBody>
      </p:sp>
      <p:sp>
        <p:nvSpPr>
          <p:cNvPr id="3" name="Content Placeholder 2"/>
          <p:cNvSpPr>
            <a:spLocks noGrp="1"/>
          </p:cNvSpPr>
          <p:nvPr>
            <p:ph sz="quarter" idx="1"/>
          </p:nvPr>
        </p:nvSpPr>
        <p:spPr>
          <a:xfrm>
            <a:off x="533400" y="1676400"/>
            <a:ext cx="8031480" cy="4800600"/>
          </a:xfrm>
        </p:spPr>
        <p:txBody>
          <a:bodyPr>
            <a:normAutofit fontScale="77500" lnSpcReduction="20000"/>
          </a:bodyPr>
          <a:lstStyle/>
          <a:p>
            <a:pPr marL="265113" indent="-265113" algn="just" eaLnBrk="0" hangingPunct="0">
              <a:buClrTx/>
              <a:buSzPct val="100000"/>
              <a:buFont typeface="+mj-lt"/>
              <a:buAutoNum type="alphaLcPeriod" startAt="5"/>
              <a:tabLst>
                <a:tab pos="860425" algn="l"/>
              </a:tabLst>
            </a:pPr>
            <a:r>
              <a:rPr lang="id-ID" sz="2900" dirty="0" smtClean="0">
                <a:latin typeface="Aharoni" pitchFamily="2" charset="-79"/>
                <a:cs typeface="Aharoni" pitchFamily="2" charset="-79"/>
              </a:rPr>
              <a:t>Kata kunci yang diperoleh dari </a:t>
            </a:r>
            <a:r>
              <a:rPr lang="en-US" sz="2900" dirty="0" smtClean="0">
                <a:latin typeface="Aharoni" pitchFamily="2" charset="-79"/>
                <a:cs typeface="Aharoni" pitchFamily="2" charset="-79"/>
              </a:rPr>
              <a:t>UT d</a:t>
            </a:r>
            <a:r>
              <a:rPr lang="id-ID" sz="2900" dirty="0" smtClean="0">
                <a:latin typeface="Aharoni" pitchFamily="2" charset="-79"/>
                <a:cs typeface="Aharoni" pitchFamily="2" charset="-79"/>
              </a:rPr>
              <a:t>igunakan untuk menentukan</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jenis</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kompetensi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berpedoman</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pada</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Kamus</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Kompetensi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Manajerial</a:t>
            </a:r>
            <a:r>
              <a:rPr lang="en-US" sz="2900" dirty="0" smtClean="0">
                <a:latin typeface="Aharoni" pitchFamily="2" charset="-79"/>
                <a:cs typeface="Aharoni" pitchFamily="2" charset="-79"/>
              </a:rPr>
              <a:t> (KKM),</a:t>
            </a:r>
            <a:r>
              <a:rPr lang="id-ID" sz="2900" dirty="0" smtClean="0">
                <a:latin typeface="Aharoni" pitchFamily="2" charset="-79"/>
                <a:cs typeface="Aharoni" pitchFamily="2" charset="-79"/>
              </a:rPr>
              <a:t> dan</a:t>
            </a:r>
            <a:endParaRPr lang="en-US" sz="2900" dirty="0" smtClean="0">
              <a:latin typeface="Aharoni" pitchFamily="2" charset="-79"/>
              <a:cs typeface="Aharoni" pitchFamily="2" charset="-79"/>
            </a:endParaRPr>
          </a:p>
          <a:p>
            <a:pPr marL="265113" indent="-265113" algn="just" eaLnBrk="0" hangingPunct="0">
              <a:buClrTx/>
              <a:buSzPct val="100000"/>
              <a:buFont typeface="+mj-lt"/>
              <a:buAutoNum type="alphaLcPeriod" startAt="5"/>
            </a:pPr>
            <a:endParaRPr lang="en-US" sz="2900" dirty="0" smtClean="0">
              <a:latin typeface="Aharoni" pitchFamily="2" charset="-79"/>
              <a:cs typeface="Aharoni" pitchFamily="2" charset="-79"/>
            </a:endParaRPr>
          </a:p>
          <a:p>
            <a:pPr marL="265113" indent="-265113" algn="just" eaLnBrk="0" hangingPunct="0">
              <a:buClrTx/>
              <a:buSzPct val="100000"/>
              <a:buFont typeface="+mj-lt"/>
              <a:buAutoNum type="alphaLcPeriod" startAt="5"/>
            </a:pPr>
            <a:r>
              <a:rPr lang="en-US" sz="2900" dirty="0" err="1" smtClean="0">
                <a:latin typeface="Aharoni" pitchFamily="2" charset="-79"/>
                <a:cs typeface="Aharoni" pitchFamily="2" charset="-79"/>
              </a:rPr>
              <a:t>Kegiatan</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Utama</a:t>
            </a:r>
            <a:r>
              <a:rPr lang="en-US" sz="2900" dirty="0" smtClean="0">
                <a:latin typeface="Aharoni" pitchFamily="2" charset="-79"/>
                <a:cs typeface="Aharoni" pitchFamily="2" charset="-79"/>
              </a:rPr>
              <a:t> (KU) </a:t>
            </a:r>
            <a:r>
              <a:rPr lang="en-US" sz="2900" dirty="0" err="1" smtClean="0">
                <a:latin typeface="Aharoni" pitchFamily="2" charset="-79"/>
                <a:cs typeface="Aharoni" pitchFamily="2" charset="-79"/>
              </a:rPr>
              <a:t>diperlukan</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untuk</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menentukan</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level kompetensi</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dengan berpedoman pada </a:t>
            </a:r>
            <a:r>
              <a:rPr lang="en-US" sz="2900" dirty="0" err="1" smtClean="0">
                <a:latin typeface="Aharoni" pitchFamily="2" charset="-79"/>
                <a:cs typeface="Aharoni" pitchFamily="2" charset="-79"/>
              </a:rPr>
              <a:t>Kamus</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Kompetensi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Manajerial</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KKM</a:t>
            </a:r>
            <a:r>
              <a:rPr lang="en-US" sz="2900" dirty="0" smtClean="0">
                <a:latin typeface="Aharoni" pitchFamily="2" charset="-79"/>
                <a:cs typeface="Aharoni" pitchFamily="2" charset="-79"/>
              </a:rPr>
              <a:t>).</a:t>
            </a:r>
          </a:p>
          <a:p>
            <a:pPr marL="265113" indent="-265113" algn="just" eaLnBrk="0" hangingPunct="0">
              <a:buClrTx/>
              <a:buSzPct val="100000"/>
              <a:buFont typeface="+mj-lt"/>
              <a:buAutoNum type="alphaLcPeriod" startAt="5"/>
            </a:pPr>
            <a:endParaRPr lang="en-US" sz="2900" dirty="0" smtClean="0">
              <a:latin typeface="Aharoni" pitchFamily="2" charset="-79"/>
              <a:cs typeface="Aharoni" pitchFamily="2" charset="-79"/>
            </a:endParaRPr>
          </a:p>
          <a:p>
            <a:pPr marL="265113" indent="-265113" algn="just" eaLnBrk="0" hangingPunct="0">
              <a:buClrTx/>
              <a:buSzPct val="100000"/>
              <a:buFont typeface="+mj-lt"/>
              <a:buAutoNum type="alphaLcPeriod" startAt="5"/>
            </a:pPr>
            <a:r>
              <a:rPr lang="id-ID" sz="2900" dirty="0" smtClean="0">
                <a:latin typeface="Aharoni" pitchFamily="2" charset="-79"/>
                <a:cs typeface="Aharoni" pitchFamily="2" charset="-79"/>
              </a:rPr>
              <a:t>Apabila  hasil  identifikasi  kompetensi</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ada</a:t>
            </a:r>
            <a:r>
              <a:rPr lang="en-US" sz="2900" dirty="0" smtClean="0">
                <a:latin typeface="Aharoni" pitchFamily="2" charset="-79"/>
                <a:cs typeface="Aharoni" pitchFamily="2" charset="-79"/>
              </a:rPr>
              <a:t> UT </a:t>
            </a:r>
            <a:r>
              <a:rPr lang="id-ID" sz="2900" dirty="0" smtClean="0">
                <a:latin typeface="Aharoni" pitchFamily="2" charset="-79"/>
                <a:cs typeface="Aharoni" pitchFamily="2" charset="-79"/>
              </a:rPr>
              <a:t>dua atau lebih yang memiliki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jenis</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kompetensi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sama</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dan</a:t>
            </a:r>
            <a:r>
              <a:rPr lang="en-US" sz="2900" dirty="0" smtClean="0">
                <a:latin typeface="Aharoni" pitchFamily="2" charset="-79"/>
                <a:cs typeface="Aharoni" pitchFamily="2" charset="-79"/>
              </a:rPr>
              <a:t> level </a:t>
            </a:r>
            <a:r>
              <a:rPr lang="id-ID" sz="2900" dirty="0" smtClean="0">
                <a:latin typeface="Aharoni" pitchFamily="2" charset="-79"/>
                <a:cs typeface="Aharoni" pitchFamily="2" charset="-79"/>
              </a:rPr>
              <a:t>kompetensi </a:t>
            </a:r>
            <a:r>
              <a:rPr lang="en-US" sz="2900" dirty="0" smtClean="0">
                <a:latin typeface="Aharoni" pitchFamily="2" charset="-79"/>
                <a:cs typeface="Aharoni" pitchFamily="2" charset="-79"/>
              </a:rPr>
              <a:t>yang </a:t>
            </a:r>
            <a:r>
              <a:rPr lang="en-US" sz="2900" dirty="0" err="1" smtClean="0">
                <a:latin typeface="Aharoni" pitchFamily="2" charset="-79"/>
                <a:cs typeface="Aharoni" pitchFamily="2" charset="-79"/>
              </a:rPr>
              <a:t>berbeda</a:t>
            </a:r>
            <a:r>
              <a:rPr lang="id-ID" sz="2900" dirty="0" smtClean="0">
                <a:latin typeface="Aharoni" pitchFamily="2" charset="-79"/>
                <a:cs typeface="Aharoni" pitchFamily="2" charset="-79"/>
              </a:rPr>
              <a:t>, cukup dipilih</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satu</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jenis</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kompetensi</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dengan</a:t>
            </a:r>
            <a:r>
              <a:rPr lang="en-US" sz="2900" dirty="0" smtClean="0">
                <a:latin typeface="Aharoni" pitchFamily="2" charset="-79"/>
                <a:cs typeface="Aharoni" pitchFamily="2" charset="-79"/>
              </a:rPr>
              <a:t> level </a:t>
            </a:r>
            <a:r>
              <a:rPr lang="id-ID" sz="2900" dirty="0" smtClean="0">
                <a:latin typeface="Aharoni" pitchFamily="2" charset="-79"/>
                <a:cs typeface="Aharoni" pitchFamily="2" charset="-79"/>
              </a:rPr>
              <a:t>yang </a:t>
            </a:r>
            <a:r>
              <a:rPr lang="en-US" sz="2900" dirty="0" err="1" smtClean="0">
                <a:latin typeface="Aharoni" pitchFamily="2" charset="-79"/>
                <a:cs typeface="Aharoni" pitchFamily="2" charset="-79"/>
              </a:rPr>
              <a:t>dianggap</a:t>
            </a:r>
            <a:r>
              <a:rPr lang="en-US" sz="2900" dirty="0" smtClean="0">
                <a:latin typeface="Aharoni" pitchFamily="2" charset="-79"/>
                <a:cs typeface="Aharoni" pitchFamily="2" charset="-79"/>
              </a:rPr>
              <a:t> paling </a:t>
            </a:r>
            <a:r>
              <a:rPr lang="en-US" sz="2900" dirty="0" err="1" smtClean="0">
                <a:latin typeface="Aharoni" pitchFamily="2" charset="-79"/>
                <a:cs typeface="Aharoni" pitchFamily="2" charset="-79"/>
              </a:rPr>
              <a:t>berpengaruh</a:t>
            </a:r>
            <a:r>
              <a:rPr lang="en-US" sz="2900" dirty="0" smtClean="0">
                <a:latin typeface="Aharoni" pitchFamily="2" charset="-79"/>
                <a:cs typeface="Aharoni" pitchFamily="2" charset="-79"/>
              </a:rPr>
              <a:t> </a:t>
            </a:r>
            <a:r>
              <a:rPr lang="en-US" sz="2900" dirty="0" err="1" smtClean="0">
                <a:latin typeface="Aharoni" pitchFamily="2" charset="-79"/>
                <a:cs typeface="Aharoni" pitchFamily="2" charset="-79"/>
              </a:rPr>
              <a:t>terhadap</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kelancaran pelaksanaan</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tugas</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dan</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kegiatan utamanya dijadikan</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satu</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dengan</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kompetensi yang dipilih</a:t>
            </a:r>
            <a:r>
              <a:rPr lang="en-US" sz="2900" dirty="0" smtClean="0">
                <a:latin typeface="Aharoni" pitchFamily="2" charset="-79"/>
                <a:cs typeface="Aharoni" pitchFamily="2" charset="-79"/>
              </a:rPr>
              <a:t> </a:t>
            </a:r>
            <a:r>
              <a:rPr lang="id-ID" sz="2900" dirty="0" smtClean="0">
                <a:latin typeface="Aharoni" pitchFamily="2" charset="-79"/>
                <a:cs typeface="Aharoni" pitchFamily="2" charset="-79"/>
              </a:rPr>
              <a:t>tersebut. </a:t>
            </a:r>
            <a:endParaRPr lang="en-US" sz="2900" dirty="0" smtClean="0">
              <a:latin typeface="Aharoni" pitchFamily="2" charset="-79"/>
              <a:cs typeface="Aharoni" pitchFamily="2" charset="-79"/>
            </a:endParaRPr>
          </a:p>
          <a:p>
            <a:pPr marL="265113" indent="-265113">
              <a:buSzPct val="100000"/>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normAutofit fontScale="85000" lnSpcReduction="20000"/>
          </a:bodyPr>
          <a:lstStyle/>
          <a:p>
            <a:fld id="{F39800C6-A770-4B4E-8B6E-9E73D56B30AC}" type="slidenum">
              <a:rPr lang="en-US" smtClean="0"/>
              <a:pPr/>
              <a:t>21</a:t>
            </a:fld>
            <a:endParaRPr lang="en-US"/>
          </a:p>
        </p:txBody>
      </p:sp>
      <p:sp>
        <p:nvSpPr>
          <p:cNvPr id="4" name="Content Placeholder 3"/>
          <p:cNvSpPr>
            <a:spLocks noGrp="1"/>
          </p:cNvSpPr>
          <p:nvPr>
            <p:ph sz="quarter" idx="1"/>
          </p:nvPr>
        </p:nvSpPr>
        <p:spPr>
          <a:xfrm>
            <a:off x="685800" y="2286000"/>
            <a:ext cx="8153400" cy="2209800"/>
          </a:xfrm>
        </p:spPr>
        <p:txBody>
          <a:bodyPr>
            <a:normAutofit lnSpcReduction="10000"/>
          </a:bodyPr>
          <a:lstStyle/>
          <a:p>
            <a:pPr marL="0" indent="0" algn="ctr">
              <a:buNone/>
            </a:pPr>
            <a:r>
              <a:rPr lang="en-US" sz="4800" b="1" smtClean="0"/>
              <a:t>LATAR BELAKANG PENENTUAN KOMPETENSI GENERIK</a:t>
            </a:r>
            <a:endParaRPr lang="en-US" sz="4800" b="1"/>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79388" y="260350"/>
            <a:ext cx="8686800" cy="1143000"/>
          </a:xfrm>
        </p:spPr>
        <p:txBody>
          <a:bodyPr>
            <a:noAutofit/>
          </a:bodyPr>
          <a:lstStyle/>
          <a:p>
            <a:r>
              <a:rPr lang="en-US" sz="3600" b="1" smtClean="0">
                <a:solidFill>
                  <a:srgbClr val="FF0000"/>
                </a:solidFill>
              </a:rPr>
              <a:t>UU No. 43 Tahun 1999 </a:t>
            </a:r>
            <a:br>
              <a:rPr lang="en-US" sz="3600" b="1" smtClean="0">
                <a:solidFill>
                  <a:srgbClr val="FF0000"/>
                </a:solidFill>
              </a:rPr>
            </a:br>
            <a:r>
              <a:rPr lang="en-US" sz="3600" b="1" smtClean="0">
                <a:solidFill>
                  <a:srgbClr val="FF0000"/>
                </a:solidFill>
              </a:rPr>
              <a:t>Tentang Pokok-Pokok Kepegawaian</a:t>
            </a:r>
          </a:p>
        </p:txBody>
      </p:sp>
      <p:sp>
        <p:nvSpPr>
          <p:cNvPr id="4099" name="Rectangle 15"/>
          <p:cNvSpPr>
            <a:spLocks noGrp="1" noChangeArrowheads="1"/>
          </p:cNvSpPr>
          <p:nvPr>
            <p:ph idx="1"/>
          </p:nvPr>
        </p:nvSpPr>
        <p:spPr>
          <a:xfrm>
            <a:off x="457200" y="1752600"/>
            <a:ext cx="8229600" cy="3989388"/>
          </a:xfrm>
        </p:spPr>
        <p:txBody>
          <a:bodyPr/>
          <a:lstStyle/>
          <a:p>
            <a:pPr marL="514350" indent="-514350" eaLnBrk="1" hangingPunct="1">
              <a:buFontTx/>
              <a:buAutoNum type="arabicPeriod"/>
            </a:pPr>
            <a:r>
              <a:rPr lang="en-US" sz="3000" b="1" smtClean="0"/>
              <a:t>Pasal 12 ayat 2</a:t>
            </a:r>
          </a:p>
          <a:p>
            <a:pPr marL="514350" indent="-514350" eaLnBrk="1" hangingPunct="1">
              <a:buFontTx/>
              <a:buNone/>
            </a:pPr>
            <a:r>
              <a:rPr lang="en-US" smtClean="0"/>
              <a:t>	</a:t>
            </a:r>
            <a:r>
              <a:rPr lang="en-US" sz="2600" smtClean="0"/>
              <a:t>Untuk mewujudkan penyelenggaraan tugas pemerintah dan pembangunan sebagaimana dimaksud dalam ayat (1), diperlukan Pegawai Negeri Sipil yang </a:t>
            </a:r>
            <a:r>
              <a:rPr lang="en-US" sz="2600" b="1" smtClean="0">
                <a:latin typeface="Arial Black" pitchFamily="34" charset="0"/>
              </a:rPr>
              <a:t>profesional, bertanggung jawab, jujur dan adil </a:t>
            </a:r>
            <a:r>
              <a:rPr lang="en-US" sz="2600" smtClean="0"/>
              <a:t>melalui pembinaan yang dilaksanakan berdasarkan sistem prestasi kerja dan sistem karier yang dititikberatkan pada sistem prestasi kerja.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8313" y="188913"/>
            <a:ext cx="8229600" cy="1143000"/>
          </a:xfrm>
        </p:spPr>
        <p:txBody>
          <a:bodyPr/>
          <a:lstStyle/>
          <a:p>
            <a:r>
              <a:rPr lang="en-US" sz="3200" b="1" smtClean="0">
                <a:solidFill>
                  <a:srgbClr val="FF0000"/>
                </a:solidFill>
              </a:rPr>
              <a:t>UU No. 43 Tahun 1999 </a:t>
            </a:r>
            <a:br>
              <a:rPr lang="en-US" sz="3200" b="1" smtClean="0">
                <a:solidFill>
                  <a:srgbClr val="FF0000"/>
                </a:solidFill>
              </a:rPr>
            </a:br>
            <a:r>
              <a:rPr lang="en-US" sz="3200" b="1" smtClean="0">
                <a:solidFill>
                  <a:srgbClr val="FF0000"/>
                </a:solidFill>
              </a:rPr>
              <a:t>Tentang Pokok-Pokok Kepegawaian</a:t>
            </a:r>
            <a:endParaRPr lang="en-US" sz="3200" smtClean="0">
              <a:solidFill>
                <a:srgbClr val="FF0000"/>
              </a:solidFill>
            </a:endParaRPr>
          </a:p>
        </p:txBody>
      </p:sp>
      <p:sp>
        <p:nvSpPr>
          <p:cNvPr id="5123" name="Content Placeholder 2"/>
          <p:cNvSpPr>
            <a:spLocks noGrp="1"/>
          </p:cNvSpPr>
          <p:nvPr>
            <p:ph idx="1"/>
          </p:nvPr>
        </p:nvSpPr>
        <p:spPr>
          <a:xfrm>
            <a:off x="457200" y="1752600"/>
            <a:ext cx="8229600" cy="4525962"/>
          </a:xfrm>
        </p:spPr>
        <p:txBody>
          <a:bodyPr>
            <a:normAutofit lnSpcReduction="10000"/>
          </a:bodyPr>
          <a:lstStyle/>
          <a:p>
            <a:pPr>
              <a:buFontTx/>
              <a:buNone/>
            </a:pPr>
            <a:r>
              <a:rPr lang="en-US" sz="2600" b="1" smtClean="0"/>
              <a:t>2. Pasal 17 ayat 2</a:t>
            </a:r>
          </a:p>
          <a:p>
            <a:pPr>
              <a:buFontTx/>
              <a:buNone/>
            </a:pPr>
            <a:r>
              <a:rPr lang="en-US" smtClean="0"/>
              <a:t>	</a:t>
            </a:r>
            <a:r>
              <a:rPr lang="en-US" sz="2600" smtClean="0"/>
              <a:t>Pengangkatan Pegawai Negeri Sipil dalam suatu jabatan dilaksanakan berdasarkan prinsip profesionalisme sesuai dengan </a:t>
            </a:r>
            <a:r>
              <a:rPr lang="en-US" sz="2600" b="1" smtClean="0">
                <a:latin typeface="Arial Black" pitchFamily="34" charset="0"/>
              </a:rPr>
              <a:t>kompetensi</a:t>
            </a:r>
            <a:r>
              <a:rPr lang="en-US" sz="2600" smtClean="0"/>
              <a:t>, prestasi kerja, dan jenjang pangkat yang ditetapkan untuk jabatan itu serta syarat obyektif lainnya tanpa membedakan jenis kelamin, suku, agama, ras, atau golongan. 	</a:t>
            </a:r>
          </a:p>
          <a:p>
            <a:pPr>
              <a:buFontTx/>
              <a:buNone/>
            </a:pPr>
            <a:r>
              <a:rPr lang="en-US" sz="2600" smtClean="0"/>
              <a:t>    * </a:t>
            </a:r>
            <a:r>
              <a:rPr lang="en-US" sz="2600" i="1" smtClean="0"/>
              <a:t>Penjelasan</a:t>
            </a:r>
            <a:r>
              <a:rPr lang="en-US" sz="2600" smtClean="0"/>
              <a:t> : Yang dimaksud dengan syarat obyektif lainnya antara lain adalah disiplin kerja, kesetiaan, pengabdian, pengalaman, </a:t>
            </a:r>
            <a:r>
              <a:rPr lang="en-US" sz="2600" b="1" smtClean="0">
                <a:latin typeface="Arial Black" pitchFamily="34" charset="0"/>
              </a:rPr>
              <a:t>kerjasama</a:t>
            </a:r>
            <a:r>
              <a:rPr lang="en-US" sz="2600" smtClean="0"/>
              <a:t>, dan dapat dipercaya.</a:t>
            </a:r>
          </a:p>
          <a:p>
            <a:pPr>
              <a:buFontTx/>
              <a:buNone/>
            </a:pPr>
            <a:endParaRPr lang="en-US" sz="260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381000" y="228600"/>
            <a:ext cx="8534400" cy="990600"/>
          </a:xfrm>
        </p:spPr>
        <p:txBody>
          <a:bodyPr>
            <a:noAutofit/>
          </a:bodyPr>
          <a:lstStyle/>
          <a:p>
            <a:r>
              <a:rPr lang="en-US" sz="2800" b="1" smtClean="0">
                <a:solidFill>
                  <a:srgbClr val="FF0000"/>
                </a:solidFill>
              </a:rPr>
              <a:t>UU No. 17 Tahun 2007 Tentang Rencana Pembangunan Jangka Panjang Nasional Tahun 2005-2025</a:t>
            </a:r>
          </a:p>
        </p:txBody>
      </p:sp>
      <p:sp>
        <p:nvSpPr>
          <p:cNvPr id="6147" name="Content Placeholder 2"/>
          <p:cNvSpPr>
            <a:spLocks noGrp="1"/>
          </p:cNvSpPr>
          <p:nvPr>
            <p:ph idx="1"/>
          </p:nvPr>
        </p:nvSpPr>
        <p:spPr>
          <a:xfrm>
            <a:off x="228602" y="1752602"/>
            <a:ext cx="8642351" cy="4525963"/>
          </a:xfrm>
        </p:spPr>
        <p:txBody>
          <a:bodyPr>
            <a:noAutofit/>
          </a:bodyPr>
          <a:lstStyle/>
          <a:p>
            <a:r>
              <a:rPr lang="en-US" sz="2800" smtClean="0"/>
              <a:t>Hingga saat ini, pelaksanaan program pembangunan aparatur negara masih menghadapi berbagai permasalahan dalam penyelenggaraan negara dan pemerintahan. </a:t>
            </a:r>
          </a:p>
          <a:p>
            <a:pPr>
              <a:buFontTx/>
              <a:buNone/>
            </a:pPr>
            <a:endParaRPr lang="en-US" sz="2800" smtClean="0"/>
          </a:p>
          <a:p>
            <a:r>
              <a:rPr lang="en-US" sz="2800" smtClean="0"/>
              <a:t>Permasalahan tsb antara lain masih terjadinya praktik-praktik penyalahgunaan kewenangan dalam bentuk KKN dan belum terwujudnya harapan masyarakat atas </a:t>
            </a:r>
            <a:r>
              <a:rPr lang="en-US" sz="2800" b="1" smtClean="0"/>
              <a:t>pelayanan yang cepat</a:t>
            </a:r>
            <a:r>
              <a:rPr lang="en-US" sz="2800" smtClean="0"/>
              <a:t>, murah, manusiawi, dan </a:t>
            </a:r>
            <a:r>
              <a:rPr lang="en-US" sz="2800" b="1" smtClean="0"/>
              <a:t>berkualitas</a:t>
            </a:r>
            <a:r>
              <a:rPr lang="en-US" sz="280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50827" y="188915"/>
            <a:ext cx="8642351" cy="993775"/>
          </a:xfrm>
        </p:spPr>
        <p:txBody>
          <a:bodyPr>
            <a:normAutofit/>
          </a:bodyPr>
          <a:lstStyle/>
          <a:p>
            <a:r>
              <a:rPr lang="en-US" sz="2800" b="1" smtClean="0">
                <a:solidFill>
                  <a:srgbClr val="FF0000"/>
                </a:solidFill>
              </a:rPr>
              <a:t>UU No. 17 Tahun 2007 Tentang Rencana Pembangunan Jangka Panjang Nasional Tahun 2005-2025</a:t>
            </a:r>
            <a:endParaRPr lang="en-US" sz="2800" smtClean="0">
              <a:solidFill>
                <a:srgbClr val="FF0000"/>
              </a:solidFill>
            </a:endParaRPr>
          </a:p>
        </p:txBody>
      </p:sp>
      <p:sp>
        <p:nvSpPr>
          <p:cNvPr id="7171" name="Content Placeholder 2"/>
          <p:cNvSpPr>
            <a:spLocks noGrp="1"/>
          </p:cNvSpPr>
          <p:nvPr>
            <p:ph idx="1"/>
          </p:nvPr>
        </p:nvSpPr>
        <p:spPr>
          <a:xfrm>
            <a:off x="304800" y="1600200"/>
            <a:ext cx="8569325" cy="4857750"/>
          </a:xfrm>
        </p:spPr>
        <p:txBody>
          <a:bodyPr>
            <a:normAutofit/>
          </a:bodyPr>
          <a:lstStyle/>
          <a:p>
            <a:r>
              <a:rPr lang="en-US" sz="2400" smtClean="0"/>
              <a:t>Upaya yang sungguh-sungguh untuk memberantas KKN dan meningkatkan kualitas pelayanan publik sebenarnya telah banyak dilakukan. Walaupun demikian, hasil yang dicapai belum cukup menggembirakan.</a:t>
            </a:r>
          </a:p>
          <a:p>
            <a:pPr>
              <a:buFontTx/>
              <a:buNone/>
            </a:pPr>
            <a:endParaRPr lang="en-US" sz="2400" smtClean="0"/>
          </a:p>
          <a:p>
            <a:r>
              <a:rPr lang="en-US" sz="2400" smtClean="0"/>
              <a:t>Kelembagaan pemerintah, baik di pusat maupun di daerah, masih belum terlihat efektif dalam membantu pelaksanaan tugas dan sistem manajemen pemerintahan juga belum efisien dalam menghasilkan dan menggunakan sumber-sumber daya. Upaya-upaya untuk meningkatkan profesionalisme birokrasi masih belum sepenuhnya dapat teratasi mengingat keterbatasan dana pemerintah.</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28602" y="152400"/>
            <a:ext cx="8642351" cy="1143000"/>
          </a:xfrm>
        </p:spPr>
        <p:txBody>
          <a:bodyPr>
            <a:normAutofit fontScale="90000"/>
          </a:bodyPr>
          <a:lstStyle/>
          <a:p>
            <a:r>
              <a:rPr lang="en-US" sz="2400" b="1" smtClean="0">
                <a:solidFill>
                  <a:srgbClr val="FF0000"/>
                </a:solidFill>
              </a:rPr>
              <a:t>Peranturan Pemerintah No. 46 Tahun 2011 Jo. Peraturan Kepala Badan Kepegawaian Negara No. 1 Tahun 2013 Tentang Penilaian Prestasi Kerja Pegawai Negeri Sipil </a:t>
            </a:r>
          </a:p>
        </p:txBody>
      </p:sp>
      <p:sp>
        <p:nvSpPr>
          <p:cNvPr id="3" name="Content Placeholder 2"/>
          <p:cNvSpPr>
            <a:spLocks noGrp="1"/>
          </p:cNvSpPr>
          <p:nvPr>
            <p:ph idx="1"/>
          </p:nvPr>
        </p:nvSpPr>
        <p:spPr>
          <a:xfrm>
            <a:off x="179390" y="1628777"/>
            <a:ext cx="8964612" cy="4619625"/>
          </a:xfrm>
        </p:spPr>
        <p:txBody>
          <a:bodyPr>
            <a:noAutofit/>
          </a:bodyPr>
          <a:lstStyle/>
          <a:p>
            <a:pPr marL="514350" indent="-514350">
              <a:buFontTx/>
              <a:buNone/>
              <a:defRPr/>
            </a:pPr>
            <a:r>
              <a:rPr lang="en-US" sz="2400" b="1" dirty="0" smtClean="0"/>
              <a:t>1. </a:t>
            </a:r>
            <a:r>
              <a:rPr lang="en-US" sz="2400" b="1" dirty="0" err="1" smtClean="0"/>
              <a:t>Pasal</a:t>
            </a:r>
            <a:r>
              <a:rPr lang="en-US" sz="2400" b="1" dirty="0" smtClean="0"/>
              <a:t> 4</a:t>
            </a:r>
          </a:p>
          <a:p>
            <a:pPr marL="280988" indent="-280988">
              <a:buFontTx/>
              <a:buNone/>
              <a:defRPr/>
            </a:pPr>
            <a:r>
              <a:rPr lang="en-US" sz="2400" dirty="0" smtClean="0"/>
              <a:t>    </a:t>
            </a:r>
            <a:r>
              <a:rPr lang="en-US" sz="2400" dirty="0" err="1" smtClean="0"/>
              <a:t>Penilaian</a:t>
            </a:r>
            <a:r>
              <a:rPr lang="en-US" sz="2400" dirty="0" smtClean="0"/>
              <a:t> </a:t>
            </a:r>
            <a:r>
              <a:rPr lang="en-US" sz="2400" dirty="0" err="1" smtClean="0"/>
              <a:t>prestasi</a:t>
            </a:r>
            <a:r>
              <a:rPr lang="en-US" sz="2400" dirty="0" smtClean="0"/>
              <a:t> </a:t>
            </a:r>
            <a:r>
              <a:rPr lang="en-US" sz="2400" dirty="0" err="1" smtClean="0"/>
              <a:t>kerja</a:t>
            </a:r>
            <a:r>
              <a:rPr lang="en-US" sz="2400" dirty="0" smtClean="0"/>
              <a:t> PNS </a:t>
            </a:r>
            <a:r>
              <a:rPr lang="en-US" sz="2400" dirty="0" err="1" smtClean="0"/>
              <a:t>terdiri</a:t>
            </a:r>
            <a:r>
              <a:rPr lang="en-US" sz="2400" dirty="0" smtClean="0"/>
              <a:t> </a:t>
            </a:r>
            <a:r>
              <a:rPr lang="en-US" sz="2400" dirty="0" err="1" smtClean="0"/>
              <a:t>atas</a:t>
            </a:r>
            <a:r>
              <a:rPr lang="en-US" sz="2400" dirty="0" smtClean="0"/>
              <a:t> </a:t>
            </a:r>
            <a:r>
              <a:rPr lang="en-US" sz="2400" dirty="0" err="1" smtClean="0"/>
              <a:t>unsur</a:t>
            </a:r>
            <a:r>
              <a:rPr lang="en-US" sz="2400" dirty="0" smtClean="0"/>
              <a:t> : a. SKP </a:t>
            </a:r>
            <a:r>
              <a:rPr lang="en-US" sz="2400" dirty="0" err="1" smtClean="0"/>
              <a:t>dan</a:t>
            </a:r>
            <a:r>
              <a:rPr lang="en-US" sz="2400" dirty="0" smtClean="0"/>
              <a:t> b. </a:t>
            </a:r>
            <a:r>
              <a:rPr lang="en-US" sz="2400" dirty="0" err="1" smtClean="0"/>
              <a:t>Perilaku</a:t>
            </a:r>
            <a:r>
              <a:rPr lang="en-US" sz="2400" dirty="0" smtClean="0"/>
              <a:t> </a:t>
            </a:r>
            <a:r>
              <a:rPr lang="en-US" sz="2400" dirty="0" err="1" smtClean="0"/>
              <a:t>Kerja</a:t>
            </a:r>
            <a:r>
              <a:rPr lang="en-US" sz="2400" dirty="0" smtClean="0"/>
              <a:t>.</a:t>
            </a:r>
          </a:p>
          <a:p>
            <a:pPr marL="280988" indent="-280988">
              <a:buFontTx/>
              <a:buNone/>
              <a:defRPr/>
            </a:pPr>
            <a:endParaRPr lang="en-US" sz="2400" dirty="0" smtClean="0"/>
          </a:p>
          <a:p>
            <a:pPr marL="514350" indent="-514350">
              <a:buFontTx/>
              <a:buNone/>
              <a:defRPr/>
            </a:pPr>
            <a:r>
              <a:rPr lang="en-US" sz="2400" b="1" dirty="0" smtClean="0"/>
              <a:t>2. </a:t>
            </a:r>
            <a:r>
              <a:rPr lang="en-US" sz="2400" b="1" dirty="0" err="1" smtClean="0"/>
              <a:t>Pasal</a:t>
            </a:r>
            <a:r>
              <a:rPr lang="en-US" sz="2400" b="1" dirty="0" smtClean="0"/>
              <a:t> 12 </a:t>
            </a:r>
            <a:r>
              <a:rPr lang="en-US" sz="2400" b="1" dirty="0" err="1" smtClean="0"/>
              <a:t>ayat</a:t>
            </a:r>
            <a:r>
              <a:rPr lang="en-US" sz="2400" b="1" dirty="0" smtClean="0"/>
              <a:t> 1</a:t>
            </a:r>
          </a:p>
          <a:p>
            <a:pPr marL="280988" indent="-280988">
              <a:buFontTx/>
              <a:buNone/>
              <a:defRPr/>
            </a:pPr>
            <a:r>
              <a:rPr lang="en-US" sz="2400" dirty="0" smtClean="0"/>
              <a:t>	(1) </a:t>
            </a:r>
            <a:r>
              <a:rPr lang="en-US" sz="2400" dirty="0" err="1" smtClean="0"/>
              <a:t>Penilaian</a:t>
            </a:r>
            <a:r>
              <a:rPr lang="en-US" sz="2400" dirty="0" smtClean="0"/>
              <a:t> </a:t>
            </a:r>
            <a:r>
              <a:rPr lang="en-US" sz="2400" dirty="0" err="1" smtClean="0"/>
              <a:t>perilaku</a:t>
            </a:r>
            <a:r>
              <a:rPr lang="en-US" sz="2400" dirty="0" smtClean="0"/>
              <a:t> </a:t>
            </a:r>
            <a:r>
              <a:rPr lang="en-US" sz="2400" dirty="0" err="1" smtClean="0"/>
              <a:t>kerja</a:t>
            </a:r>
            <a:r>
              <a:rPr lang="en-US" sz="2400" dirty="0" smtClean="0"/>
              <a:t> </a:t>
            </a:r>
            <a:r>
              <a:rPr lang="en-US" sz="2400" dirty="0" err="1" smtClean="0"/>
              <a:t>sebagaimana</a:t>
            </a:r>
            <a:r>
              <a:rPr lang="en-US" sz="2400" dirty="0" smtClean="0"/>
              <a:t> </a:t>
            </a:r>
            <a:r>
              <a:rPr lang="en-US" sz="2400" dirty="0" err="1" smtClean="0"/>
              <a:t>dimaksud</a:t>
            </a:r>
            <a:r>
              <a:rPr lang="en-US" sz="2400" dirty="0" smtClean="0"/>
              <a:t> </a:t>
            </a:r>
            <a:r>
              <a:rPr lang="en-US" sz="2400" dirty="0" err="1" smtClean="0"/>
              <a:t>dalam</a:t>
            </a:r>
            <a:r>
              <a:rPr lang="en-US" sz="2400" dirty="0" smtClean="0"/>
              <a:t> </a:t>
            </a:r>
            <a:r>
              <a:rPr lang="en-US" sz="2400" dirty="0" err="1" smtClean="0"/>
              <a:t>pasal</a:t>
            </a:r>
            <a:r>
              <a:rPr lang="en-US" sz="2400" dirty="0" smtClean="0"/>
              <a:t> 4 </a:t>
            </a:r>
            <a:r>
              <a:rPr lang="en-US" sz="2400" dirty="0" err="1" smtClean="0"/>
              <a:t>huruf</a:t>
            </a:r>
            <a:r>
              <a:rPr lang="en-US" sz="2400" dirty="0" smtClean="0"/>
              <a:t> b </a:t>
            </a:r>
            <a:r>
              <a:rPr lang="en-US" sz="2400" dirty="0" err="1" smtClean="0"/>
              <a:t>meliputi</a:t>
            </a:r>
            <a:r>
              <a:rPr lang="en-US" sz="2400" dirty="0" smtClean="0"/>
              <a:t> </a:t>
            </a:r>
            <a:r>
              <a:rPr lang="en-US" sz="2400" dirty="0" err="1" smtClean="0"/>
              <a:t>aspek</a:t>
            </a:r>
            <a:r>
              <a:rPr lang="en-US" sz="2400" dirty="0" smtClean="0"/>
              <a:t> :</a:t>
            </a:r>
          </a:p>
          <a:p>
            <a:pPr marL="574675" indent="-293688">
              <a:buFontTx/>
              <a:buAutoNum type="alphaLcPeriod"/>
              <a:defRPr/>
            </a:pPr>
            <a:r>
              <a:rPr lang="en-US" sz="2400" dirty="0" err="1" smtClean="0"/>
              <a:t>Orientasi</a:t>
            </a:r>
            <a:r>
              <a:rPr lang="en-US" sz="2400" dirty="0" smtClean="0"/>
              <a:t> </a:t>
            </a:r>
            <a:r>
              <a:rPr lang="en-US" sz="2400" dirty="0" err="1" smtClean="0"/>
              <a:t>pelayanan</a:t>
            </a:r>
            <a:r>
              <a:rPr lang="en-US" sz="2400" dirty="0" smtClean="0"/>
              <a:t>	d. </a:t>
            </a:r>
            <a:r>
              <a:rPr lang="en-US" sz="2400" dirty="0" err="1" smtClean="0"/>
              <a:t>Disiplin</a:t>
            </a:r>
            <a:endParaRPr lang="en-US" sz="2400" dirty="0" smtClean="0"/>
          </a:p>
          <a:p>
            <a:pPr marL="574675" indent="-293688">
              <a:buFontTx/>
              <a:buAutoNum type="alphaLcPeriod"/>
              <a:defRPr/>
            </a:pPr>
            <a:r>
              <a:rPr lang="en-US" sz="2400" dirty="0" err="1" smtClean="0"/>
              <a:t>Integritas</a:t>
            </a:r>
            <a:r>
              <a:rPr lang="en-US" sz="2400" dirty="0" smtClean="0"/>
              <a:t>			e. </a:t>
            </a:r>
            <a:r>
              <a:rPr lang="en-US" sz="2400" dirty="0" err="1" smtClean="0"/>
              <a:t>Kerja</a:t>
            </a:r>
            <a:r>
              <a:rPr lang="en-US" sz="2400" dirty="0" smtClean="0"/>
              <a:t> </a:t>
            </a:r>
            <a:r>
              <a:rPr lang="en-US" sz="2400" dirty="0" err="1" smtClean="0"/>
              <a:t>Sama</a:t>
            </a:r>
            <a:endParaRPr lang="en-US" sz="2400" dirty="0" smtClean="0"/>
          </a:p>
          <a:p>
            <a:pPr marL="574675" indent="-293688">
              <a:buFontTx/>
              <a:buAutoNum type="alphaLcPeriod"/>
              <a:defRPr/>
            </a:pPr>
            <a:r>
              <a:rPr lang="en-US" sz="2400" dirty="0" err="1" smtClean="0"/>
              <a:t>Komitmen</a:t>
            </a:r>
            <a:r>
              <a:rPr lang="en-US" sz="2400" dirty="0" smtClean="0"/>
              <a:t>			f. </a:t>
            </a:r>
            <a:r>
              <a:rPr lang="en-US" sz="2400" dirty="0" err="1" smtClean="0"/>
              <a:t>Kepemimpinan</a:t>
            </a:r>
            <a:endParaRPr lang="en-US" sz="2400" dirty="0" smtClean="0"/>
          </a:p>
          <a:p>
            <a:pPr marL="514350" indent="-514350">
              <a:buFontTx/>
              <a:buNone/>
              <a:defRPr/>
            </a:pP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64164" y="188913"/>
            <a:ext cx="3600451" cy="5040312"/>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300" b="1" dirty="0" err="1">
                <a:solidFill>
                  <a:schemeClr val="tx1"/>
                </a:solidFill>
              </a:rPr>
              <a:t>Kompetensi</a:t>
            </a:r>
            <a:r>
              <a:rPr lang="en-US" sz="2300" b="1" dirty="0">
                <a:solidFill>
                  <a:schemeClr val="tx1"/>
                </a:solidFill>
              </a:rPr>
              <a:t> </a:t>
            </a:r>
            <a:r>
              <a:rPr lang="en-US" sz="2300" b="1" dirty="0" err="1">
                <a:solidFill>
                  <a:schemeClr val="tx1"/>
                </a:solidFill>
              </a:rPr>
              <a:t>Generik</a:t>
            </a:r>
            <a:r>
              <a:rPr lang="en-US" sz="2300" b="1" dirty="0">
                <a:solidFill>
                  <a:schemeClr val="tx1"/>
                </a:solidFill>
              </a:rPr>
              <a:t> :</a:t>
            </a:r>
          </a:p>
          <a:p>
            <a:pPr marL="342900" indent="-342900">
              <a:buFontTx/>
              <a:buAutoNum type="arabicPeriod"/>
              <a:defRPr/>
            </a:pPr>
            <a:r>
              <a:rPr lang="en-US" sz="3200" dirty="0" err="1">
                <a:solidFill>
                  <a:schemeClr val="tx1"/>
                </a:solidFill>
                <a:latin typeface="Agency FB" pitchFamily="34" charset="0"/>
              </a:rPr>
              <a:t>Integritas</a:t>
            </a:r>
            <a:r>
              <a:rPr lang="en-US" sz="3200" dirty="0">
                <a:solidFill>
                  <a:schemeClr val="tx1"/>
                </a:solidFill>
                <a:latin typeface="Agency FB" pitchFamily="34" charset="0"/>
              </a:rPr>
              <a:t> (MD)</a:t>
            </a:r>
          </a:p>
          <a:p>
            <a:pPr marL="342900" indent="-342900">
              <a:buFontTx/>
              <a:buAutoNum type="arabicPeriod"/>
              <a:defRPr/>
            </a:pPr>
            <a:r>
              <a:rPr lang="en-US" sz="3200" dirty="0" err="1">
                <a:solidFill>
                  <a:schemeClr val="tx1"/>
                </a:solidFill>
                <a:latin typeface="Agency FB" pitchFamily="34" charset="0"/>
              </a:rPr>
              <a:t>Kerja</a:t>
            </a:r>
            <a:r>
              <a:rPr lang="en-US" sz="3200" dirty="0">
                <a:solidFill>
                  <a:schemeClr val="tx1"/>
                </a:solidFill>
                <a:latin typeface="Agency FB" pitchFamily="34" charset="0"/>
              </a:rPr>
              <a:t> </a:t>
            </a:r>
            <a:r>
              <a:rPr lang="en-US" sz="3200" dirty="0" err="1">
                <a:solidFill>
                  <a:schemeClr val="tx1"/>
                </a:solidFill>
                <a:latin typeface="Agency FB" pitchFamily="34" charset="0"/>
              </a:rPr>
              <a:t>Sama</a:t>
            </a:r>
            <a:r>
              <a:rPr lang="en-US" sz="3200" dirty="0">
                <a:solidFill>
                  <a:schemeClr val="tx1"/>
                </a:solidFill>
                <a:latin typeface="Agency FB" pitchFamily="34" charset="0"/>
              </a:rPr>
              <a:t> (MO)</a:t>
            </a:r>
          </a:p>
          <a:p>
            <a:pPr marL="342900" indent="-342900">
              <a:buFontTx/>
              <a:buAutoNum type="arabicPeriod"/>
              <a:defRPr/>
            </a:pPr>
            <a:r>
              <a:rPr lang="en-US" sz="3200" dirty="0" err="1">
                <a:solidFill>
                  <a:schemeClr val="tx1"/>
                </a:solidFill>
                <a:latin typeface="Agency FB" pitchFamily="34" charset="0"/>
              </a:rPr>
              <a:t>Berpikir</a:t>
            </a:r>
            <a:r>
              <a:rPr lang="en-US" sz="3200" dirty="0">
                <a:solidFill>
                  <a:schemeClr val="tx1"/>
                </a:solidFill>
                <a:latin typeface="Agency FB" pitchFamily="34" charset="0"/>
              </a:rPr>
              <a:t> </a:t>
            </a:r>
            <a:r>
              <a:rPr lang="en-US" sz="3200" dirty="0" err="1">
                <a:solidFill>
                  <a:schemeClr val="tx1"/>
                </a:solidFill>
                <a:latin typeface="Agency FB" pitchFamily="34" charset="0"/>
              </a:rPr>
              <a:t>Analitis</a:t>
            </a:r>
            <a:r>
              <a:rPr lang="en-US" sz="3200" dirty="0">
                <a:solidFill>
                  <a:schemeClr val="tx1"/>
                </a:solidFill>
                <a:latin typeface="Agency FB" pitchFamily="34" charset="0"/>
              </a:rPr>
              <a:t> (KB)</a:t>
            </a:r>
          </a:p>
          <a:p>
            <a:pPr marL="342900" indent="-342900">
              <a:buFontTx/>
              <a:buAutoNum type="arabicPeriod"/>
              <a:defRPr/>
            </a:pPr>
            <a:r>
              <a:rPr lang="en-US" sz="3200" dirty="0" err="1">
                <a:solidFill>
                  <a:schemeClr val="tx1"/>
                </a:solidFill>
                <a:latin typeface="Agency FB" pitchFamily="34" charset="0"/>
              </a:rPr>
              <a:t>Berorientasi</a:t>
            </a:r>
            <a:r>
              <a:rPr lang="en-US" sz="3200" dirty="0">
                <a:solidFill>
                  <a:schemeClr val="tx1"/>
                </a:solidFill>
                <a:latin typeface="Agency FB" pitchFamily="34" charset="0"/>
              </a:rPr>
              <a:t> </a:t>
            </a:r>
            <a:r>
              <a:rPr lang="en-US" sz="3200" dirty="0" err="1">
                <a:solidFill>
                  <a:schemeClr val="tx1"/>
                </a:solidFill>
                <a:latin typeface="Agency FB" pitchFamily="34" charset="0"/>
              </a:rPr>
              <a:t>pada</a:t>
            </a:r>
            <a:r>
              <a:rPr lang="en-US" sz="3200" dirty="0">
                <a:solidFill>
                  <a:schemeClr val="tx1"/>
                </a:solidFill>
                <a:latin typeface="Agency FB" pitchFamily="34" charset="0"/>
              </a:rPr>
              <a:t> </a:t>
            </a:r>
            <a:r>
              <a:rPr lang="en-US" sz="3200" dirty="0" err="1">
                <a:solidFill>
                  <a:schemeClr val="tx1"/>
                </a:solidFill>
                <a:latin typeface="Agency FB" pitchFamily="34" charset="0"/>
              </a:rPr>
              <a:t>Pelayanan</a:t>
            </a:r>
            <a:r>
              <a:rPr lang="en-US" sz="3200" dirty="0">
                <a:solidFill>
                  <a:schemeClr val="tx1"/>
                </a:solidFill>
                <a:latin typeface="Agency FB" pitchFamily="34" charset="0"/>
              </a:rPr>
              <a:t> (MT)</a:t>
            </a:r>
          </a:p>
          <a:p>
            <a:pPr marL="342900" indent="-342900">
              <a:buFontTx/>
              <a:buAutoNum type="arabicPeriod"/>
              <a:defRPr/>
            </a:pPr>
            <a:r>
              <a:rPr lang="en-US" sz="3200" dirty="0" err="1">
                <a:solidFill>
                  <a:schemeClr val="tx1"/>
                </a:solidFill>
                <a:latin typeface="Agency FB" pitchFamily="34" charset="0"/>
              </a:rPr>
              <a:t>Tanggap</a:t>
            </a:r>
            <a:r>
              <a:rPr lang="en-US" sz="3200" dirty="0">
                <a:solidFill>
                  <a:schemeClr val="tx1"/>
                </a:solidFill>
                <a:latin typeface="Agency FB" pitchFamily="34" charset="0"/>
              </a:rPr>
              <a:t> </a:t>
            </a:r>
            <a:r>
              <a:rPr lang="en-US" sz="3200" dirty="0" err="1">
                <a:solidFill>
                  <a:schemeClr val="tx1"/>
                </a:solidFill>
                <a:latin typeface="Agency FB" pitchFamily="34" charset="0"/>
              </a:rPr>
              <a:t>terhadap</a:t>
            </a:r>
            <a:r>
              <a:rPr lang="en-US" sz="3200" dirty="0">
                <a:solidFill>
                  <a:schemeClr val="tx1"/>
                </a:solidFill>
                <a:latin typeface="Agency FB" pitchFamily="34" charset="0"/>
              </a:rPr>
              <a:t> </a:t>
            </a:r>
            <a:r>
              <a:rPr lang="en-US" sz="3200" dirty="0" err="1">
                <a:solidFill>
                  <a:schemeClr val="tx1"/>
                </a:solidFill>
                <a:latin typeface="Agency FB" pitchFamily="34" charset="0"/>
              </a:rPr>
              <a:t>Perubahan</a:t>
            </a:r>
            <a:r>
              <a:rPr lang="en-US" sz="3200" dirty="0">
                <a:solidFill>
                  <a:schemeClr val="tx1"/>
                </a:solidFill>
                <a:latin typeface="Agency FB" pitchFamily="34" charset="0"/>
              </a:rPr>
              <a:t> </a:t>
            </a:r>
            <a:r>
              <a:rPr lang="en-US" sz="3200" dirty="0" err="1">
                <a:solidFill>
                  <a:schemeClr val="tx1"/>
                </a:solidFill>
                <a:latin typeface="Agency FB" pitchFamily="34" charset="0"/>
              </a:rPr>
              <a:t>Budaya</a:t>
            </a:r>
            <a:r>
              <a:rPr lang="en-US" sz="3200" dirty="0">
                <a:solidFill>
                  <a:schemeClr val="tx1"/>
                </a:solidFill>
                <a:latin typeface="Agency FB" pitchFamily="34" charset="0"/>
              </a:rPr>
              <a:t> (MSB)</a:t>
            </a:r>
          </a:p>
        </p:txBody>
      </p:sp>
      <p:sp>
        <p:nvSpPr>
          <p:cNvPr id="5" name="Rounded Rectangle 4"/>
          <p:cNvSpPr/>
          <p:nvPr/>
        </p:nvSpPr>
        <p:spPr>
          <a:xfrm>
            <a:off x="250828" y="476252"/>
            <a:ext cx="4176713" cy="122396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200" b="1" dirty="0">
                <a:solidFill>
                  <a:schemeClr val="tx1"/>
                </a:solidFill>
              </a:rPr>
              <a:t>UU No. 43 </a:t>
            </a:r>
            <a:r>
              <a:rPr lang="en-US" sz="2200" b="1" dirty="0" err="1">
                <a:solidFill>
                  <a:schemeClr val="tx1"/>
                </a:solidFill>
              </a:rPr>
              <a:t>Tahun</a:t>
            </a:r>
            <a:r>
              <a:rPr lang="en-US" sz="2200" b="1" dirty="0">
                <a:solidFill>
                  <a:schemeClr val="tx1"/>
                </a:solidFill>
              </a:rPr>
              <a:t> 1999 </a:t>
            </a:r>
            <a:r>
              <a:rPr lang="en-US" sz="2200" b="1" dirty="0" err="1">
                <a:solidFill>
                  <a:schemeClr val="tx1"/>
                </a:solidFill>
              </a:rPr>
              <a:t>Tentang</a:t>
            </a:r>
            <a:r>
              <a:rPr lang="en-US" sz="2200" b="1" dirty="0">
                <a:solidFill>
                  <a:schemeClr val="tx1"/>
                </a:solidFill>
              </a:rPr>
              <a:t> </a:t>
            </a:r>
            <a:r>
              <a:rPr lang="en-US" sz="2200" b="1" dirty="0" err="1">
                <a:solidFill>
                  <a:schemeClr val="tx1"/>
                </a:solidFill>
              </a:rPr>
              <a:t>Pokok-Pokok</a:t>
            </a:r>
            <a:r>
              <a:rPr lang="en-US" sz="2200" b="1" dirty="0">
                <a:solidFill>
                  <a:schemeClr val="tx1"/>
                </a:solidFill>
              </a:rPr>
              <a:t> </a:t>
            </a:r>
            <a:r>
              <a:rPr lang="en-US" sz="2200" b="1" dirty="0" err="1">
                <a:solidFill>
                  <a:schemeClr val="tx1"/>
                </a:solidFill>
              </a:rPr>
              <a:t>Kepegawaian</a:t>
            </a:r>
            <a:endParaRPr lang="en-US" sz="2200" dirty="0">
              <a:solidFill>
                <a:schemeClr val="tx1"/>
              </a:solidFill>
            </a:endParaRPr>
          </a:p>
        </p:txBody>
      </p:sp>
      <p:sp>
        <p:nvSpPr>
          <p:cNvPr id="7" name="Content Placeholder 6"/>
          <p:cNvSpPr>
            <a:spLocks noGrp="1"/>
          </p:cNvSpPr>
          <p:nvPr>
            <p:ph idx="1"/>
          </p:nvPr>
        </p:nvSpPr>
        <p:spPr>
          <a:xfrm>
            <a:off x="250828" y="2060577"/>
            <a:ext cx="4176713" cy="122396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Tx/>
              <a:buNone/>
              <a:defRPr/>
            </a:pPr>
            <a:r>
              <a:rPr lang="en-US" sz="1800" b="1" dirty="0" smtClean="0">
                <a:solidFill>
                  <a:schemeClr val="tx1"/>
                </a:solidFill>
              </a:rPr>
              <a:t>UU No. 17 </a:t>
            </a:r>
            <a:r>
              <a:rPr lang="en-US" sz="1800" b="1" dirty="0" err="1" smtClean="0">
                <a:solidFill>
                  <a:schemeClr val="tx1"/>
                </a:solidFill>
              </a:rPr>
              <a:t>Tahun</a:t>
            </a:r>
            <a:r>
              <a:rPr lang="en-US" sz="1800" b="1" dirty="0" smtClean="0">
                <a:solidFill>
                  <a:schemeClr val="tx1"/>
                </a:solidFill>
              </a:rPr>
              <a:t> 2007 </a:t>
            </a:r>
            <a:r>
              <a:rPr lang="en-US" sz="1800" b="1" dirty="0" err="1" smtClean="0">
                <a:solidFill>
                  <a:schemeClr val="tx1"/>
                </a:solidFill>
              </a:rPr>
              <a:t>Tentang</a:t>
            </a:r>
            <a:r>
              <a:rPr lang="en-US" sz="1800" b="1" dirty="0" smtClean="0">
                <a:solidFill>
                  <a:schemeClr val="tx1"/>
                </a:solidFill>
              </a:rPr>
              <a:t> </a:t>
            </a:r>
            <a:r>
              <a:rPr lang="en-US" sz="1800" b="1" dirty="0" err="1" smtClean="0">
                <a:solidFill>
                  <a:schemeClr val="tx1"/>
                </a:solidFill>
              </a:rPr>
              <a:t>Rencana</a:t>
            </a:r>
            <a:r>
              <a:rPr lang="en-US" sz="1800" b="1" dirty="0" smtClean="0">
                <a:solidFill>
                  <a:schemeClr val="tx1"/>
                </a:solidFill>
              </a:rPr>
              <a:t> Pembangunan </a:t>
            </a:r>
            <a:r>
              <a:rPr lang="en-US" sz="1800" b="1" dirty="0" err="1" smtClean="0">
                <a:solidFill>
                  <a:schemeClr val="tx1"/>
                </a:solidFill>
              </a:rPr>
              <a:t>Jangka</a:t>
            </a:r>
            <a:r>
              <a:rPr lang="en-US" sz="1800" b="1" dirty="0" smtClean="0">
                <a:solidFill>
                  <a:schemeClr val="tx1"/>
                </a:solidFill>
              </a:rPr>
              <a:t> </a:t>
            </a:r>
            <a:r>
              <a:rPr lang="en-US" sz="1800" b="1" dirty="0" err="1" smtClean="0">
                <a:solidFill>
                  <a:schemeClr val="tx1"/>
                </a:solidFill>
              </a:rPr>
              <a:t>Panjang</a:t>
            </a:r>
            <a:r>
              <a:rPr lang="en-US" sz="1800" b="1" dirty="0" smtClean="0">
                <a:solidFill>
                  <a:schemeClr val="tx1"/>
                </a:solidFill>
              </a:rPr>
              <a:t> </a:t>
            </a:r>
            <a:r>
              <a:rPr lang="en-US" sz="1800" b="1" dirty="0" err="1" smtClean="0">
                <a:solidFill>
                  <a:schemeClr val="tx1"/>
                </a:solidFill>
              </a:rPr>
              <a:t>Nasional</a:t>
            </a:r>
            <a:r>
              <a:rPr lang="en-US" sz="1800" b="1" dirty="0" smtClean="0">
                <a:solidFill>
                  <a:schemeClr val="tx1"/>
                </a:solidFill>
              </a:rPr>
              <a:t> </a:t>
            </a:r>
            <a:r>
              <a:rPr lang="en-US" sz="1800" b="1" dirty="0" err="1" smtClean="0">
                <a:solidFill>
                  <a:schemeClr val="tx1"/>
                </a:solidFill>
              </a:rPr>
              <a:t>Tahun</a:t>
            </a:r>
            <a:r>
              <a:rPr lang="en-US" sz="1800" b="1" dirty="0" smtClean="0">
                <a:solidFill>
                  <a:schemeClr val="tx1"/>
                </a:solidFill>
              </a:rPr>
              <a:t> 2005-2025</a:t>
            </a:r>
            <a:endParaRPr lang="en-US" sz="1800" dirty="0">
              <a:solidFill>
                <a:schemeClr val="tx1"/>
              </a:solidFill>
            </a:endParaRPr>
          </a:p>
        </p:txBody>
      </p:sp>
      <p:sp>
        <p:nvSpPr>
          <p:cNvPr id="8" name="Rounded Rectangle 7"/>
          <p:cNvSpPr/>
          <p:nvPr/>
        </p:nvSpPr>
        <p:spPr>
          <a:xfrm>
            <a:off x="250828" y="3573463"/>
            <a:ext cx="4176713" cy="1655762"/>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err="1">
                <a:solidFill>
                  <a:schemeClr val="tx1"/>
                </a:solidFill>
              </a:rPr>
              <a:t>Peranturan</a:t>
            </a:r>
            <a:r>
              <a:rPr lang="en-US" sz="1600" b="1" dirty="0">
                <a:solidFill>
                  <a:schemeClr val="tx1"/>
                </a:solidFill>
              </a:rPr>
              <a:t> </a:t>
            </a:r>
            <a:r>
              <a:rPr lang="en-US" sz="1600" b="1" dirty="0" err="1">
                <a:solidFill>
                  <a:schemeClr val="tx1"/>
                </a:solidFill>
              </a:rPr>
              <a:t>Pemerintah</a:t>
            </a:r>
            <a:r>
              <a:rPr lang="en-US" sz="1600" b="1" dirty="0">
                <a:solidFill>
                  <a:schemeClr val="tx1"/>
                </a:solidFill>
              </a:rPr>
              <a:t> No. 46 </a:t>
            </a:r>
            <a:r>
              <a:rPr lang="en-US" sz="1600" b="1" dirty="0" err="1">
                <a:solidFill>
                  <a:schemeClr val="tx1"/>
                </a:solidFill>
              </a:rPr>
              <a:t>Tahun</a:t>
            </a:r>
            <a:r>
              <a:rPr lang="en-US" sz="1600" b="1" dirty="0">
                <a:solidFill>
                  <a:schemeClr val="tx1"/>
                </a:solidFill>
              </a:rPr>
              <a:t> 2011 Jo. </a:t>
            </a:r>
            <a:r>
              <a:rPr lang="en-US" sz="1600" b="1" dirty="0" err="1">
                <a:solidFill>
                  <a:schemeClr val="tx1"/>
                </a:solidFill>
              </a:rPr>
              <a:t>Peraturan</a:t>
            </a:r>
            <a:r>
              <a:rPr lang="en-US" sz="1600" b="1" dirty="0">
                <a:solidFill>
                  <a:schemeClr val="tx1"/>
                </a:solidFill>
              </a:rPr>
              <a:t> </a:t>
            </a:r>
            <a:r>
              <a:rPr lang="en-US" sz="1600" b="1" dirty="0" err="1">
                <a:solidFill>
                  <a:schemeClr val="tx1"/>
                </a:solidFill>
              </a:rPr>
              <a:t>Kepala</a:t>
            </a:r>
            <a:r>
              <a:rPr lang="en-US" sz="1600" b="1" dirty="0">
                <a:solidFill>
                  <a:schemeClr val="tx1"/>
                </a:solidFill>
              </a:rPr>
              <a:t> </a:t>
            </a:r>
            <a:r>
              <a:rPr lang="en-US" sz="1600" b="1" dirty="0" err="1">
                <a:solidFill>
                  <a:schemeClr val="tx1"/>
                </a:solidFill>
              </a:rPr>
              <a:t>Badan</a:t>
            </a:r>
            <a:r>
              <a:rPr lang="en-US" sz="1600" b="1" dirty="0">
                <a:solidFill>
                  <a:schemeClr val="tx1"/>
                </a:solidFill>
              </a:rPr>
              <a:t> </a:t>
            </a:r>
            <a:r>
              <a:rPr lang="en-US" sz="1600" b="1" dirty="0" err="1">
                <a:solidFill>
                  <a:schemeClr val="tx1"/>
                </a:solidFill>
              </a:rPr>
              <a:t>Kepegawaian</a:t>
            </a:r>
            <a:r>
              <a:rPr lang="en-US" sz="1600" b="1" dirty="0">
                <a:solidFill>
                  <a:schemeClr val="tx1"/>
                </a:solidFill>
              </a:rPr>
              <a:t> Negara No. 1 </a:t>
            </a:r>
            <a:r>
              <a:rPr lang="en-US" sz="1600" b="1" dirty="0" err="1">
                <a:solidFill>
                  <a:schemeClr val="tx1"/>
                </a:solidFill>
              </a:rPr>
              <a:t>Tahun</a:t>
            </a:r>
            <a:r>
              <a:rPr lang="en-US" sz="1600" b="1" dirty="0">
                <a:solidFill>
                  <a:schemeClr val="tx1"/>
                </a:solidFill>
              </a:rPr>
              <a:t> 2013 </a:t>
            </a:r>
            <a:r>
              <a:rPr lang="en-US" sz="1600" b="1" dirty="0" err="1">
                <a:solidFill>
                  <a:schemeClr val="tx1"/>
                </a:solidFill>
              </a:rPr>
              <a:t>Tentang</a:t>
            </a:r>
            <a:r>
              <a:rPr lang="en-US" sz="1600" b="1" dirty="0">
                <a:solidFill>
                  <a:schemeClr val="tx1"/>
                </a:solidFill>
              </a:rPr>
              <a:t> </a:t>
            </a:r>
            <a:r>
              <a:rPr lang="en-US" sz="1600" b="1" dirty="0" err="1">
                <a:solidFill>
                  <a:schemeClr val="tx1"/>
                </a:solidFill>
              </a:rPr>
              <a:t>Penilaian</a:t>
            </a:r>
            <a:r>
              <a:rPr lang="en-US" sz="1600" b="1" dirty="0">
                <a:solidFill>
                  <a:schemeClr val="tx1"/>
                </a:solidFill>
              </a:rPr>
              <a:t> </a:t>
            </a:r>
            <a:r>
              <a:rPr lang="en-US" sz="1600" b="1" dirty="0" err="1">
                <a:solidFill>
                  <a:schemeClr val="tx1"/>
                </a:solidFill>
              </a:rPr>
              <a:t>Prestasi</a:t>
            </a:r>
            <a:r>
              <a:rPr lang="en-US" sz="1600" b="1" dirty="0">
                <a:solidFill>
                  <a:schemeClr val="tx1"/>
                </a:solidFill>
              </a:rPr>
              <a:t> </a:t>
            </a:r>
            <a:r>
              <a:rPr lang="en-US" sz="1600" b="1" dirty="0" err="1">
                <a:solidFill>
                  <a:schemeClr val="tx1"/>
                </a:solidFill>
              </a:rPr>
              <a:t>Kerja</a:t>
            </a:r>
            <a:r>
              <a:rPr lang="en-US" sz="1600" b="1" dirty="0">
                <a:solidFill>
                  <a:schemeClr val="tx1"/>
                </a:solidFill>
              </a:rPr>
              <a:t> </a:t>
            </a:r>
            <a:r>
              <a:rPr lang="en-US" sz="1600" b="1" dirty="0" err="1">
                <a:solidFill>
                  <a:schemeClr val="tx1"/>
                </a:solidFill>
              </a:rPr>
              <a:t>Pegawai</a:t>
            </a:r>
            <a:r>
              <a:rPr lang="en-US" sz="1600" b="1" dirty="0">
                <a:solidFill>
                  <a:schemeClr val="tx1"/>
                </a:solidFill>
              </a:rPr>
              <a:t> </a:t>
            </a:r>
            <a:r>
              <a:rPr lang="en-US" sz="1600" b="1" dirty="0" err="1">
                <a:solidFill>
                  <a:schemeClr val="tx1"/>
                </a:solidFill>
              </a:rPr>
              <a:t>Negeri</a:t>
            </a:r>
            <a:r>
              <a:rPr lang="en-US" sz="1600" b="1" dirty="0">
                <a:solidFill>
                  <a:schemeClr val="tx1"/>
                </a:solidFill>
              </a:rPr>
              <a:t> </a:t>
            </a:r>
            <a:r>
              <a:rPr lang="en-US" sz="1600" b="1" dirty="0" err="1">
                <a:solidFill>
                  <a:schemeClr val="tx1"/>
                </a:solidFill>
              </a:rPr>
              <a:t>Sipil</a:t>
            </a:r>
            <a:r>
              <a:rPr lang="en-US" sz="1600" b="1" dirty="0">
                <a:solidFill>
                  <a:schemeClr val="tx1"/>
                </a:solidFill>
              </a:rPr>
              <a:t> </a:t>
            </a:r>
            <a:endParaRPr lang="en-US" sz="1600" dirty="0">
              <a:solidFill>
                <a:schemeClr val="tx1"/>
              </a:solidFill>
            </a:endParaRPr>
          </a:p>
        </p:txBody>
      </p:sp>
      <p:sp>
        <p:nvSpPr>
          <p:cNvPr id="9" name="Notched Right Arrow 8"/>
          <p:cNvSpPr/>
          <p:nvPr/>
        </p:nvSpPr>
        <p:spPr>
          <a:xfrm>
            <a:off x="4427541" y="692151"/>
            <a:ext cx="936625" cy="649288"/>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Notched Right Arrow 9"/>
          <p:cNvSpPr/>
          <p:nvPr/>
        </p:nvSpPr>
        <p:spPr>
          <a:xfrm>
            <a:off x="4427541" y="2276475"/>
            <a:ext cx="936625" cy="647700"/>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Notched Right Arrow 10"/>
          <p:cNvSpPr/>
          <p:nvPr/>
        </p:nvSpPr>
        <p:spPr>
          <a:xfrm>
            <a:off x="4427541" y="4005263"/>
            <a:ext cx="936625" cy="647700"/>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22960" y="503238"/>
            <a:ext cx="7498080" cy="1249362"/>
          </a:xfrm>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noAutofit/>
          </a:bodyPr>
          <a:lstStyle/>
          <a:p>
            <a:pPr algn="ctr"/>
            <a:r>
              <a:rPr lang="id-ID" sz="2400" b="1" dirty="0" smtClean="0">
                <a:solidFill>
                  <a:schemeClr val="tx1"/>
                </a:solidFill>
                <a:latin typeface="Aharoni" pitchFamily="2" charset="-79"/>
                <a:cs typeface="Aharoni" pitchFamily="2" charset="-79"/>
              </a:rPr>
              <a:t>PENYUSUNAN </a:t>
            </a:r>
            <a:r>
              <a:rPr lang="en-US" sz="2400" b="1" dirty="0" smtClean="0">
                <a:solidFill>
                  <a:schemeClr val="tx1"/>
                </a:solidFill>
                <a:latin typeface="Aharoni" pitchFamily="2" charset="-79"/>
                <a:cs typeface="Aharoni" pitchFamily="2" charset="-79"/>
              </a:rPr>
              <a:t>   </a:t>
            </a:r>
            <a:r>
              <a:rPr lang="id-ID" sz="2400" b="1" dirty="0" smtClean="0">
                <a:solidFill>
                  <a:schemeClr val="tx1"/>
                </a:solidFill>
                <a:latin typeface="Aharoni" pitchFamily="2" charset="-79"/>
                <a:cs typeface="Aharoni" pitchFamily="2" charset="-79"/>
              </a:rPr>
              <a:t>DAFTAR </a:t>
            </a:r>
            <a:r>
              <a:rPr lang="en-US" sz="2400" b="1" dirty="0" smtClean="0">
                <a:solidFill>
                  <a:schemeClr val="tx1"/>
                </a:solidFill>
                <a:latin typeface="Aharoni" pitchFamily="2" charset="-79"/>
                <a:cs typeface="Aharoni" pitchFamily="2" charset="-79"/>
              </a:rPr>
              <a:t>  </a:t>
            </a:r>
            <a:r>
              <a:rPr lang="id-ID" sz="2400" b="1" dirty="0" smtClean="0">
                <a:solidFill>
                  <a:schemeClr val="tx1"/>
                </a:solidFill>
                <a:latin typeface="Aharoni" pitchFamily="2" charset="-79"/>
                <a:cs typeface="Aharoni" pitchFamily="2" charset="-79"/>
              </a:rPr>
              <a:t>SEMENTARA      KOMPETENSI MANAJERIAL</a:t>
            </a:r>
            <a:r>
              <a:rPr lang="en-US" sz="2400" b="1" dirty="0" smtClean="0">
                <a:solidFill>
                  <a:schemeClr val="tx1"/>
                </a:solidFill>
                <a:latin typeface="Aharoni" pitchFamily="2" charset="-79"/>
                <a:cs typeface="Aharoni" pitchFamily="2" charset="-79"/>
              </a:rPr>
              <a:t>/DSKM </a:t>
            </a:r>
            <a:br>
              <a:rPr lang="en-US" sz="2400" b="1" dirty="0" smtClean="0">
                <a:solidFill>
                  <a:schemeClr val="tx1"/>
                </a:solidFill>
                <a:latin typeface="Aharoni" pitchFamily="2" charset="-79"/>
                <a:cs typeface="Aharoni" pitchFamily="2" charset="-79"/>
              </a:rPr>
            </a:br>
            <a:r>
              <a:rPr lang="en-US" sz="2400" b="1" dirty="0" smtClean="0">
                <a:solidFill>
                  <a:schemeClr val="tx1"/>
                </a:solidFill>
                <a:latin typeface="Aharoni" pitchFamily="2" charset="-79"/>
                <a:cs typeface="Aharoni" pitchFamily="2" charset="-79"/>
              </a:rPr>
              <a:t>(</a:t>
            </a:r>
            <a:r>
              <a:rPr lang="en-US" sz="2400" b="1" dirty="0" err="1" smtClean="0">
                <a:solidFill>
                  <a:schemeClr val="tx1"/>
                </a:solidFill>
                <a:latin typeface="Aharoni" pitchFamily="2" charset="-79"/>
                <a:cs typeface="Aharoni" pitchFamily="2" charset="-79"/>
              </a:rPr>
              <a:t>Anak</a:t>
            </a:r>
            <a:r>
              <a:rPr lang="en-US" sz="2400" b="1" dirty="0" smtClean="0">
                <a:solidFill>
                  <a:schemeClr val="tx1"/>
                </a:solidFill>
                <a:latin typeface="Aharoni" pitchFamily="2" charset="-79"/>
                <a:cs typeface="Aharoni" pitchFamily="2" charset="-79"/>
              </a:rPr>
              <a:t> </a:t>
            </a:r>
            <a:r>
              <a:rPr lang="en-US" sz="2400" b="1" dirty="0" err="1" smtClean="0">
                <a:solidFill>
                  <a:schemeClr val="tx1"/>
                </a:solidFill>
                <a:latin typeface="Aharoni" pitchFamily="2" charset="-79"/>
                <a:cs typeface="Aharoni" pitchFamily="2" charset="-79"/>
              </a:rPr>
              <a:t>Lampiran</a:t>
            </a:r>
            <a:r>
              <a:rPr lang="en-US" sz="2400" b="1" dirty="0" smtClean="0">
                <a:solidFill>
                  <a:schemeClr val="tx1"/>
                </a:solidFill>
                <a:latin typeface="Aharoni" pitchFamily="2" charset="-79"/>
                <a:cs typeface="Aharoni" pitchFamily="2" charset="-79"/>
              </a:rPr>
              <a:t> </a:t>
            </a:r>
            <a:r>
              <a:rPr lang="en-US" sz="2800" b="1" dirty="0" smtClean="0">
                <a:solidFill>
                  <a:schemeClr val="tx1"/>
                </a:solidFill>
                <a:latin typeface="Aharoni" pitchFamily="2" charset="-79"/>
                <a:cs typeface="Aharoni" pitchFamily="2" charset="-79"/>
              </a:rPr>
              <a:t>4</a:t>
            </a:r>
            <a:r>
              <a:rPr lang="en-US" sz="2400" b="1" dirty="0" smtClean="0">
                <a:solidFill>
                  <a:schemeClr val="tx1"/>
                </a:solidFill>
                <a:latin typeface="Aharoni" pitchFamily="2" charset="-79"/>
                <a:cs typeface="Aharoni" pitchFamily="2" charset="-79"/>
              </a:rPr>
              <a:t>)</a:t>
            </a:r>
            <a:endParaRPr lang="en-US" sz="2400" b="1" dirty="0">
              <a:solidFill>
                <a:schemeClr val="tx1"/>
              </a:solidFill>
              <a:latin typeface="Aharoni" pitchFamily="2" charset="-79"/>
              <a:cs typeface="Aharoni" pitchFamily="2" charset="-79"/>
            </a:endParaRPr>
          </a:p>
        </p:txBody>
      </p:sp>
      <p:sp>
        <p:nvSpPr>
          <p:cNvPr id="3" name="Content Placeholder 2"/>
          <p:cNvSpPr>
            <a:spLocks noGrp="1"/>
          </p:cNvSpPr>
          <p:nvPr>
            <p:ph sz="quarter" idx="1"/>
          </p:nvPr>
        </p:nvSpPr>
        <p:spPr>
          <a:xfrm>
            <a:off x="822960" y="2209800"/>
            <a:ext cx="7498080" cy="2895600"/>
          </a:xfrm>
        </p:spPr>
        <p:txBody>
          <a:bodyPr>
            <a:normAutofit/>
          </a:bodyPr>
          <a:lstStyle/>
          <a:p>
            <a:pPr marL="109538" indent="-26988" algn="just">
              <a:buNone/>
            </a:pPr>
            <a:r>
              <a:rPr lang="id-ID" sz="2800" b="1" dirty="0" smtClean="0">
                <a:latin typeface="Aharoni" pitchFamily="2" charset="-79"/>
                <a:cs typeface="Aharoni" pitchFamily="2" charset="-79"/>
              </a:rPr>
              <a:t>Kompetensi</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yang</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diperoleh</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dari hasil identifikasi kompetensi manajerial (</a:t>
            </a:r>
            <a:r>
              <a:rPr lang="en-US" sz="2800" b="1" dirty="0" smtClean="0">
                <a:latin typeface="Aharoni" pitchFamily="2" charset="-79"/>
                <a:cs typeface="Aharoni" pitchFamily="2" charset="-79"/>
              </a:rPr>
              <a:t>I</a:t>
            </a:r>
            <a:r>
              <a:rPr lang="id-ID" sz="2800" b="1" dirty="0" smtClean="0">
                <a:latin typeface="Aharoni" pitchFamily="2" charset="-79"/>
                <a:cs typeface="Aharoni" pitchFamily="2" charset="-79"/>
              </a:rPr>
              <a:t>KM),  dituangkan</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ke</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daftar</a:t>
            </a:r>
            <a:r>
              <a:rPr lang="en-US" sz="2800" b="1" dirty="0" smtClean="0">
                <a:latin typeface="Aharoni" pitchFamily="2" charset="-79"/>
                <a:cs typeface="Aharoni" pitchFamily="2" charset="-79"/>
              </a:rPr>
              <a:t> </a:t>
            </a:r>
            <a:r>
              <a:rPr lang="id-ID" sz="2800" b="1" dirty="0" smtClean="0">
                <a:latin typeface="Aharoni" pitchFamily="2" charset="-79"/>
                <a:cs typeface="Aharoni" pitchFamily="2" charset="-79"/>
              </a:rPr>
              <a:t>sementara kompetensi manajerial (DSKM) yang memuat kompetensi, level kompetensi, dan kegiatan utama.</a:t>
            </a:r>
            <a:endParaRPr lang="en-US" sz="2800" b="1" dirty="0">
              <a:latin typeface="Aharoni" pitchFamily="2" charset="-79"/>
              <a:cs typeface="Aharoni" pitchFamily="2" charset="-79"/>
            </a:endParaRPr>
          </a:p>
        </p:txBody>
      </p:sp>
      <p:sp>
        <p:nvSpPr>
          <p:cNvPr id="4" name="Slide Number Placeholder 3"/>
          <p:cNvSpPr>
            <a:spLocks noGrp="1"/>
          </p:cNvSpPr>
          <p:nvPr>
            <p:ph type="sldNum" sz="quarter" idx="15"/>
          </p:nvPr>
        </p:nvSpPr>
        <p:spPr/>
        <p:txBody>
          <a:bodyPr/>
          <a:lstStyle/>
          <a:p>
            <a:fld id="{F39800C6-A770-4B4E-8B6E-9E73D56B30AC}" type="slidenum">
              <a:rPr lang="en-US" smtClean="0"/>
              <a:pPr/>
              <a:t>28</a:t>
            </a:fld>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74638"/>
            <a:ext cx="7467600" cy="1143000"/>
          </a:xfrm>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normAutofit/>
          </a:bodyPr>
          <a:lstStyle/>
          <a:p>
            <a:pPr algn="ctr"/>
            <a:r>
              <a:rPr lang="id-ID" sz="3200" b="1" dirty="0" smtClean="0">
                <a:solidFill>
                  <a:schemeClr val="tx1"/>
                </a:solidFill>
                <a:latin typeface="Aharoni" pitchFamily="2" charset="-79"/>
                <a:cs typeface="Aharoni" pitchFamily="2" charset="-79"/>
              </a:rPr>
              <a:t>VALIDASI KOMPETENSI MANAJERIAL</a:t>
            </a:r>
            <a:endParaRPr lang="en-US" sz="3200" b="1" dirty="0">
              <a:solidFill>
                <a:schemeClr val="tx1"/>
              </a:solidFill>
              <a:latin typeface="Aharoni" pitchFamily="2" charset="-79"/>
              <a:cs typeface="Aharoni" pitchFamily="2" charset="-79"/>
            </a:endParaRPr>
          </a:p>
        </p:txBody>
      </p:sp>
      <p:sp>
        <p:nvSpPr>
          <p:cNvPr id="3" name="Content Placeholder 2"/>
          <p:cNvSpPr>
            <a:spLocks noGrp="1"/>
          </p:cNvSpPr>
          <p:nvPr>
            <p:ph sz="quarter" idx="1"/>
          </p:nvPr>
        </p:nvSpPr>
        <p:spPr>
          <a:xfrm>
            <a:off x="685800" y="1600200"/>
            <a:ext cx="7635240" cy="4648200"/>
          </a:xfrm>
        </p:spPr>
        <p:txBody>
          <a:bodyPr>
            <a:normAutofit/>
          </a:bodyPr>
          <a:lstStyle/>
          <a:p>
            <a:pPr marL="596900" indent="-514350" algn="just">
              <a:buClrTx/>
              <a:buFont typeface="+mj-lt"/>
              <a:buAutoNum type="arabicPeriod"/>
            </a:pPr>
            <a:r>
              <a:rPr lang="id-ID" sz="2800" dirty="0" smtClean="0">
                <a:latin typeface="Tw Cen MT" pitchFamily="34" charset="0"/>
                <a:cs typeface="Aharoni" pitchFamily="2" charset="-79"/>
              </a:rPr>
              <a:t>Konfirmasi</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KM</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kepada</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atasan pemegang jabatan dan/atau pejabat lain yang ditunjuk</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oleh:</a:t>
            </a:r>
            <a:endParaRPr lang="en-US" sz="2800" dirty="0" smtClean="0">
              <a:latin typeface="Tw Cen MT" pitchFamily="34" charset="0"/>
              <a:cs typeface="Aharoni" pitchFamily="2" charset="-79"/>
            </a:endParaRPr>
          </a:p>
          <a:p>
            <a:pPr marL="1255713" indent="-573088" algn="just" eaLnBrk="0" hangingPunct="0">
              <a:lnSpc>
                <a:spcPct val="80000"/>
              </a:lnSpc>
              <a:buClrTx/>
              <a:buSzPct val="100000"/>
              <a:buAutoNum type="alphaLcPeriod"/>
            </a:pPr>
            <a:r>
              <a:rPr lang="id-ID" sz="2800" dirty="0" smtClean="0">
                <a:latin typeface="Tw Cen MT" pitchFamily="34" charset="0"/>
                <a:cs typeface="Aharoni" pitchFamily="2" charset="-79"/>
              </a:rPr>
              <a:t>Pejabat Kepegawaian pada setiap TPSKM di tingkat Eselon II;</a:t>
            </a:r>
            <a:r>
              <a:rPr lang="en-US" sz="2800" dirty="0" smtClean="0">
                <a:latin typeface="Tw Cen MT" pitchFamily="34" charset="0"/>
                <a:cs typeface="Aharoni" pitchFamily="2" charset="-79"/>
              </a:rPr>
              <a:t> </a:t>
            </a:r>
            <a:r>
              <a:rPr lang="en-US" sz="2800" dirty="0" err="1" smtClean="0">
                <a:latin typeface="Tw Cen MT" pitchFamily="34" charset="0"/>
                <a:cs typeface="Aharoni" pitchFamily="2" charset="-79"/>
              </a:rPr>
              <a:t>atau</a:t>
            </a:r>
            <a:endParaRPr lang="en-US" sz="2800" dirty="0" smtClean="0">
              <a:latin typeface="Tw Cen MT" pitchFamily="34" charset="0"/>
              <a:cs typeface="Aharoni" pitchFamily="2" charset="-79"/>
            </a:endParaRPr>
          </a:p>
          <a:p>
            <a:pPr marL="1255713" indent="-573088" algn="just" eaLnBrk="0" hangingPunct="0">
              <a:lnSpc>
                <a:spcPct val="80000"/>
              </a:lnSpc>
              <a:buClrTx/>
              <a:buSzPct val="100000"/>
              <a:buAutoNum type="alphaLcPeriod"/>
            </a:pPr>
            <a:r>
              <a:rPr lang="id-ID" sz="2800" dirty="0" smtClean="0">
                <a:latin typeface="Tw Cen MT" pitchFamily="34" charset="0"/>
                <a:cs typeface="Aharoni" pitchFamily="2" charset="-79"/>
              </a:rPr>
              <a:t>Pejabat  Pembina     Kepegawaian  pada setiap TPSKM di</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tingkat instansi pemerintah,   </a:t>
            </a:r>
            <a:endParaRPr lang="en-US" sz="2800" dirty="0" smtClean="0">
              <a:latin typeface="Tw Cen MT" pitchFamily="34" charset="0"/>
              <a:cs typeface="Aharoni" pitchFamily="2" charset="-79"/>
            </a:endParaRPr>
          </a:p>
          <a:p>
            <a:pPr marL="685800" indent="-106363" algn="just" eaLnBrk="0" hangingPunct="0">
              <a:lnSpc>
                <a:spcPct val="80000"/>
              </a:lnSpc>
              <a:buNone/>
            </a:pP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yang dipandang mampu memberikan masukan yang diperlukan, sebagai bahan pertimbangan untuk mene</a:t>
            </a:r>
            <a:r>
              <a:rPr lang="en-US" sz="2800" dirty="0" smtClean="0">
                <a:latin typeface="Tw Cen MT" pitchFamily="34" charset="0"/>
                <a:cs typeface="Aharoni" pitchFamily="2" charset="-79"/>
              </a:rPr>
              <a:t>n</a:t>
            </a:r>
            <a:r>
              <a:rPr lang="id-ID" sz="2800" dirty="0" smtClean="0">
                <a:latin typeface="Tw Cen MT" pitchFamily="34" charset="0"/>
                <a:cs typeface="Aharoni" pitchFamily="2" charset="-79"/>
              </a:rPr>
              <a:t>t</a:t>
            </a:r>
            <a:r>
              <a:rPr lang="en-US" sz="2800" dirty="0" err="1" smtClean="0">
                <a:latin typeface="Tw Cen MT" pitchFamily="34" charset="0"/>
                <a:cs typeface="Aharoni" pitchFamily="2" charset="-79"/>
              </a:rPr>
              <a:t>ukan</a:t>
            </a:r>
            <a:r>
              <a:rPr lang="en-US" sz="2800" dirty="0" smtClean="0">
                <a:latin typeface="Tw Cen MT" pitchFamily="34" charset="0"/>
                <a:cs typeface="Aharoni" pitchFamily="2" charset="-79"/>
              </a:rPr>
              <a:t> </a:t>
            </a:r>
            <a:r>
              <a:rPr lang="id-ID" sz="2800" dirty="0" smtClean="0">
                <a:latin typeface="Tw Cen MT" pitchFamily="34" charset="0"/>
                <a:cs typeface="Aharoni" pitchFamily="2" charset="-79"/>
              </a:rPr>
              <a:t>keabsahan D S K M. </a:t>
            </a:r>
          </a:p>
          <a:p>
            <a:endParaRPr lang="id-ID" sz="2800" dirty="0">
              <a:latin typeface="Tw Cen MT" pitchFamily="34" charset="0"/>
            </a:endParaRPr>
          </a:p>
        </p:txBody>
      </p:sp>
      <p:sp>
        <p:nvSpPr>
          <p:cNvPr id="4" name="Slide Number Placeholder 3"/>
          <p:cNvSpPr>
            <a:spLocks noGrp="1"/>
          </p:cNvSpPr>
          <p:nvPr>
            <p:ph type="sldNum" sz="quarter" idx="15"/>
          </p:nvPr>
        </p:nvSpPr>
        <p:spPr/>
        <p:txBody>
          <a:bodyPr/>
          <a:lstStyle/>
          <a:p>
            <a:fld id="{F39800C6-A770-4B4E-8B6E-9E73D56B30AC}" type="slidenum">
              <a:rPr lang="en-US" smtClean="0"/>
              <a:pPr/>
              <a:t>29</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914400" y="152400"/>
            <a:ext cx="6934200" cy="1143000"/>
          </a:xfr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id-ID" b="1" cap="all" dirty="0" smtClean="0">
                <a:ln/>
                <a:solidFill>
                  <a:schemeClr val="tx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a:t>
            </a:r>
            <a:r>
              <a:rPr lang="en-US" b="1" cap="all" dirty="0" smtClean="0">
                <a:ln/>
                <a:solidFill>
                  <a:schemeClr val="tx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ERMASALAHAN</a:t>
            </a:r>
            <a:endParaRPr lang="en-US" b="1" cap="all" dirty="0">
              <a:ln/>
              <a:solidFill>
                <a:schemeClr val="tx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Slide Number Placeholder 2"/>
          <p:cNvSpPr>
            <a:spLocks noGrp="1"/>
          </p:cNvSpPr>
          <p:nvPr>
            <p:ph type="sldNum" sz="quarter" idx="12"/>
          </p:nvPr>
        </p:nvSpPr>
        <p:spPr/>
        <p:txBody>
          <a:bodyPr>
            <a:normAutofit fontScale="85000" lnSpcReduction="20000"/>
          </a:bodyPr>
          <a:lstStyle/>
          <a:p>
            <a:pPr>
              <a:defRPr/>
            </a:pPr>
            <a:fld id="{41857979-3292-44F5-9D8F-EDF5112F7425}" type="slidenum">
              <a:rPr lang="es-ES" smtClean="0"/>
              <a:pPr>
                <a:defRPr/>
              </a:pPr>
              <a:t>3</a:t>
            </a:fld>
            <a:endParaRPr lang="es-ES"/>
          </a:p>
        </p:txBody>
      </p:sp>
      <p:sp>
        <p:nvSpPr>
          <p:cNvPr id="6" name="Content Placeholder 5"/>
          <p:cNvSpPr>
            <a:spLocks noGrp="1"/>
          </p:cNvSpPr>
          <p:nvPr>
            <p:ph sz="quarter" idx="1"/>
          </p:nvPr>
        </p:nvSpPr>
        <p:spPr>
          <a:xfrm>
            <a:off x="612648" y="1600200"/>
            <a:ext cx="7769352" cy="4495800"/>
          </a:xfrm>
        </p:spPr>
        <p:txBody>
          <a:bodyPr>
            <a:normAutofit lnSpcReduction="10000"/>
          </a:bodyPr>
          <a:lstStyle/>
          <a:p>
            <a:pPr marL="722313" lvl="1" indent="-546100">
              <a:buClrTx/>
              <a:buSzPct val="100000"/>
              <a:buFont typeface="Wingdings" pitchFamily="2" charset="2"/>
              <a:buChar char="q"/>
            </a:pPr>
            <a:r>
              <a:rPr lang="en-US" sz="3600" b="1" dirty="0" err="1" smtClean="0"/>
              <a:t>Masih</a:t>
            </a:r>
            <a:r>
              <a:rPr lang="en-US" sz="3600" b="1" dirty="0" smtClean="0"/>
              <a:t> </a:t>
            </a:r>
            <a:r>
              <a:rPr lang="en-US" sz="3600" b="1" dirty="0" err="1" smtClean="0"/>
              <a:t>banyak</a:t>
            </a:r>
            <a:r>
              <a:rPr lang="en-US" sz="3600" b="1" dirty="0" smtClean="0"/>
              <a:t> </a:t>
            </a:r>
            <a:r>
              <a:rPr lang="en-US" sz="3600" b="1" dirty="0" err="1" smtClean="0"/>
              <a:t>jabatan</a:t>
            </a:r>
            <a:r>
              <a:rPr lang="en-US" sz="3600" b="1" dirty="0" smtClean="0"/>
              <a:t> yang </a:t>
            </a:r>
            <a:r>
              <a:rPr lang="en-US" sz="3600" b="1" dirty="0" err="1" smtClean="0"/>
              <a:t>belum</a:t>
            </a:r>
            <a:r>
              <a:rPr lang="en-US" sz="3600" b="1" dirty="0" smtClean="0"/>
              <a:t> </a:t>
            </a:r>
            <a:r>
              <a:rPr lang="en-US" sz="3600" b="1" dirty="0" err="1" smtClean="0"/>
              <a:t>berbasis</a:t>
            </a:r>
            <a:r>
              <a:rPr lang="en-US" sz="3600" b="1" dirty="0" smtClean="0"/>
              <a:t> </a:t>
            </a:r>
            <a:r>
              <a:rPr lang="en-US" sz="3600" b="1" dirty="0" err="1" smtClean="0"/>
              <a:t>fungsi</a:t>
            </a:r>
            <a:r>
              <a:rPr lang="en-US" sz="3600" b="1" dirty="0" smtClean="0"/>
              <a:t> </a:t>
            </a:r>
            <a:r>
              <a:rPr lang="en-US" sz="3600" b="1" dirty="0" err="1" smtClean="0"/>
              <a:t>kerja</a:t>
            </a:r>
            <a:r>
              <a:rPr lang="en-US" sz="3600" b="1" dirty="0" smtClean="0"/>
              <a:t>;</a:t>
            </a:r>
          </a:p>
          <a:p>
            <a:pPr marL="722313" lvl="1" indent="-546100">
              <a:buClrTx/>
              <a:buSzPct val="100000"/>
              <a:buFont typeface="Wingdings" pitchFamily="2" charset="2"/>
              <a:buChar char="q"/>
            </a:pPr>
            <a:r>
              <a:rPr lang="en-US" sz="3600" b="1" dirty="0" err="1" smtClean="0"/>
              <a:t>Banyak</a:t>
            </a:r>
            <a:r>
              <a:rPr lang="en-US" sz="3600" b="1" dirty="0" smtClean="0"/>
              <a:t> </a:t>
            </a:r>
            <a:r>
              <a:rPr lang="en-US" sz="3600" b="1" dirty="0" err="1" smtClean="0"/>
              <a:t>fungsi</a:t>
            </a:r>
            <a:r>
              <a:rPr lang="en-US" sz="3600" b="1" dirty="0" smtClean="0"/>
              <a:t> </a:t>
            </a:r>
            <a:r>
              <a:rPr lang="en-US" sz="3600" b="1" dirty="0" err="1" smtClean="0"/>
              <a:t>jabatan</a:t>
            </a:r>
            <a:r>
              <a:rPr lang="en-US" sz="3600" b="1" dirty="0" smtClean="0"/>
              <a:t> yang </a:t>
            </a:r>
            <a:r>
              <a:rPr lang="en-US" sz="3600" b="1" dirty="0" err="1" smtClean="0"/>
              <a:t>belum</a:t>
            </a:r>
            <a:r>
              <a:rPr lang="en-US" sz="3600" b="1" dirty="0" smtClean="0"/>
              <a:t> </a:t>
            </a:r>
            <a:r>
              <a:rPr lang="en-US" sz="3600" b="1" dirty="0" err="1" smtClean="0"/>
              <a:t>dirumuskan</a:t>
            </a:r>
            <a:r>
              <a:rPr lang="en-US" sz="3600" b="1" dirty="0" smtClean="0"/>
              <a:t> </a:t>
            </a:r>
            <a:r>
              <a:rPr lang="en-US" sz="3600" b="1" dirty="0" err="1" smtClean="0"/>
              <a:t>standar</a:t>
            </a:r>
            <a:r>
              <a:rPr lang="en-US" sz="3600" b="1" dirty="0" smtClean="0"/>
              <a:t> </a:t>
            </a:r>
            <a:r>
              <a:rPr lang="en-US" sz="3600" b="1" dirty="0" err="1" smtClean="0"/>
              <a:t>kompetensinya</a:t>
            </a:r>
            <a:r>
              <a:rPr lang="en-US" sz="3600" b="1" dirty="0" smtClean="0"/>
              <a:t>;</a:t>
            </a:r>
          </a:p>
          <a:p>
            <a:pPr marL="722313" lvl="1" indent="-546100">
              <a:buClrTx/>
              <a:buSzPct val="100000"/>
              <a:buFont typeface="Wingdings" pitchFamily="2" charset="2"/>
              <a:buChar char="q"/>
            </a:pPr>
            <a:r>
              <a:rPr lang="en-US" sz="3600" b="1" dirty="0" err="1" smtClean="0"/>
              <a:t>Belum</a:t>
            </a:r>
            <a:r>
              <a:rPr lang="en-US" sz="3600" b="1" dirty="0" smtClean="0"/>
              <a:t> </a:t>
            </a:r>
            <a:r>
              <a:rPr lang="en-US" sz="3600" b="1" dirty="0" err="1" smtClean="0"/>
              <a:t>adanya</a:t>
            </a:r>
            <a:r>
              <a:rPr lang="en-US" sz="3600" b="1" dirty="0" smtClean="0"/>
              <a:t> </a:t>
            </a:r>
            <a:r>
              <a:rPr lang="en-US" sz="3600" b="1" dirty="0" err="1" smtClean="0"/>
              <a:t>pengukuran</a:t>
            </a:r>
            <a:r>
              <a:rPr lang="en-US" sz="3600" b="1" dirty="0" smtClean="0"/>
              <a:t> yang </a:t>
            </a:r>
            <a:r>
              <a:rPr lang="en-US" sz="3600" b="1" dirty="0" err="1" smtClean="0"/>
              <a:t>komprehensif</a:t>
            </a:r>
            <a:r>
              <a:rPr lang="en-US" sz="3600" b="1" dirty="0" smtClean="0"/>
              <a:t> </a:t>
            </a:r>
            <a:r>
              <a:rPr lang="en-US" sz="3600" b="1" dirty="0" err="1" smtClean="0"/>
              <a:t>terkait</a:t>
            </a:r>
            <a:r>
              <a:rPr lang="en-US" sz="3600" b="1" dirty="0" smtClean="0"/>
              <a:t> </a:t>
            </a:r>
            <a:r>
              <a:rPr lang="en-US" sz="3600" b="1" dirty="0" err="1" smtClean="0"/>
              <a:t>aspek</a:t>
            </a:r>
            <a:r>
              <a:rPr lang="en-US" sz="3600" b="1" dirty="0" smtClean="0"/>
              <a:t> </a:t>
            </a:r>
            <a:r>
              <a:rPr lang="en-US" sz="3600" b="1" dirty="0" err="1" smtClean="0"/>
              <a:t>kemampuan</a:t>
            </a:r>
            <a:r>
              <a:rPr lang="en-US" sz="3600" b="1" dirty="0" smtClean="0"/>
              <a:t> </a:t>
            </a:r>
            <a:r>
              <a:rPr lang="en-US" sz="3600" b="1" dirty="0" err="1" smtClean="0"/>
              <a:t>kompetensi</a:t>
            </a:r>
            <a:r>
              <a:rPr lang="en-US" sz="3600" b="1" dirty="0" smtClean="0"/>
              <a:t>.</a:t>
            </a:r>
          </a:p>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7498080" cy="563562"/>
          </a:xfrm>
        </p:spPr>
        <p:txBody>
          <a:bodyPr>
            <a:normAutofit/>
          </a:bodyPr>
          <a:lstStyle/>
          <a:p>
            <a:r>
              <a:rPr lang="en-US" sz="2800" i="1" dirty="0" err="1" smtClean="0">
                <a:solidFill>
                  <a:schemeClr val="tx1"/>
                </a:solidFill>
              </a:rPr>
              <a:t>Lanjutan</a:t>
            </a:r>
            <a:r>
              <a:rPr lang="en-US" sz="2800" i="1" dirty="0" smtClean="0">
                <a:solidFill>
                  <a:schemeClr val="tx1"/>
                </a:solidFill>
              </a:rPr>
              <a:t>…</a:t>
            </a:r>
            <a:endParaRPr lang="en-US" sz="2800" dirty="0">
              <a:solidFill>
                <a:schemeClr val="tx1"/>
              </a:solidFill>
            </a:endParaRPr>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30</a:t>
            </a:fld>
            <a:endParaRPr lang="en-US"/>
          </a:p>
        </p:txBody>
      </p:sp>
      <p:sp>
        <p:nvSpPr>
          <p:cNvPr id="3" name="Content Placeholder 2"/>
          <p:cNvSpPr>
            <a:spLocks noGrp="1"/>
          </p:cNvSpPr>
          <p:nvPr>
            <p:ph sz="quarter" idx="1"/>
          </p:nvPr>
        </p:nvSpPr>
        <p:spPr>
          <a:xfrm>
            <a:off x="533400" y="1676400"/>
            <a:ext cx="7924800" cy="5181600"/>
          </a:xfrm>
        </p:spPr>
        <p:txBody>
          <a:bodyPr>
            <a:normAutofit fontScale="77500" lnSpcReduction="20000"/>
          </a:bodyPr>
          <a:lstStyle/>
          <a:p>
            <a:pPr marL="514350" indent="-514350" algn="just" eaLnBrk="0" hangingPunct="0">
              <a:lnSpc>
                <a:spcPct val="120000"/>
              </a:lnSpc>
              <a:spcBef>
                <a:spcPts val="0"/>
              </a:spcBef>
              <a:buClrTx/>
              <a:buFont typeface="+mj-lt"/>
              <a:buAutoNum type="arabicPeriod" startAt="2"/>
            </a:pPr>
            <a:r>
              <a:rPr lang="id-ID" dirty="0" smtClean="0">
                <a:latin typeface="Aharoni" pitchFamily="2" charset="-79"/>
                <a:cs typeface="Aharoni" pitchFamily="2" charset="-79"/>
              </a:rPr>
              <a:t>Konfirmasi    tersebut   dilakukan   dengan maksud untuk memperoleh kepastian apakah kompetensi yang telah dirumuskan dalam D S K M telah sesuai dengan jabatan atau pekerjaan yang bersangkutan.</a:t>
            </a:r>
            <a:endParaRPr lang="en-US" dirty="0" smtClean="0">
              <a:latin typeface="Aharoni" pitchFamily="2" charset="-79"/>
              <a:cs typeface="Aharoni" pitchFamily="2" charset="-79"/>
            </a:endParaRPr>
          </a:p>
          <a:p>
            <a:pPr marL="514350" indent="-514350" algn="just" eaLnBrk="0" hangingPunct="0">
              <a:lnSpc>
                <a:spcPct val="80000"/>
              </a:lnSpc>
              <a:buClrTx/>
              <a:buFont typeface="+mj-lt"/>
              <a:buAutoNum type="arabicPeriod" startAt="2"/>
            </a:pPr>
            <a:endParaRPr lang="en-US" dirty="0" smtClean="0">
              <a:latin typeface="Aharoni" pitchFamily="2" charset="-79"/>
              <a:cs typeface="Aharoni" pitchFamily="2" charset="-79"/>
            </a:endParaRPr>
          </a:p>
          <a:p>
            <a:pPr marL="514350" indent="-514350" algn="just" eaLnBrk="0" hangingPunct="0">
              <a:lnSpc>
                <a:spcPct val="120000"/>
              </a:lnSpc>
              <a:spcBef>
                <a:spcPts val="0"/>
              </a:spcBef>
              <a:buClrTx/>
              <a:buFont typeface="+mj-lt"/>
              <a:buAutoNum type="arabicPeriod" startAt="2"/>
            </a:pPr>
            <a:r>
              <a:rPr lang="en-US" dirty="0" smtClean="0">
                <a:latin typeface="Aharoni" pitchFamily="2" charset="-79"/>
                <a:cs typeface="Aharoni" pitchFamily="2" charset="-79"/>
              </a:rPr>
              <a:t>Dari</a:t>
            </a:r>
            <a:r>
              <a:rPr lang="id-ID" dirty="0" smtClean="0">
                <a:latin typeface="Aharoni" pitchFamily="2" charset="-79"/>
                <a:cs typeface="Aharoni" pitchFamily="2" charset="-79"/>
              </a:rPr>
              <a:t> hasil  konfirmasi tersebut</a:t>
            </a:r>
            <a:r>
              <a:rPr lang="en-US" dirty="0" smtClean="0">
                <a:latin typeface="Aharoni" pitchFamily="2" charset="-79"/>
                <a:cs typeface="Aharoni" pitchFamily="2" charset="-79"/>
              </a:rPr>
              <a:t>,</a:t>
            </a:r>
            <a:r>
              <a:rPr lang="id-ID" dirty="0" smtClean="0">
                <a:latin typeface="Aharoni" pitchFamily="2" charset="-79"/>
                <a:cs typeface="Aharoni" pitchFamily="2" charset="-79"/>
              </a:rPr>
              <a:t> D S K M  ditetapkan menjadi Daftar Kompetensi Manajerial dengan menentukan urutan peringkat kompetensi dari yang </a:t>
            </a:r>
            <a:r>
              <a:rPr lang="en-US" dirty="0" smtClean="0">
                <a:latin typeface="Aharoni" pitchFamily="2" charset="-79"/>
                <a:cs typeface="Aharoni" pitchFamily="2" charset="-79"/>
              </a:rPr>
              <a:t>“M</a:t>
            </a:r>
            <a:r>
              <a:rPr lang="id-ID" dirty="0" smtClean="0">
                <a:latin typeface="Aharoni" pitchFamily="2" charset="-79"/>
                <a:cs typeface="Aharoni" pitchFamily="2" charset="-79"/>
              </a:rPr>
              <a:t>utlak</a:t>
            </a:r>
            <a:r>
              <a:rPr lang="en-US" dirty="0" smtClean="0">
                <a:latin typeface="Aharoni" pitchFamily="2" charset="-79"/>
                <a:cs typeface="Aharoni" pitchFamily="2" charset="-79"/>
              </a:rPr>
              <a:t>”</a:t>
            </a:r>
            <a:r>
              <a:rPr lang="id-ID" dirty="0" smtClean="0">
                <a:latin typeface="Aharoni" pitchFamily="2" charset="-79"/>
                <a:cs typeface="Aharoni" pitchFamily="2" charset="-79"/>
              </a:rPr>
              <a:t>, </a:t>
            </a:r>
            <a:r>
              <a:rPr lang="en-US" dirty="0" smtClean="0">
                <a:latin typeface="Aharoni" pitchFamily="2" charset="-79"/>
                <a:cs typeface="Aharoni" pitchFamily="2" charset="-79"/>
              </a:rPr>
              <a:t>“P</a:t>
            </a:r>
            <a:r>
              <a:rPr lang="id-ID" dirty="0" smtClean="0">
                <a:latin typeface="Aharoni" pitchFamily="2" charset="-79"/>
                <a:cs typeface="Aharoni" pitchFamily="2" charset="-79"/>
              </a:rPr>
              <a:t>enting</a:t>
            </a:r>
            <a:r>
              <a:rPr lang="en-US" dirty="0" smtClean="0">
                <a:latin typeface="Aharoni" pitchFamily="2" charset="-79"/>
                <a:cs typeface="Aharoni" pitchFamily="2" charset="-79"/>
              </a:rPr>
              <a:t>”</a:t>
            </a:r>
            <a:r>
              <a:rPr lang="id-ID" dirty="0" smtClean="0">
                <a:latin typeface="Aharoni" pitchFamily="2" charset="-79"/>
                <a:cs typeface="Aharoni" pitchFamily="2" charset="-79"/>
              </a:rPr>
              <a:t>, dan </a:t>
            </a:r>
            <a:r>
              <a:rPr lang="en-US" dirty="0" smtClean="0">
                <a:latin typeface="Aharoni" pitchFamily="2" charset="-79"/>
                <a:cs typeface="Aharoni" pitchFamily="2" charset="-79"/>
              </a:rPr>
              <a:t>“P</a:t>
            </a:r>
            <a:r>
              <a:rPr lang="id-ID" dirty="0" smtClean="0">
                <a:latin typeface="Aharoni" pitchFamily="2" charset="-79"/>
                <a:cs typeface="Aharoni" pitchFamily="2" charset="-79"/>
              </a:rPr>
              <a:t>erlu</a:t>
            </a:r>
            <a:r>
              <a:rPr lang="en-US" dirty="0" smtClean="0">
                <a:latin typeface="Aharoni" pitchFamily="2" charset="-79"/>
                <a:cs typeface="Aharoni" pitchFamily="2" charset="-79"/>
              </a:rPr>
              <a:t>”</a:t>
            </a:r>
            <a:r>
              <a:rPr lang="id-ID" dirty="0" smtClean="0">
                <a:latin typeface="Aharoni" pitchFamily="2" charset="-79"/>
                <a:cs typeface="Aharoni" pitchFamily="2" charset="-79"/>
              </a:rPr>
              <a:t> yang dilakukan oleh atasan pemegang jabatan dan/atau pejabat lain yang ditunjuk oleh Pejabat Kepegawaian atau Pejabat Pembina Kepegawaian</a:t>
            </a:r>
            <a:r>
              <a:rPr lang="en-US" dirty="0" smtClean="0">
                <a:latin typeface="Aharoni" pitchFamily="2" charset="-79"/>
                <a:cs typeface="Aharoni" pitchFamily="2" charset="-79"/>
              </a:rPr>
              <a:t> (</a:t>
            </a:r>
            <a:r>
              <a:rPr lang="en-US" sz="2800" dirty="0" err="1" smtClean="0">
                <a:latin typeface="Aharoni" pitchFamily="2" charset="-79"/>
                <a:cs typeface="Aharoni" pitchFamily="2" charset="-79"/>
              </a:rPr>
              <a:t>Anak</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Lampiran</a:t>
            </a:r>
            <a:r>
              <a:rPr lang="en-US" sz="2800" dirty="0" smtClean="0">
                <a:latin typeface="Aharoni" pitchFamily="2" charset="-79"/>
                <a:cs typeface="Aharoni" pitchFamily="2" charset="-79"/>
              </a:rPr>
              <a:t> </a:t>
            </a:r>
            <a:r>
              <a:rPr lang="en-US" sz="3100" dirty="0" smtClean="0">
                <a:latin typeface="Aharoni" pitchFamily="2" charset="-79"/>
                <a:cs typeface="Aharoni" pitchFamily="2" charset="-79"/>
              </a:rPr>
              <a:t>6</a:t>
            </a:r>
            <a:r>
              <a:rPr lang="en-US" dirty="0" smtClean="0">
                <a:latin typeface="Aharoni" pitchFamily="2" charset="-79"/>
                <a:cs typeface="Aharoni" pitchFamily="2" charset="-79"/>
              </a:rPr>
              <a:t>)</a:t>
            </a:r>
          </a:p>
          <a:p>
            <a:pPr marL="457200" indent="-457200" algn="just" eaLnBrk="0" hangingPunct="0">
              <a:lnSpc>
                <a:spcPct val="80000"/>
              </a:lnSpc>
              <a:buNone/>
            </a:pPr>
            <a:endParaRPr lang="id-ID" dirty="0" smtClean="0">
              <a:latin typeface="Aharoni" pitchFamily="2" charset="-79"/>
              <a:cs typeface="Aharoni" pitchFamily="2" charset="-79"/>
            </a:endParaRPr>
          </a:p>
          <a:p>
            <a:pPr marL="457200" indent="-457200" algn="just" eaLnBrk="0" hangingPunct="0">
              <a:lnSpc>
                <a:spcPct val="90000"/>
              </a:lnSpc>
              <a:buNone/>
            </a:pPr>
            <a:endParaRPr lang="en-US" dirty="0">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7498080" cy="487362"/>
          </a:xfrm>
        </p:spPr>
        <p:txBody>
          <a:bodyPr>
            <a:noAutofit/>
          </a:bodyPr>
          <a:lstStyle/>
          <a:p>
            <a:r>
              <a:rPr lang="en-US" sz="2800" i="1" dirty="0" err="1" smtClean="0">
                <a:solidFill>
                  <a:schemeClr val="tx1"/>
                </a:solidFill>
              </a:rPr>
              <a:t>Lanjutan</a:t>
            </a:r>
            <a:r>
              <a:rPr lang="en-US" sz="2800" i="1" dirty="0" smtClean="0">
                <a:solidFill>
                  <a:schemeClr val="tx1"/>
                </a:solidFill>
              </a:rPr>
              <a:t>…</a:t>
            </a:r>
            <a:endParaRPr lang="en-US" sz="2800" dirty="0">
              <a:solidFill>
                <a:schemeClr val="tx1"/>
              </a:solidFill>
            </a:endParaRPr>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31</a:t>
            </a:fld>
            <a:endParaRPr lang="en-US"/>
          </a:p>
        </p:txBody>
      </p:sp>
      <p:sp>
        <p:nvSpPr>
          <p:cNvPr id="3" name="Content Placeholder 2"/>
          <p:cNvSpPr>
            <a:spLocks noGrp="1"/>
          </p:cNvSpPr>
          <p:nvPr>
            <p:ph sz="quarter" idx="1"/>
          </p:nvPr>
        </p:nvSpPr>
        <p:spPr>
          <a:xfrm>
            <a:off x="533400" y="1600200"/>
            <a:ext cx="8153400" cy="5257800"/>
          </a:xfrm>
        </p:spPr>
        <p:txBody>
          <a:bodyPr>
            <a:normAutofit lnSpcReduction="10000"/>
          </a:bodyPr>
          <a:lstStyle/>
          <a:p>
            <a:pPr marL="465138" indent="-465138" algn="just" eaLnBrk="0" hangingPunct="0">
              <a:lnSpc>
                <a:spcPct val="110000"/>
              </a:lnSpc>
              <a:spcBef>
                <a:spcPct val="5000"/>
              </a:spcBef>
              <a:buClrTx/>
              <a:buFont typeface="Wingdings" pitchFamily="2" charset="2"/>
              <a:buChar char="§"/>
            </a:pPr>
            <a:r>
              <a:rPr lang="id-ID" b="1" dirty="0" smtClean="0">
                <a:solidFill>
                  <a:srgbClr val="FF0000"/>
                </a:solidFill>
                <a:effectLst>
                  <a:outerShdw blurRad="38100" dist="38100" dir="2700000" algn="tl">
                    <a:srgbClr val="000000">
                      <a:alpha val="43137"/>
                    </a:srgbClr>
                  </a:outerShdw>
                </a:effectLst>
                <a:latin typeface="Arial Narrow" pitchFamily="34" charset="0"/>
                <a:cs typeface="Aharoni" pitchFamily="2" charset="-79"/>
              </a:rPr>
              <a:t>Mutlak</a:t>
            </a:r>
            <a:r>
              <a:rPr lang="en-US" dirty="0" smtClean="0">
                <a:solidFill>
                  <a:srgbClr val="FF0000"/>
                </a:solidFill>
                <a:latin typeface="Arial Narrow" pitchFamily="34" charset="0"/>
                <a:cs typeface="Aharoni" pitchFamily="2" charset="-79"/>
              </a:rPr>
              <a:t>,</a:t>
            </a:r>
            <a:r>
              <a:rPr lang="id-ID" i="1" dirty="0" smtClean="0">
                <a:solidFill>
                  <a:srgbClr val="FF0000"/>
                </a:solidFill>
                <a:latin typeface="Arial Narrow" pitchFamily="34" charset="0"/>
                <a:cs typeface="Aharoni" pitchFamily="2" charset="-79"/>
              </a:rPr>
              <a:t> </a:t>
            </a:r>
            <a:r>
              <a:rPr lang="id-ID" dirty="0" smtClean="0">
                <a:latin typeface="Arial Narrow" pitchFamily="34" charset="0"/>
                <a:cs typeface="Aharoni" pitchFamily="2" charset="-79"/>
              </a:rPr>
              <a:t>artinya kompetensi tersebut mutlak harus ada. Ketiadaan kompetensi ini akan menyebabkan pekerjaan tidak lancar, karena ketiadaan kompetensi ini tidak dapat diganti oleh kompetensi lain.</a:t>
            </a:r>
          </a:p>
          <a:p>
            <a:pPr marL="465138" indent="-465138" algn="just" eaLnBrk="0" hangingPunct="0">
              <a:lnSpc>
                <a:spcPct val="110000"/>
              </a:lnSpc>
              <a:spcBef>
                <a:spcPct val="5000"/>
              </a:spcBef>
              <a:buClrTx/>
              <a:buFont typeface="Wingdings" pitchFamily="2" charset="2"/>
              <a:buChar char="§"/>
            </a:pPr>
            <a:endParaRPr lang="en-US" sz="1200" dirty="0" smtClean="0">
              <a:solidFill>
                <a:srgbClr val="9900CC"/>
              </a:solidFill>
              <a:latin typeface="Arial Narrow" pitchFamily="34" charset="0"/>
              <a:cs typeface="Aharoni" pitchFamily="2" charset="-79"/>
            </a:endParaRPr>
          </a:p>
          <a:p>
            <a:pPr marL="465138" indent="-465138" algn="just" eaLnBrk="0" hangingPunct="0">
              <a:lnSpc>
                <a:spcPct val="110000"/>
              </a:lnSpc>
              <a:spcBef>
                <a:spcPct val="5000"/>
              </a:spcBef>
              <a:buClrTx/>
              <a:buFont typeface="Wingdings" pitchFamily="2" charset="2"/>
              <a:buChar char="§"/>
            </a:pPr>
            <a:r>
              <a:rPr lang="id-ID" b="1" dirty="0" smtClean="0">
                <a:solidFill>
                  <a:srgbClr val="FF0000"/>
                </a:solidFill>
                <a:effectLst>
                  <a:outerShdw blurRad="38100" dist="38100" dir="2700000" algn="tl">
                    <a:srgbClr val="000000">
                      <a:alpha val="43137"/>
                    </a:srgbClr>
                  </a:outerShdw>
                </a:effectLst>
                <a:latin typeface="Arial Narrow" pitchFamily="34" charset="0"/>
                <a:cs typeface="Aharoni" pitchFamily="2" charset="-79"/>
              </a:rPr>
              <a:t>Penting</a:t>
            </a:r>
            <a:r>
              <a:rPr lang="en-US" dirty="0" smtClean="0">
                <a:solidFill>
                  <a:srgbClr val="FF0000"/>
                </a:solidFill>
                <a:latin typeface="Arial Narrow" pitchFamily="34" charset="0"/>
                <a:cs typeface="Aharoni" pitchFamily="2" charset="-79"/>
              </a:rPr>
              <a:t>,</a:t>
            </a:r>
            <a:r>
              <a:rPr lang="id-ID" dirty="0" smtClean="0">
                <a:solidFill>
                  <a:schemeClr val="accent5"/>
                </a:solidFill>
                <a:latin typeface="Arial Narrow" pitchFamily="34" charset="0"/>
                <a:cs typeface="Aharoni" pitchFamily="2" charset="-79"/>
              </a:rPr>
              <a:t> </a:t>
            </a:r>
            <a:r>
              <a:rPr lang="id-ID" dirty="0" smtClean="0">
                <a:latin typeface="Arial Narrow" pitchFamily="34" charset="0"/>
                <a:cs typeface="Aharoni" pitchFamily="2" charset="-79"/>
              </a:rPr>
              <a:t>artinya ketiadaan kompetensi ini tidak menyebabkan pekerjaan tidak lancar, karena dapat diganti / diwakili oleh kompetensi lain.</a:t>
            </a:r>
          </a:p>
          <a:p>
            <a:pPr marL="465138" indent="-465138" algn="just" eaLnBrk="0" hangingPunct="0">
              <a:lnSpc>
                <a:spcPct val="110000"/>
              </a:lnSpc>
              <a:spcBef>
                <a:spcPct val="5000"/>
              </a:spcBef>
              <a:buClrTx/>
              <a:buFont typeface="Wingdings" pitchFamily="2" charset="2"/>
              <a:buChar char="§"/>
            </a:pPr>
            <a:endParaRPr lang="en-US" sz="1300" dirty="0" smtClean="0">
              <a:solidFill>
                <a:srgbClr val="9900CC"/>
              </a:solidFill>
              <a:latin typeface="Arial Narrow" pitchFamily="34" charset="0"/>
              <a:cs typeface="Aharoni" pitchFamily="2" charset="-79"/>
            </a:endParaRPr>
          </a:p>
          <a:p>
            <a:pPr marL="465138" indent="-465138" algn="just" eaLnBrk="0" hangingPunct="0">
              <a:lnSpc>
                <a:spcPct val="110000"/>
              </a:lnSpc>
              <a:spcBef>
                <a:spcPct val="5000"/>
              </a:spcBef>
              <a:buClrTx/>
              <a:buFont typeface="Wingdings" pitchFamily="2" charset="2"/>
              <a:buChar char="§"/>
            </a:pPr>
            <a:r>
              <a:rPr lang="id-ID" b="1" dirty="0" smtClean="0">
                <a:solidFill>
                  <a:srgbClr val="FF0000"/>
                </a:solidFill>
                <a:effectLst>
                  <a:outerShdw blurRad="38100" dist="38100" dir="2700000" algn="tl">
                    <a:srgbClr val="000000">
                      <a:alpha val="43137"/>
                    </a:srgbClr>
                  </a:outerShdw>
                </a:effectLst>
                <a:latin typeface="Arial Narrow" pitchFamily="34" charset="0"/>
                <a:cs typeface="Aharoni" pitchFamily="2" charset="-79"/>
              </a:rPr>
              <a:t>Perlu</a:t>
            </a:r>
            <a:r>
              <a:rPr lang="en-US" dirty="0" smtClean="0">
                <a:solidFill>
                  <a:srgbClr val="FF0000"/>
                </a:solidFill>
                <a:latin typeface="Arial Narrow" pitchFamily="34" charset="0"/>
                <a:cs typeface="Aharoni" pitchFamily="2" charset="-79"/>
              </a:rPr>
              <a:t>,</a:t>
            </a:r>
            <a:r>
              <a:rPr lang="id-ID" dirty="0" smtClean="0">
                <a:solidFill>
                  <a:schemeClr val="accent5"/>
                </a:solidFill>
                <a:latin typeface="Arial Narrow" pitchFamily="34" charset="0"/>
                <a:cs typeface="Aharoni" pitchFamily="2" charset="-79"/>
              </a:rPr>
              <a:t> </a:t>
            </a:r>
            <a:r>
              <a:rPr lang="id-ID" dirty="0" smtClean="0">
                <a:latin typeface="Arial Narrow" pitchFamily="34" charset="0"/>
                <a:cs typeface="Aharoni" pitchFamily="2" charset="-79"/>
              </a:rPr>
              <a:t>artinya kompetensi ini baik, tetapi </a:t>
            </a:r>
            <a:r>
              <a:rPr lang="en-US" dirty="0" err="1" smtClean="0">
                <a:latin typeface="Arial Narrow" pitchFamily="34" charset="0"/>
                <a:cs typeface="Aharoni" pitchFamily="2" charset="-79"/>
              </a:rPr>
              <a:t>ketiadaannya</a:t>
            </a:r>
            <a:r>
              <a:rPr lang="en-US" dirty="0" smtClean="0">
                <a:latin typeface="Arial Narrow" pitchFamily="34" charset="0"/>
                <a:cs typeface="Aharoni" pitchFamily="2" charset="-79"/>
              </a:rPr>
              <a:t> </a:t>
            </a:r>
            <a:r>
              <a:rPr lang="en-US" dirty="0" err="1" smtClean="0">
                <a:latin typeface="Arial Narrow" pitchFamily="34" charset="0"/>
                <a:cs typeface="Aharoni" pitchFamily="2" charset="-79"/>
              </a:rPr>
              <a:t>tidak</a:t>
            </a:r>
            <a:r>
              <a:rPr lang="en-US" dirty="0" smtClean="0">
                <a:latin typeface="Arial Narrow" pitchFamily="34" charset="0"/>
                <a:cs typeface="Aharoni" pitchFamily="2" charset="-79"/>
              </a:rPr>
              <a:t> </a:t>
            </a:r>
            <a:r>
              <a:rPr lang="en-US" dirty="0" err="1" smtClean="0">
                <a:latin typeface="Arial Narrow" pitchFamily="34" charset="0"/>
                <a:cs typeface="Aharoni" pitchFamily="2" charset="-79"/>
              </a:rPr>
              <a:t>mempengaruhi</a:t>
            </a:r>
            <a:r>
              <a:rPr lang="en-US" dirty="0" smtClean="0">
                <a:latin typeface="Arial Narrow" pitchFamily="34" charset="0"/>
                <a:cs typeface="Aharoni" pitchFamily="2" charset="-79"/>
              </a:rPr>
              <a:t> </a:t>
            </a:r>
            <a:r>
              <a:rPr lang="en-US" dirty="0" err="1" smtClean="0">
                <a:latin typeface="Arial Narrow" pitchFamily="34" charset="0"/>
                <a:cs typeface="Aharoni" pitchFamily="2" charset="-79"/>
              </a:rPr>
              <a:t>kelancaran</a:t>
            </a:r>
            <a:r>
              <a:rPr lang="en-US" dirty="0" smtClean="0">
                <a:latin typeface="Arial Narrow" pitchFamily="34" charset="0"/>
                <a:cs typeface="Aharoni" pitchFamily="2" charset="-79"/>
              </a:rPr>
              <a:t> </a:t>
            </a:r>
            <a:r>
              <a:rPr lang="en-US" dirty="0" err="1" smtClean="0">
                <a:latin typeface="Arial Narrow" pitchFamily="34" charset="0"/>
                <a:cs typeface="Aharoni" pitchFamily="2" charset="-79"/>
              </a:rPr>
              <a:t>pelaksanaan</a:t>
            </a:r>
            <a:r>
              <a:rPr lang="en-US" dirty="0" smtClean="0">
                <a:latin typeface="Arial Narrow" pitchFamily="34" charset="0"/>
                <a:cs typeface="Aharoni" pitchFamily="2" charset="-79"/>
              </a:rPr>
              <a:t> </a:t>
            </a:r>
            <a:r>
              <a:rPr lang="en-US" dirty="0" err="1" smtClean="0">
                <a:latin typeface="Arial Narrow" pitchFamily="34" charset="0"/>
                <a:cs typeface="Aharoni" pitchFamily="2" charset="-79"/>
              </a:rPr>
              <a:t>pekerjaan</a:t>
            </a:r>
            <a:r>
              <a:rPr lang="en-US" dirty="0" smtClean="0">
                <a:latin typeface="Arial Narrow" pitchFamily="34" charset="0"/>
                <a:cs typeface="Aharoni" pitchFamily="2" charset="-79"/>
              </a:rPr>
              <a:t> </a:t>
            </a:r>
            <a:r>
              <a:rPr lang="id-ID" dirty="0" smtClean="0">
                <a:latin typeface="Arial Narrow" pitchFamily="34" charset="0"/>
                <a:cs typeface="Aharoni" pitchFamily="2" charset="-79"/>
              </a:rPr>
              <a:t>jabatan yang bersangkutan.</a:t>
            </a:r>
            <a:endParaRPr lang="en-US" dirty="0">
              <a:latin typeface="Arial Narrow" pitchFamily="34" charset="0"/>
              <a:cs typeface="Aharoni" pitchFamily="2" charset="-79"/>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7498080" cy="411162"/>
          </a:xfrm>
        </p:spPr>
        <p:txBody>
          <a:bodyPr>
            <a:noAutofit/>
          </a:bodyPr>
          <a:lstStyle/>
          <a:p>
            <a:r>
              <a:rPr lang="en-US" sz="2800" b="1" i="1" dirty="0" err="1" smtClean="0">
                <a:solidFill>
                  <a:schemeClr val="tx1"/>
                </a:solidFill>
              </a:rPr>
              <a:t>Lanjutan</a:t>
            </a:r>
            <a:r>
              <a:rPr lang="en-US" sz="2800" b="1" i="1" dirty="0" smtClean="0">
                <a:solidFill>
                  <a:schemeClr val="tx1"/>
                </a:solidFill>
              </a:rPr>
              <a:t>…</a:t>
            </a:r>
            <a:endParaRPr lang="en-US" sz="2800" b="1" dirty="0">
              <a:solidFill>
                <a:schemeClr val="tx1"/>
              </a:solidFill>
            </a:endParaRPr>
          </a:p>
        </p:txBody>
      </p:sp>
      <p:sp>
        <p:nvSpPr>
          <p:cNvPr id="4" name="Slide Number Placeholder 3"/>
          <p:cNvSpPr>
            <a:spLocks noGrp="1"/>
          </p:cNvSpPr>
          <p:nvPr>
            <p:ph type="sldNum" sz="quarter" idx="12"/>
          </p:nvPr>
        </p:nvSpPr>
        <p:spPr/>
        <p:txBody>
          <a:bodyPr>
            <a:normAutofit fontScale="85000" lnSpcReduction="20000"/>
          </a:bodyPr>
          <a:lstStyle/>
          <a:p>
            <a:fld id="{F39800C6-A770-4B4E-8B6E-9E73D56B30AC}" type="slidenum">
              <a:rPr lang="en-US" smtClean="0"/>
              <a:pPr/>
              <a:t>32</a:t>
            </a:fld>
            <a:endParaRPr lang="en-US"/>
          </a:p>
        </p:txBody>
      </p:sp>
      <p:sp>
        <p:nvSpPr>
          <p:cNvPr id="3" name="Content Placeholder 2"/>
          <p:cNvSpPr>
            <a:spLocks noGrp="1"/>
          </p:cNvSpPr>
          <p:nvPr>
            <p:ph sz="quarter" idx="1"/>
          </p:nvPr>
        </p:nvSpPr>
        <p:spPr>
          <a:xfrm>
            <a:off x="533400" y="1600200"/>
            <a:ext cx="8001000" cy="4876800"/>
          </a:xfrm>
        </p:spPr>
        <p:txBody>
          <a:bodyPr>
            <a:normAutofit/>
          </a:bodyPr>
          <a:lstStyle/>
          <a:p>
            <a:pPr marL="519113" indent="-519113" algn="just" eaLnBrk="0" hangingPunct="0">
              <a:lnSpc>
                <a:spcPct val="80000"/>
              </a:lnSpc>
              <a:buClr>
                <a:schemeClr val="tx1"/>
              </a:buClr>
              <a:buSzPct val="100000"/>
              <a:buFont typeface="+mj-lt"/>
              <a:buAutoNum type="arabicPeriod" startAt="4"/>
            </a:pPr>
            <a:r>
              <a:rPr lang="en-US" sz="2700" dirty="0" err="1" smtClean="0">
                <a:cs typeface="Aharoni" pitchFamily="2" charset="-79"/>
              </a:rPr>
              <a:t>Lakukan</a:t>
            </a:r>
            <a:r>
              <a:rPr lang="en-US" sz="2700" dirty="0" smtClean="0">
                <a:cs typeface="Aharoni" pitchFamily="2" charset="-79"/>
              </a:rPr>
              <a:t> </a:t>
            </a:r>
            <a:r>
              <a:rPr lang="en-US" sz="2700" i="1" dirty="0" smtClean="0">
                <a:cs typeface="Aharoni" pitchFamily="2" charset="-79"/>
              </a:rPr>
              <a:t>review</a:t>
            </a:r>
            <a:r>
              <a:rPr lang="en-US" sz="2700" dirty="0" smtClean="0">
                <a:cs typeface="Aharoni" pitchFamily="2" charset="-79"/>
              </a:rPr>
              <a:t> </a:t>
            </a:r>
            <a:r>
              <a:rPr lang="en-US" sz="2700" dirty="0" err="1" smtClean="0">
                <a:cs typeface="Aharoni" pitchFamily="2" charset="-79"/>
              </a:rPr>
              <a:t>terhadap</a:t>
            </a:r>
            <a:r>
              <a:rPr lang="en-US" sz="2700" dirty="0" smtClean="0">
                <a:cs typeface="Aharoni" pitchFamily="2" charset="-79"/>
              </a:rPr>
              <a:t> DSKM </a:t>
            </a:r>
            <a:r>
              <a:rPr lang="en-US" sz="2700" dirty="0" err="1" smtClean="0">
                <a:cs typeface="Aharoni" pitchFamily="2" charset="-79"/>
              </a:rPr>
              <a:t>untuk</a:t>
            </a:r>
            <a:r>
              <a:rPr lang="en-US" sz="2700" dirty="0" smtClean="0">
                <a:cs typeface="Aharoni" pitchFamily="2" charset="-79"/>
              </a:rPr>
              <a:t> </a:t>
            </a:r>
            <a:r>
              <a:rPr lang="en-US" sz="2700" dirty="0" err="1" smtClean="0">
                <a:cs typeface="Aharoni" pitchFamily="2" charset="-79"/>
              </a:rPr>
              <a:t>memastikan</a:t>
            </a:r>
            <a:r>
              <a:rPr lang="en-US" sz="2700" dirty="0" smtClean="0">
                <a:cs typeface="Aharoni" pitchFamily="2" charset="-79"/>
              </a:rPr>
              <a:t> </a:t>
            </a:r>
            <a:r>
              <a:rPr lang="en-US" sz="2700" dirty="0" err="1" smtClean="0">
                <a:cs typeface="Aharoni" pitchFamily="2" charset="-79"/>
              </a:rPr>
              <a:t>jenis</a:t>
            </a:r>
            <a:r>
              <a:rPr lang="en-US" sz="2700" dirty="0" smtClean="0">
                <a:cs typeface="Aharoni" pitchFamily="2" charset="-79"/>
              </a:rPr>
              <a:t> </a:t>
            </a:r>
            <a:r>
              <a:rPr lang="en-US" sz="2700" dirty="0" err="1" smtClean="0">
                <a:cs typeface="Aharoni" pitchFamily="2" charset="-79"/>
              </a:rPr>
              <a:t>kompetensi</a:t>
            </a:r>
            <a:r>
              <a:rPr lang="en-US" sz="2700" dirty="0" smtClean="0">
                <a:cs typeface="Aharoni" pitchFamily="2" charset="-79"/>
              </a:rPr>
              <a:t> </a:t>
            </a:r>
            <a:r>
              <a:rPr lang="en-US" sz="2700" dirty="0" err="1" smtClean="0">
                <a:cs typeface="Aharoni" pitchFamily="2" charset="-79"/>
              </a:rPr>
              <a:t>tersebut</a:t>
            </a:r>
            <a:r>
              <a:rPr lang="en-US" sz="2700" dirty="0" smtClean="0">
                <a:cs typeface="Aharoni" pitchFamily="2" charset="-79"/>
              </a:rPr>
              <a:t> </a:t>
            </a:r>
            <a:r>
              <a:rPr lang="en-US" sz="2700" dirty="0" err="1" smtClean="0">
                <a:cs typeface="Aharoni" pitchFamily="2" charset="-79"/>
              </a:rPr>
              <a:t>memenuhi</a:t>
            </a:r>
            <a:r>
              <a:rPr lang="en-US" sz="2700" dirty="0" smtClean="0">
                <a:cs typeface="Aharoni" pitchFamily="2" charset="-79"/>
              </a:rPr>
              <a:t> </a:t>
            </a:r>
            <a:r>
              <a:rPr lang="en-US" sz="2800" dirty="0" smtClean="0">
                <a:cs typeface="Aharoni" pitchFamily="2" charset="-79"/>
              </a:rPr>
              <a:t>5</a:t>
            </a:r>
            <a:r>
              <a:rPr lang="en-US" sz="2700" dirty="0" smtClean="0">
                <a:cs typeface="Aharoni" pitchFamily="2" charset="-79"/>
              </a:rPr>
              <a:t> </a:t>
            </a:r>
            <a:r>
              <a:rPr lang="en-US" sz="2700" dirty="0" err="1" smtClean="0">
                <a:cs typeface="Aharoni" pitchFamily="2" charset="-79"/>
              </a:rPr>
              <a:t>kelompok</a:t>
            </a:r>
            <a:r>
              <a:rPr lang="en-US" sz="2700" dirty="0" smtClean="0">
                <a:cs typeface="Aharoni" pitchFamily="2" charset="-79"/>
              </a:rPr>
              <a:t> </a:t>
            </a:r>
            <a:r>
              <a:rPr lang="en-US" sz="2700" dirty="0" err="1" smtClean="0">
                <a:cs typeface="Aharoni" pitchFamily="2" charset="-79"/>
              </a:rPr>
              <a:t>jenis</a:t>
            </a:r>
            <a:r>
              <a:rPr lang="en-US" sz="2700" dirty="0" smtClean="0">
                <a:cs typeface="Aharoni" pitchFamily="2" charset="-79"/>
              </a:rPr>
              <a:t> </a:t>
            </a:r>
            <a:r>
              <a:rPr lang="en-US" sz="2700" dirty="0" err="1" smtClean="0">
                <a:cs typeface="Aharoni" pitchFamily="2" charset="-79"/>
              </a:rPr>
              <a:t>kompetensi</a:t>
            </a:r>
            <a:r>
              <a:rPr lang="en-US" sz="2700" dirty="0" smtClean="0">
                <a:cs typeface="Aharoni" pitchFamily="2" charset="-79"/>
              </a:rPr>
              <a:t>, </a:t>
            </a:r>
            <a:r>
              <a:rPr lang="en-US" sz="2700" dirty="0" err="1" smtClean="0">
                <a:cs typeface="Aharoni" pitchFamily="2" charset="-79"/>
              </a:rPr>
              <a:t>termasuk</a:t>
            </a:r>
            <a:r>
              <a:rPr lang="en-US" sz="2700" dirty="0" smtClean="0">
                <a:cs typeface="Aharoni" pitchFamily="2" charset="-79"/>
              </a:rPr>
              <a:t> </a:t>
            </a:r>
            <a:r>
              <a:rPr lang="en-US" sz="2700" dirty="0" err="1" smtClean="0">
                <a:cs typeface="Aharoni" pitchFamily="2" charset="-79"/>
              </a:rPr>
              <a:t>kemungkinan</a:t>
            </a:r>
            <a:r>
              <a:rPr lang="en-US" sz="2700" dirty="0" smtClean="0">
                <a:cs typeface="Aharoni" pitchFamily="2" charset="-79"/>
              </a:rPr>
              <a:t> </a:t>
            </a:r>
            <a:r>
              <a:rPr lang="en-US" sz="2700" dirty="0" err="1" smtClean="0">
                <a:cs typeface="Aharoni" pitchFamily="2" charset="-79"/>
              </a:rPr>
              <a:t>ada</a:t>
            </a:r>
            <a:r>
              <a:rPr lang="en-US" sz="2700" dirty="0" smtClean="0">
                <a:cs typeface="Aharoni" pitchFamily="2" charset="-79"/>
              </a:rPr>
              <a:t> </a:t>
            </a:r>
            <a:r>
              <a:rPr lang="en-US" sz="2700" dirty="0" err="1" smtClean="0">
                <a:cs typeface="Aharoni" pitchFamily="2" charset="-79"/>
              </a:rPr>
              <a:t>penambahan</a:t>
            </a:r>
            <a:r>
              <a:rPr lang="en-US" sz="2700" dirty="0" smtClean="0">
                <a:cs typeface="Aharoni" pitchFamily="2" charset="-79"/>
              </a:rPr>
              <a:t> lain </a:t>
            </a:r>
            <a:r>
              <a:rPr lang="en-US" sz="2700" dirty="0" err="1" smtClean="0">
                <a:cs typeface="Aharoni" pitchFamily="2" charset="-79"/>
              </a:rPr>
              <a:t>dengan</a:t>
            </a:r>
            <a:r>
              <a:rPr lang="en-US" sz="2700" dirty="0" smtClean="0">
                <a:cs typeface="Aharoni" pitchFamily="2" charset="-79"/>
              </a:rPr>
              <a:t> </a:t>
            </a:r>
            <a:r>
              <a:rPr lang="en-US" sz="2700" dirty="0" err="1" smtClean="0">
                <a:cs typeface="Aharoni" pitchFamily="2" charset="-79"/>
              </a:rPr>
              <a:t>alasan-alasan</a:t>
            </a:r>
            <a:r>
              <a:rPr lang="en-US" sz="2700" dirty="0" smtClean="0">
                <a:cs typeface="Aharoni" pitchFamily="2" charset="-79"/>
              </a:rPr>
              <a:t> </a:t>
            </a:r>
            <a:r>
              <a:rPr lang="en-US" sz="2700" dirty="0" err="1" smtClean="0">
                <a:cs typeface="Aharoni" pitchFamily="2" charset="-79"/>
              </a:rPr>
              <a:t>relevan</a:t>
            </a:r>
            <a:r>
              <a:rPr lang="en-US" sz="2700" dirty="0" smtClean="0">
                <a:cs typeface="Aharoni" pitchFamily="2" charset="-79"/>
              </a:rPr>
              <a:t>.</a:t>
            </a:r>
          </a:p>
          <a:p>
            <a:pPr marL="519113" indent="-519113" algn="just" eaLnBrk="0" hangingPunct="0">
              <a:lnSpc>
                <a:spcPct val="80000"/>
              </a:lnSpc>
              <a:buClr>
                <a:schemeClr val="tx1"/>
              </a:buClr>
              <a:buSzPct val="100000"/>
              <a:buFont typeface="+mj-lt"/>
              <a:buAutoNum type="arabicPeriod" startAt="4"/>
            </a:pPr>
            <a:r>
              <a:rPr lang="en-US" sz="2700" dirty="0" err="1" smtClean="0">
                <a:cs typeface="Aharoni" pitchFamily="2" charset="-79"/>
              </a:rPr>
              <a:t>Jika</a:t>
            </a:r>
            <a:r>
              <a:rPr lang="en-US" sz="2700" dirty="0" smtClean="0">
                <a:cs typeface="Aharoni" pitchFamily="2" charset="-79"/>
              </a:rPr>
              <a:t> </a:t>
            </a:r>
            <a:r>
              <a:rPr lang="en-US" sz="2700" dirty="0" err="1" smtClean="0">
                <a:cs typeface="Aharoni" pitchFamily="2" charset="-79"/>
              </a:rPr>
              <a:t>ada</a:t>
            </a:r>
            <a:r>
              <a:rPr lang="en-US" sz="2700" dirty="0" smtClean="0">
                <a:cs typeface="Aharoni" pitchFamily="2" charset="-79"/>
              </a:rPr>
              <a:t> </a:t>
            </a:r>
            <a:r>
              <a:rPr lang="en-US" sz="2700" dirty="0" err="1" smtClean="0">
                <a:cs typeface="Aharoni" pitchFamily="2" charset="-79"/>
              </a:rPr>
              <a:t>penambahan</a:t>
            </a:r>
            <a:r>
              <a:rPr lang="en-US" sz="2700" dirty="0" smtClean="0">
                <a:cs typeface="Aharoni" pitchFamily="2" charset="-79"/>
              </a:rPr>
              <a:t> agar </a:t>
            </a:r>
            <a:r>
              <a:rPr lang="en-US" sz="2700" dirty="0" err="1" smtClean="0">
                <a:cs typeface="Aharoni" pitchFamily="2" charset="-79"/>
              </a:rPr>
              <a:t>dituangkan</a:t>
            </a:r>
            <a:r>
              <a:rPr lang="en-US" sz="2700" dirty="0" smtClean="0">
                <a:cs typeface="Aharoni" pitchFamily="2" charset="-79"/>
              </a:rPr>
              <a:t> </a:t>
            </a:r>
            <a:r>
              <a:rPr lang="en-US" sz="2700" dirty="0" err="1" smtClean="0">
                <a:cs typeface="Aharoni" pitchFamily="2" charset="-79"/>
              </a:rPr>
              <a:t>ke</a:t>
            </a:r>
            <a:r>
              <a:rPr lang="en-US" sz="2700" dirty="0" smtClean="0">
                <a:cs typeface="Aharoni" pitchFamily="2" charset="-79"/>
              </a:rPr>
              <a:t> </a:t>
            </a:r>
            <a:r>
              <a:rPr lang="en-US" sz="2700" dirty="0" err="1" smtClean="0">
                <a:cs typeface="Aharoni" pitchFamily="2" charset="-79"/>
              </a:rPr>
              <a:t>dalam</a:t>
            </a:r>
            <a:r>
              <a:rPr lang="en-US" sz="2700" dirty="0" smtClean="0">
                <a:cs typeface="Aharoni" pitchFamily="2" charset="-79"/>
              </a:rPr>
              <a:t> </a:t>
            </a:r>
            <a:r>
              <a:rPr lang="en-US" sz="2700" dirty="0" err="1" smtClean="0">
                <a:cs typeface="Aharoni" pitchFamily="2" charset="-79"/>
              </a:rPr>
              <a:t>formulir</a:t>
            </a:r>
            <a:r>
              <a:rPr lang="en-US" sz="2700" dirty="0" smtClean="0">
                <a:cs typeface="Aharoni" pitchFamily="2" charset="-79"/>
              </a:rPr>
              <a:t> </a:t>
            </a:r>
            <a:r>
              <a:rPr lang="en-US" sz="2700" dirty="0" err="1" smtClean="0">
                <a:cs typeface="Aharoni" pitchFamily="2" charset="-79"/>
              </a:rPr>
              <a:t>tambahan</a:t>
            </a:r>
            <a:r>
              <a:rPr lang="en-US" sz="2700" dirty="0" smtClean="0">
                <a:cs typeface="Aharoni" pitchFamily="2" charset="-79"/>
              </a:rPr>
              <a:t> (</a:t>
            </a:r>
            <a:r>
              <a:rPr lang="en-US" sz="2400" dirty="0" err="1" smtClean="0">
                <a:cs typeface="Aharoni" pitchFamily="2" charset="-79"/>
              </a:rPr>
              <a:t>Anak</a:t>
            </a:r>
            <a:r>
              <a:rPr lang="en-US" sz="2400" dirty="0" smtClean="0">
                <a:cs typeface="Aharoni" pitchFamily="2" charset="-79"/>
              </a:rPr>
              <a:t> </a:t>
            </a:r>
            <a:r>
              <a:rPr lang="en-US" sz="2400" dirty="0" err="1" smtClean="0">
                <a:cs typeface="Aharoni" pitchFamily="2" charset="-79"/>
              </a:rPr>
              <a:t>Lampiran</a:t>
            </a:r>
            <a:r>
              <a:rPr lang="en-US" sz="2700" dirty="0" smtClean="0">
                <a:cs typeface="Aharoni" pitchFamily="2" charset="-79"/>
              </a:rPr>
              <a:t> </a:t>
            </a:r>
            <a:r>
              <a:rPr lang="en-US" sz="2800" dirty="0" smtClean="0">
                <a:cs typeface="Aharoni" pitchFamily="2" charset="-79"/>
              </a:rPr>
              <a:t>5</a:t>
            </a:r>
            <a:r>
              <a:rPr lang="en-US" sz="2700" dirty="0" smtClean="0">
                <a:cs typeface="Aharoni" pitchFamily="2" charset="-79"/>
              </a:rPr>
              <a:t>)</a:t>
            </a:r>
          </a:p>
          <a:p>
            <a:pPr marL="519113" indent="-519113" algn="just" eaLnBrk="0" hangingPunct="0">
              <a:lnSpc>
                <a:spcPct val="90000"/>
              </a:lnSpc>
              <a:buClr>
                <a:schemeClr val="tx1"/>
              </a:buClr>
              <a:buSzPct val="100000"/>
              <a:buFont typeface="+mj-lt"/>
              <a:buAutoNum type="arabicPeriod" startAt="4"/>
            </a:pPr>
            <a:r>
              <a:rPr lang="id-ID" sz="2700" dirty="0" smtClean="0">
                <a:cs typeface="Aharoni" pitchFamily="2" charset="-79"/>
              </a:rPr>
              <a:t>Tahap validasi ini dilakukan  hingga Daftar Kompetensi Manajerial yang telah dibuat tersebut dianggap memadai.</a:t>
            </a:r>
            <a:endParaRPr lang="en-US" sz="2700" dirty="0" smtClean="0">
              <a:cs typeface="Aharoni" pitchFamily="2" charset="-79"/>
            </a:endParaRP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274638"/>
            <a:ext cx="7467600" cy="1143000"/>
          </a:xfrm>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normAutofit/>
          </a:bodyPr>
          <a:lstStyle/>
          <a:p>
            <a:pPr algn="ctr"/>
            <a:r>
              <a:rPr lang="en-US" sz="2400" b="1" dirty="0" smtClean="0">
                <a:solidFill>
                  <a:schemeClr val="tx1"/>
                </a:solidFill>
                <a:latin typeface="Aharoni" pitchFamily="2" charset="-79"/>
                <a:cs typeface="Aharoni" pitchFamily="2" charset="-79"/>
              </a:rPr>
              <a:t>PENENTUAN STANDAR KOMPETENSI MANAJERIAL</a:t>
            </a:r>
            <a:endParaRPr lang="en-US" sz="2400" b="1" dirty="0">
              <a:solidFill>
                <a:schemeClr val="tx1"/>
              </a:solidFill>
              <a:latin typeface="Aharoni" pitchFamily="2" charset="-79"/>
              <a:cs typeface="Aharoni" pitchFamily="2" charset="-79"/>
            </a:endParaRPr>
          </a:p>
        </p:txBody>
      </p:sp>
      <p:sp>
        <p:nvSpPr>
          <p:cNvPr id="3" name="Content Placeholder 2"/>
          <p:cNvSpPr>
            <a:spLocks noGrp="1"/>
          </p:cNvSpPr>
          <p:nvPr>
            <p:ph sz="quarter" idx="1"/>
          </p:nvPr>
        </p:nvSpPr>
        <p:spPr>
          <a:xfrm>
            <a:off x="822960" y="2209800"/>
            <a:ext cx="7498080" cy="4038600"/>
          </a:xfrm>
        </p:spPr>
        <p:txBody>
          <a:bodyPr>
            <a:normAutofit/>
          </a:bodyPr>
          <a:lstStyle/>
          <a:p>
            <a:pPr algn="just" eaLnBrk="0" hangingPunct="0">
              <a:lnSpc>
                <a:spcPct val="130000"/>
              </a:lnSpc>
              <a:buClrTx/>
              <a:buFont typeface="Wingdings" pitchFamily="2" charset="2"/>
              <a:buChar char="§"/>
            </a:pPr>
            <a:r>
              <a:rPr lang="en-US" sz="2800" dirty="0" err="1" smtClean="0">
                <a:latin typeface="Aharoni" pitchFamily="2" charset="-79"/>
                <a:cs typeface="Aharoni" pitchFamily="2" charset="-79"/>
              </a:rPr>
              <a:t>Hasil</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validasi</a:t>
            </a:r>
            <a:r>
              <a:rPr lang="en-US" sz="2800" dirty="0" smtClean="0">
                <a:latin typeface="Aharoni" pitchFamily="2" charset="-79"/>
                <a:cs typeface="Aharoni" pitchFamily="2" charset="-79"/>
              </a:rPr>
              <a:t> DSKM </a:t>
            </a:r>
            <a:r>
              <a:rPr lang="en-US" sz="2800" dirty="0" err="1" smtClean="0">
                <a:latin typeface="Aharoni" pitchFamily="2" charset="-79"/>
                <a:cs typeface="Aharoni" pitchFamily="2" charset="-79"/>
              </a:rPr>
              <a:t>dan</a:t>
            </a:r>
            <a:r>
              <a:rPr lang="en-US" sz="2800" dirty="0" smtClean="0">
                <a:latin typeface="Aharoni" pitchFamily="2" charset="-79"/>
                <a:cs typeface="Aharoni" pitchFamily="2" charset="-79"/>
              </a:rPr>
              <a:t> form </a:t>
            </a:r>
            <a:r>
              <a:rPr lang="en-US" sz="2800" dirty="0" err="1" smtClean="0">
                <a:latin typeface="Aharoni" pitchFamily="2" charset="-79"/>
                <a:cs typeface="Aharoni" pitchFamily="2" charset="-79"/>
              </a:rPr>
              <a:t>penambahan</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jenis</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kompetensi</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digunakan</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untuk</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menentukan</a:t>
            </a:r>
            <a:r>
              <a:rPr lang="en-US" sz="2800" dirty="0" smtClean="0">
                <a:latin typeface="Aharoni" pitchFamily="2" charset="-79"/>
                <a:cs typeface="Aharoni" pitchFamily="2" charset="-79"/>
              </a:rPr>
              <a:t> SK</a:t>
            </a:r>
            <a:r>
              <a:rPr lang="id-ID" sz="2800" dirty="0" smtClean="0">
                <a:latin typeface="Aharoni" pitchFamily="2" charset="-79"/>
                <a:cs typeface="Aharoni" pitchFamily="2" charset="-79"/>
              </a:rPr>
              <a:t>M</a:t>
            </a:r>
            <a:r>
              <a:rPr lang="en-US" sz="2800" dirty="0" smtClean="0">
                <a:latin typeface="Aharoni" pitchFamily="2" charset="-79"/>
                <a:cs typeface="Aharoni" pitchFamily="2" charset="-79"/>
              </a:rPr>
              <a:t> (</a:t>
            </a:r>
            <a:r>
              <a:rPr lang="en-US" sz="2400" dirty="0" err="1" smtClean="0">
                <a:latin typeface="Aharoni" pitchFamily="2" charset="-79"/>
                <a:cs typeface="Aharoni" pitchFamily="2" charset="-79"/>
              </a:rPr>
              <a:t>Anak</a:t>
            </a:r>
            <a:r>
              <a:rPr lang="en-US" sz="2400" dirty="0" smtClean="0">
                <a:latin typeface="Aharoni" pitchFamily="2" charset="-79"/>
                <a:cs typeface="Aharoni" pitchFamily="2" charset="-79"/>
              </a:rPr>
              <a:t> </a:t>
            </a:r>
            <a:r>
              <a:rPr lang="en-US" sz="2400" dirty="0" err="1" smtClean="0">
                <a:latin typeface="Aharoni" pitchFamily="2" charset="-79"/>
                <a:cs typeface="Aharoni" pitchFamily="2" charset="-79"/>
              </a:rPr>
              <a:t>Lampiran</a:t>
            </a:r>
            <a:r>
              <a:rPr lang="en-US" sz="2400" dirty="0" smtClean="0">
                <a:latin typeface="Aharoni" pitchFamily="2" charset="-79"/>
                <a:cs typeface="Aharoni" pitchFamily="2" charset="-79"/>
              </a:rPr>
              <a:t> </a:t>
            </a:r>
            <a:r>
              <a:rPr lang="en-US" dirty="0" smtClean="0">
                <a:latin typeface="Aharoni" pitchFamily="2" charset="-79"/>
                <a:cs typeface="Aharoni" pitchFamily="2" charset="-79"/>
              </a:rPr>
              <a:t>7</a:t>
            </a:r>
            <a:r>
              <a:rPr lang="en-US" sz="2800" dirty="0" smtClean="0">
                <a:latin typeface="Aharoni" pitchFamily="2" charset="-79"/>
                <a:cs typeface="Aharoni" pitchFamily="2" charset="-79"/>
              </a:rPr>
              <a:t>);</a:t>
            </a:r>
          </a:p>
          <a:p>
            <a:pPr algn="just" eaLnBrk="0" hangingPunct="0">
              <a:lnSpc>
                <a:spcPct val="130000"/>
              </a:lnSpc>
              <a:buClrTx/>
              <a:buFont typeface="Wingdings" pitchFamily="2" charset="2"/>
              <a:buChar char="§"/>
            </a:pPr>
            <a:r>
              <a:rPr lang="en-US" sz="2800" dirty="0" smtClean="0">
                <a:latin typeface="Aharoni" pitchFamily="2" charset="-79"/>
                <a:cs typeface="Aharoni" pitchFamily="2" charset="-79"/>
              </a:rPr>
              <a:t>SK</a:t>
            </a:r>
            <a:r>
              <a:rPr lang="id-ID" sz="2800" dirty="0" smtClean="0">
                <a:latin typeface="Aharoni" pitchFamily="2" charset="-79"/>
                <a:cs typeface="Aharoni" pitchFamily="2" charset="-79"/>
              </a:rPr>
              <a:t>M</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ditetapkan</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dan</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disahkan</a:t>
            </a:r>
            <a:r>
              <a:rPr lang="en-US" sz="2800" dirty="0" smtClean="0">
                <a:latin typeface="Aharoni" pitchFamily="2" charset="-79"/>
                <a:cs typeface="Aharoni" pitchFamily="2" charset="-79"/>
              </a:rPr>
              <a:t> </a:t>
            </a:r>
            <a:r>
              <a:rPr lang="en-US" sz="2800" dirty="0" err="1" smtClean="0">
                <a:latin typeface="Aharoni" pitchFamily="2" charset="-79"/>
                <a:cs typeface="Aharoni" pitchFamily="2" charset="-79"/>
              </a:rPr>
              <a:t>Pejabat</a:t>
            </a:r>
            <a:r>
              <a:rPr lang="en-US" sz="2800" dirty="0" smtClean="0">
                <a:latin typeface="Aharoni" pitchFamily="2" charset="-79"/>
                <a:cs typeface="Aharoni" pitchFamily="2" charset="-79"/>
              </a:rPr>
              <a:t> Pembina </a:t>
            </a:r>
            <a:r>
              <a:rPr lang="en-US" sz="2800" dirty="0" err="1" smtClean="0">
                <a:latin typeface="Aharoni" pitchFamily="2" charset="-79"/>
                <a:cs typeface="Aharoni" pitchFamily="2" charset="-79"/>
              </a:rPr>
              <a:t>Kepegawaian</a:t>
            </a:r>
            <a:r>
              <a:rPr lang="en-US" sz="2800" dirty="0" smtClean="0">
                <a:latin typeface="Aharoni" pitchFamily="2" charset="-79"/>
                <a:cs typeface="Aharoni" pitchFamily="2" charset="-79"/>
              </a:rPr>
              <a:t> </a:t>
            </a:r>
          </a:p>
          <a:p>
            <a:pPr>
              <a:buNone/>
            </a:pPr>
            <a:endParaRPr lang="en-US" dirty="0"/>
          </a:p>
        </p:txBody>
      </p:sp>
      <p:sp>
        <p:nvSpPr>
          <p:cNvPr id="4" name="Slide Number Placeholder 3"/>
          <p:cNvSpPr>
            <a:spLocks noGrp="1"/>
          </p:cNvSpPr>
          <p:nvPr>
            <p:ph type="sldNum" sz="quarter" idx="15"/>
          </p:nvPr>
        </p:nvSpPr>
        <p:spPr/>
        <p:txBody>
          <a:bodyPr/>
          <a:lstStyle/>
          <a:p>
            <a:fld id="{F39800C6-A770-4B4E-8B6E-9E73D56B30AC}" type="slidenum">
              <a:rPr lang="en-US" smtClean="0"/>
              <a:pPr/>
              <a:t>33</a:t>
            </a:fld>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34</a:t>
            </a:fld>
            <a:endParaRPr lang="en-US"/>
          </a:p>
        </p:txBody>
      </p:sp>
      <p:sp>
        <p:nvSpPr>
          <p:cNvPr id="10" name="Title 4"/>
          <p:cNvSpPr txBox="1">
            <a:spLocks/>
          </p:cNvSpPr>
          <p:nvPr/>
        </p:nvSpPr>
        <p:spPr>
          <a:xfrm>
            <a:off x="822960" y="152400"/>
            <a:ext cx="7498080" cy="609600"/>
          </a:xfrm>
          <a:prstGeom prst="roundRect">
            <a:avLst/>
          </a:prstGeom>
          <a:solidFill>
            <a:schemeClr val="bg2">
              <a:lumMod val="75000"/>
            </a:schemeClr>
          </a:solidFill>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Aharoni" pitchFamily="2" charset="-79"/>
                <a:ea typeface="+mn-ea"/>
                <a:cs typeface="Aharoni" pitchFamily="2" charset="-79"/>
              </a:rPr>
              <a:t>KELOMPOK </a:t>
            </a:r>
            <a:r>
              <a:rPr kumimoji="0" lang="id-ID" sz="2800" b="1" i="0" u="none" strike="noStrike" kern="1200" cap="none" spc="0" normalizeH="0" baseline="0" noProof="0" dirty="0" smtClean="0">
                <a:ln>
                  <a:noFill/>
                </a:ln>
                <a:solidFill>
                  <a:schemeClr val="tx1"/>
                </a:solidFill>
                <a:effectLst>
                  <a:outerShdw blurRad="50000" dist="30000" dir="5400000" algn="tl" rotWithShape="0">
                    <a:srgbClr val="000000">
                      <a:alpha val="30000"/>
                    </a:srgbClr>
                  </a:outerShdw>
                </a:effectLst>
                <a:uLnTx/>
                <a:uFillTx/>
                <a:latin typeface="Aharoni" pitchFamily="2" charset="-79"/>
                <a:ea typeface="+mn-ea"/>
                <a:cs typeface="Aharoni" pitchFamily="2" charset="-79"/>
              </a:rPr>
              <a:t>KOMPETENSI</a:t>
            </a:r>
            <a:endParaRPr kumimoji="0" lang="en-US" sz="2800" b="1" i="0" u="none" strike="noStrike" kern="1200" cap="none" spc="0" normalizeH="0" baseline="0" noProof="0" dirty="0">
              <a:ln>
                <a:noFill/>
              </a:ln>
              <a:solidFill>
                <a:schemeClr val="tx1"/>
              </a:solidFill>
              <a:effectLst>
                <a:outerShdw blurRad="50000" dist="30000" dir="5400000" algn="tl" rotWithShape="0">
                  <a:srgbClr val="000000">
                    <a:alpha val="30000"/>
                  </a:srgbClr>
                </a:outerShdw>
              </a:effectLst>
              <a:uLnTx/>
              <a:uFillTx/>
              <a:latin typeface="Aharoni" pitchFamily="2" charset="-79"/>
              <a:ea typeface="+mn-ea"/>
              <a:cs typeface="Aharoni" pitchFamily="2" charset="-79"/>
            </a:endParaRPr>
          </a:p>
        </p:txBody>
      </p:sp>
      <p:sp>
        <p:nvSpPr>
          <p:cNvPr id="11" name="Rounded Rectangle 10"/>
          <p:cNvSpPr/>
          <p:nvPr/>
        </p:nvSpPr>
        <p:spPr>
          <a:xfrm>
            <a:off x="925947" y="1143000"/>
            <a:ext cx="3823855" cy="1676400"/>
          </a:xfrm>
          <a:prstGeom prst="roundRect">
            <a:avLst/>
          </a:prstGeom>
          <a:solidFill>
            <a:schemeClr val="bg2"/>
          </a:solid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b="1" dirty="0" smtClean="0">
                <a:solidFill>
                  <a:schemeClr val="tx1"/>
                </a:solidFill>
                <a:latin typeface="Aharoni" pitchFamily="2" charset="-79"/>
                <a:cs typeface="Aharoni" pitchFamily="2" charset="-79"/>
              </a:rPr>
              <a:t>KEMAMPUAN BERPIKIR (KB)</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Fleksibilitas</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Berpikir</a:t>
            </a:r>
            <a:r>
              <a:rPr lang="en-US" sz="1600" dirty="0" smtClean="0">
                <a:solidFill>
                  <a:schemeClr val="tx1"/>
                </a:solidFill>
                <a:latin typeface="Aharoni" pitchFamily="2" charset="-79"/>
                <a:cs typeface="Aharoni" pitchFamily="2" charset="-79"/>
              </a:rPr>
              <a:t> (FB)</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Inovasi</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Inov</a:t>
            </a:r>
            <a:r>
              <a:rPr lang="en-US" sz="1600" dirty="0" smtClean="0">
                <a:solidFill>
                  <a:schemeClr val="tx1"/>
                </a:solidFill>
                <a:latin typeface="Aharoni" pitchFamily="2" charset="-79"/>
                <a:cs typeface="Aharoni" pitchFamily="2" charset="-79"/>
              </a:rPr>
              <a:t>)</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Berpikir</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Analitis</a:t>
            </a:r>
            <a:r>
              <a:rPr lang="en-US" sz="1600" dirty="0" smtClean="0">
                <a:solidFill>
                  <a:schemeClr val="tx1"/>
                </a:solidFill>
                <a:latin typeface="Aharoni" pitchFamily="2" charset="-79"/>
                <a:cs typeface="Aharoni" pitchFamily="2" charset="-79"/>
              </a:rPr>
              <a:t> (BA)</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Berpikir</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Konseptual</a:t>
            </a:r>
            <a:r>
              <a:rPr lang="en-US" sz="1600" dirty="0" smtClean="0">
                <a:solidFill>
                  <a:schemeClr val="tx1"/>
                </a:solidFill>
                <a:latin typeface="Aharoni" pitchFamily="2" charset="-79"/>
                <a:cs typeface="Aharoni" pitchFamily="2" charset="-79"/>
              </a:rPr>
              <a:t> (BK)</a:t>
            </a:r>
            <a:endParaRPr lang="en-US" sz="1600" dirty="0">
              <a:solidFill>
                <a:schemeClr val="tx1"/>
              </a:solidFill>
              <a:latin typeface="Aharoni" pitchFamily="2" charset="-79"/>
              <a:cs typeface="Aharoni" pitchFamily="2" charset="-79"/>
            </a:endParaRPr>
          </a:p>
        </p:txBody>
      </p:sp>
      <p:sp>
        <p:nvSpPr>
          <p:cNvPr id="12" name="Rounded Rectangle 11"/>
          <p:cNvSpPr/>
          <p:nvPr/>
        </p:nvSpPr>
        <p:spPr>
          <a:xfrm>
            <a:off x="4953000" y="838200"/>
            <a:ext cx="3657600" cy="1981200"/>
          </a:xfrm>
          <a:prstGeom prst="roundRect">
            <a:avLst/>
          </a:prstGeom>
          <a:solidFill>
            <a:schemeClr val="bg2"/>
          </a:solid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sz="1600" b="1" dirty="0" smtClean="0">
                <a:solidFill>
                  <a:schemeClr val="tx1"/>
                </a:solidFill>
                <a:latin typeface="Aharoni" pitchFamily="2" charset="-79"/>
                <a:cs typeface="Aharoni" pitchFamily="2" charset="-79"/>
              </a:rPr>
              <a:t>MENGELOLA DIRI (MD)</a:t>
            </a:r>
          </a:p>
          <a:p>
            <a:pPr>
              <a:buFont typeface="Arial" pitchFamily="34" charset="0"/>
              <a:buChar char="•"/>
            </a:pPr>
            <a:r>
              <a:rPr lang="en-US" sz="12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Adaptasi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terhadap</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Perubahan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AtP</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Integritas</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Int</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Keuletan</a:t>
            </a:r>
            <a:r>
              <a:rPr lang="en-US" sz="1300" dirty="0" smtClean="0">
                <a:solidFill>
                  <a:schemeClr val="tx1"/>
                </a:solidFill>
                <a:latin typeface="Aharoni" pitchFamily="2" charset="-79"/>
                <a:cs typeface="Aharoni" pitchFamily="2" charset="-79"/>
              </a:rPr>
              <a:t> (Keu)</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Pengendalian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Diri</a:t>
            </a:r>
            <a:r>
              <a:rPr lang="en-US" sz="1300" dirty="0" smtClean="0">
                <a:solidFill>
                  <a:schemeClr val="tx1"/>
                </a:solidFill>
                <a:latin typeface="Aharoni" pitchFamily="2" charset="-79"/>
                <a:cs typeface="Aharoni" pitchFamily="2" charset="-79"/>
              </a:rPr>
              <a:t> (PD)</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Komitmen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tehadap</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Organisasi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KtO</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Inisiatif</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Ini</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Semangat</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Berprestasi</a:t>
            </a:r>
            <a:r>
              <a:rPr lang="en-US" sz="1300" dirty="0" smtClean="0">
                <a:solidFill>
                  <a:schemeClr val="tx1"/>
                </a:solidFill>
                <a:latin typeface="Aharoni" pitchFamily="2" charset="-79"/>
                <a:cs typeface="Aharoni" pitchFamily="2" charset="-79"/>
              </a:rPr>
              <a:t> (SB)</a:t>
            </a:r>
            <a:endParaRPr lang="en-US" sz="1300" dirty="0">
              <a:solidFill>
                <a:schemeClr val="tx1"/>
              </a:solidFill>
              <a:latin typeface="Aharoni" pitchFamily="2" charset="-79"/>
              <a:cs typeface="Aharoni" pitchFamily="2" charset="-79"/>
            </a:endParaRPr>
          </a:p>
        </p:txBody>
      </p:sp>
      <p:sp>
        <p:nvSpPr>
          <p:cNvPr id="13" name="Rounded Rectangle 12"/>
          <p:cNvSpPr/>
          <p:nvPr/>
        </p:nvSpPr>
        <p:spPr>
          <a:xfrm>
            <a:off x="893619" y="3124200"/>
            <a:ext cx="3906983" cy="1524000"/>
          </a:xfrm>
          <a:prstGeom prst="roundRect">
            <a:avLst/>
          </a:prstGeom>
          <a:solidFill>
            <a:schemeClr val="bg2"/>
          </a:solid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b="1" dirty="0" smtClean="0">
                <a:solidFill>
                  <a:schemeClr val="tx1"/>
                </a:solidFill>
                <a:latin typeface="Aharoni" pitchFamily="2" charset="-79"/>
                <a:cs typeface="Aharoni" pitchFamily="2" charset="-79"/>
              </a:rPr>
              <a:t>MENGELOLA ORANG (MO)</a:t>
            </a:r>
          </a:p>
          <a:p>
            <a:pPr>
              <a:buFont typeface="Arial" pitchFamily="34" charset="0"/>
              <a:buChar char="•"/>
            </a:pPr>
            <a:r>
              <a:rPr lang="en-US"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Kerjasama</a:t>
            </a:r>
            <a:r>
              <a:rPr lang="en-US" sz="1600" dirty="0" smtClean="0">
                <a:solidFill>
                  <a:schemeClr val="tx1"/>
                </a:solidFill>
                <a:latin typeface="Aharoni" pitchFamily="2" charset="-79"/>
                <a:cs typeface="Aharoni" pitchFamily="2" charset="-79"/>
              </a:rPr>
              <a:t> (Ks)</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Mengembangkan</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Orang</a:t>
            </a:r>
            <a:r>
              <a:rPr lang="en-US" sz="1600" dirty="0" smtClean="0">
                <a:solidFill>
                  <a:schemeClr val="tx1"/>
                </a:solidFill>
                <a:latin typeface="Aharoni" pitchFamily="2" charset="-79"/>
                <a:cs typeface="Aharoni" pitchFamily="2" charset="-79"/>
              </a:rPr>
              <a:t> Lain (MOL)</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Kepemimpinan</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Kp</a:t>
            </a:r>
            <a:r>
              <a:rPr lang="en-US" sz="1600" dirty="0" smtClean="0">
                <a:solidFill>
                  <a:schemeClr val="tx1"/>
                </a:solidFill>
                <a:latin typeface="Aharoni" pitchFamily="2" charset="-79"/>
                <a:cs typeface="Aharoni" pitchFamily="2" charset="-79"/>
              </a:rPr>
              <a:t>)</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Membimbing</a:t>
            </a:r>
            <a:r>
              <a:rPr lang="en-US" sz="1600" dirty="0" smtClean="0">
                <a:solidFill>
                  <a:schemeClr val="tx1"/>
                </a:solidFill>
                <a:latin typeface="Aharoni" pitchFamily="2" charset="-79"/>
                <a:cs typeface="Aharoni" pitchFamily="2" charset="-79"/>
              </a:rPr>
              <a:t> (M)</a:t>
            </a:r>
            <a:endParaRPr lang="en-US" sz="1600" dirty="0">
              <a:solidFill>
                <a:schemeClr val="tx1"/>
              </a:solidFill>
              <a:latin typeface="Aharoni" pitchFamily="2" charset="-79"/>
              <a:cs typeface="Aharoni" pitchFamily="2" charset="-79"/>
            </a:endParaRPr>
          </a:p>
        </p:txBody>
      </p:sp>
      <p:sp>
        <p:nvSpPr>
          <p:cNvPr id="14" name="Rounded Rectangle 13"/>
          <p:cNvSpPr/>
          <p:nvPr/>
        </p:nvSpPr>
        <p:spPr>
          <a:xfrm>
            <a:off x="983675" y="5029200"/>
            <a:ext cx="3740727" cy="1600200"/>
          </a:xfrm>
          <a:prstGeom prst="roundRect">
            <a:avLst/>
          </a:prstGeom>
          <a:solidFill>
            <a:schemeClr val="bg2"/>
          </a:solid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b="1" dirty="0" smtClean="0">
                <a:solidFill>
                  <a:schemeClr val="tx1"/>
                </a:solidFill>
                <a:latin typeface="Aharoni" pitchFamily="2" charset="-79"/>
                <a:cs typeface="Aharoni" pitchFamily="2" charset="-79"/>
              </a:rPr>
              <a:t>MENGELOLA SOSIAL &amp; BUDAYA </a:t>
            </a:r>
          </a:p>
          <a:p>
            <a:pPr>
              <a:buFont typeface="Arial" pitchFamily="34" charset="0"/>
              <a:buChar char="•"/>
            </a:pPr>
            <a:r>
              <a:rPr lang="en-US"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Tanggap</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terhadap</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Pengaruh</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Budaya</a:t>
            </a:r>
            <a:r>
              <a:rPr lang="en-US" sz="1600" dirty="0" smtClean="0">
                <a:solidFill>
                  <a:schemeClr val="tx1"/>
                </a:solidFill>
                <a:latin typeface="Aharoni" pitchFamily="2" charset="-79"/>
                <a:cs typeface="Aharoni" pitchFamily="2" charset="-79"/>
              </a:rPr>
              <a:t> (TPB)</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Interaksi</a:t>
            </a: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Sosial</a:t>
            </a:r>
            <a:r>
              <a:rPr lang="en-US" sz="1600" dirty="0" smtClean="0">
                <a:solidFill>
                  <a:schemeClr val="tx1"/>
                </a:solidFill>
                <a:latin typeface="Aharoni" pitchFamily="2" charset="-79"/>
                <a:cs typeface="Aharoni" pitchFamily="2" charset="-79"/>
              </a:rPr>
              <a:t> (IS)</a:t>
            </a:r>
          </a:p>
          <a:p>
            <a:pPr>
              <a:buFont typeface="Arial" pitchFamily="34" charset="0"/>
              <a:buChar char="•"/>
            </a:pPr>
            <a:r>
              <a:rPr lang="en-US" sz="1600" dirty="0" smtClean="0">
                <a:solidFill>
                  <a:schemeClr val="tx1"/>
                </a:solidFill>
                <a:latin typeface="Aharoni" pitchFamily="2" charset="-79"/>
                <a:cs typeface="Aharoni" pitchFamily="2" charset="-79"/>
              </a:rPr>
              <a:t> </a:t>
            </a:r>
            <a:r>
              <a:rPr lang="en-US" sz="1600" dirty="0" err="1" smtClean="0">
                <a:solidFill>
                  <a:schemeClr val="tx1"/>
                </a:solidFill>
                <a:latin typeface="Aharoni" pitchFamily="2" charset="-79"/>
                <a:cs typeface="Aharoni" pitchFamily="2" charset="-79"/>
              </a:rPr>
              <a:t>Empati</a:t>
            </a:r>
            <a:r>
              <a:rPr lang="en-US" sz="1600" dirty="0" smtClean="0">
                <a:solidFill>
                  <a:schemeClr val="tx1"/>
                </a:solidFill>
                <a:latin typeface="Aharoni" pitchFamily="2" charset="-79"/>
                <a:cs typeface="Aharoni" pitchFamily="2" charset="-79"/>
              </a:rPr>
              <a:t> (E)</a:t>
            </a:r>
            <a:endParaRPr lang="en-US" sz="1600" dirty="0">
              <a:solidFill>
                <a:schemeClr val="tx1"/>
              </a:solidFill>
              <a:latin typeface="Aharoni" pitchFamily="2" charset="-79"/>
              <a:cs typeface="Aharoni" pitchFamily="2" charset="-79"/>
            </a:endParaRPr>
          </a:p>
        </p:txBody>
      </p:sp>
      <p:sp>
        <p:nvSpPr>
          <p:cNvPr id="15" name="Rounded Rectangle 14"/>
          <p:cNvSpPr/>
          <p:nvPr/>
        </p:nvSpPr>
        <p:spPr>
          <a:xfrm>
            <a:off x="5029200" y="2903560"/>
            <a:ext cx="3657600" cy="3886200"/>
          </a:xfrm>
          <a:prstGeom prst="roundRect">
            <a:avLst/>
          </a:prstGeom>
          <a:solidFill>
            <a:schemeClr val="bg2"/>
          </a:solidFill>
          <a:ln w="28575">
            <a:solidFill>
              <a:schemeClr val="tx1"/>
            </a:solidFill>
          </a:ln>
        </p:spPr>
        <p:style>
          <a:lnRef idx="1">
            <a:schemeClr val="accent5"/>
          </a:lnRef>
          <a:fillRef idx="2">
            <a:schemeClr val="accent5"/>
          </a:fillRef>
          <a:effectRef idx="1">
            <a:schemeClr val="accent5"/>
          </a:effectRef>
          <a:fontRef idx="minor">
            <a:schemeClr val="dk1"/>
          </a:fontRef>
        </p:style>
        <p:txBody>
          <a:bodyPr rtlCol="0" anchor="ctr"/>
          <a:lstStyle/>
          <a:p>
            <a:r>
              <a:rPr lang="en-US" b="1" dirty="0" smtClean="0">
                <a:solidFill>
                  <a:schemeClr val="tx1"/>
                </a:solidFill>
                <a:latin typeface="Aharoni" pitchFamily="2" charset="-79"/>
                <a:cs typeface="Aharoni" pitchFamily="2" charset="-79"/>
              </a:rPr>
              <a:t>MENGELOLA TUGAS (MT)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Berorientasi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pada</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Pelayanan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BpP</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Kesadaran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akan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Keselamatan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Kerja</a:t>
            </a:r>
            <a:r>
              <a:rPr lang="en-US" sz="1300" dirty="0" smtClean="0">
                <a:solidFill>
                  <a:schemeClr val="tx1"/>
                </a:solidFill>
                <a:latin typeface="Aharoni" pitchFamily="2" charset="-79"/>
                <a:cs typeface="Aharoni" pitchFamily="2" charset="-79"/>
              </a:rPr>
              <a:t> (K3)</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Membangun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Hubungan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Kerja</a:t>
            </a:r>
            <a:r>
              <a:rPr lang="en-US" sz="1300" dirty="0" smtClean="0">
                <a:solidFill>
                  <a:schemeClr val="tx1"/>
                </a:solidFill>
                <a:latin typeface="Aharoni" pitchFamily="2" charset="-79"/>
                <a:cs typeface="Aharoni" pitchFamily="2" charset="-79"/>
              </a:rPr>
              <a:t> (MHK)</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Negosiasi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Nego</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Kewirausahaan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Pencarian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Informasi</a:t>
            </a:r>
            <a:r>
              <a:rPr lang="en-US" sz="1300" dirty="0" smtClean="0">
                <a:solidFill>
                  <a:schemeClr val="tx1"/>
                </a:solidFill>
                <a:latin typeface="Aharoni" pitchFamily="2" charset="-79"/>
                <a:cs typeface="Aharoni" pitchFamily="2" charset="-79"/>
              </a:rPr>
              <a:t> (PI)</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Perhatian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terhadap</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Keteraturan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PtK</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Komunikasi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Lisan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Komlis</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Komunikasi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Tertulis</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Komtul</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Pengambilan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Keputusan</a:t>
            </a:r>
            <a:r>
              <a:rPr lang="en-US" sz="1300" dirty="0" smtClean="0">
                <a:solidFill>
                  <a:schemeClr val="tx1"/>
                </a:solidFill>
                <a:latin typeface="Aharoni" pitchFamily="2" charset="-79"/>
                <a:cs typeface="Aharoni" pitchFamily="2" charset="-79"/>
              </a:rPr>
              <a:t> (PK)</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Pengorganisasian</a:t>
            </a:r>
            <a:r>
              <a:rPr lang="en-US" sz="1300" dirty="0" smtClean="0">
                <a:solidFill>
                  <a:schemeClr val="tx1"/>
                </a:solidFill>
                <a:latin typeface="Aharoni" pitchFamily="2" charset="-79"/>
                <a:cs typeface="Aharoni" pitchFamily="2" charset="-79"/>
              </a:rPr>
              <a:t> (P)</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Perencanaan</a:t>
            </a:r>
            <a:r>
              <a:rPr lang="en-US" sz="1300" dirty="0" smtClean="0">
                <a:solidFill>
                  <a:schemeClr val="tx1"/>
                </a:solidFill>
                <a:latin typeface="Aharoni" pitchFamily="2" charset="-79"/>
                <a:cs typeface="Aharoni" pitchFamily="2" charset="-79"/>
              </a:rPr>
              <a:t> (Per)</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Manajemen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Perubahan</a:t>
            </a:r>
            <a:r>
              <a:rPr lang="en-US" sz="1300" dirty="0" smtClean="0">
                <a:solidFill>
                  <a:schemeClr val="tx1"/>
                </a:solidFill>
                <a:latin typeface="Aharoni" pitchFamily="2" charset="-79"/>
                <a:cs typeface="Aharoni" pitchFamily="2" charset="-79"/>
              </a:rPr>
              <a:t> (MP)</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Berorientasi</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pada</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Kualitas</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BpK</a:t>
            </a:r>
            <a:r>
              <a:rPr lang="en-US" sz="1300" dirty="0" smtClean="0">
                <a:solidFill>
                  <a:schemeClr val="tx1"/>
                </a:solidFill>
                <a:latin typeface="Aharoni" pitchFamily="2" charset="-79"/>
                <a:cs typeface="Aharoni" pitchFamily="2" charset="-79"/>
              </a:rPr>
              <a:t>)</a:t>
            </a:r>
          </a:p>
          <a:p>
            <a:pPr>
              <a:buFont typeface="Arial" pitchFamily="34" charset="0"/>
              <a:buChar char="•"/>
            </a:pP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Manajemen</a:t>
            </a:r>
            <a:r>
              <a:rPr lang="en-US" sz="1300" dirty="0" smtClean="0">
                <a:solidFill>
                  <a:schemeClr val="tx1"/>
                </a:solidFill>
                <a:latin typeface="Aharoni" pitchFamily="2" charset="-79"/>
                <a:cs typeface="Aharoni" pitchFamily="2" charset="-79"/>
              </a:rPr>
              <a:t> </a:t>
            </a:r>
            <a:r>
              <a:rPr lang="en-US" sz="1300" dirty="0" err="1" smtClean="0">
                <a:solidFill>
                  <a:schemeClr val="tx1"/>
                </a:solidFill>
                <a:latin typeface="Aharoni" pitchFamily="2" charset="-79"/>
                <a:cs typeface="Aharoni" pitchFamily="2" charset="-79"/>
              </a:rPr>
              <a:t>Konflik</a:t>
            </a:r>
            <a:r>
              <a:rPr lang="en-US" sz="1300" dirty="0" smtClean="0">
                <a:solidFill>
                  <a:schemeClr val="tx1"/>
                </a:solidFill>
                <a:latin typeface="Aharoni" pitchFamily="2" charset="-79"/>
                <a:cs typeface="Aharoni" pitchFamily="2" charset="-79"/>
              </a:rPr>
              <a:t> (MK</a:t>
            </a:r>
            <a:r>
              <a:rPr lang="en-US" sz="1200" dirty="0" smtClean="0">
                <a:solidFill>
                  <a:schemeClr val="tx1"/>
                </a:solidFill>
                <a:latin typeface="Aharoni" pitchFamily="2" charset="-79"/>
                <a:cs typeface="Aharoni" pitchFamily="2" charset="-79"/>
              </a:rPr>
              <a:t>)</a:t>
            </a:r>
            <a:endParaRPr lang="en-US" sz="1200" dirty="0">
              <a:solidFill>
                <a:schemeClr val="tx1"/>
              </a:solidFill>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60" y="304800"/>
            <a:ext cx="7498080" cy="5943600"/>
          </a:xfrm>
          <a:effectLst>
            <a:outerShdw blurRad="50800" dist="38100" dir="18900000" algn="bl" rotWithShape="0">
              <a:prstClr val="black">
                <a:alpha val="40000"/>
              </a:prstClr>
            </a:outerShdw>
          </a:effectLst>
        </p:spPr>
        <p:txBody>
          <a:bodyPr/>
          <a:lstStyle/>
          <a:p>
            <a:pPr algn="ctr">
              <a:buNone/>
            </a:pPr>
            <a:endParaRPr lang="en-US" dirty="0" smtClean="0"/>
          </a:p>
          <a:p>
            <a:pPr algn="ctr">
              <a:buNone/>
            </a:pPr>
            <a:endParaRPr lang="en-US" dirty="0" smtClean="0"/>
          </a:p>
          <a:p>
            <a:pPr algn="ctr">
              <a:buNone/>
            </a:pPr>
            <a:endParaRPr lang="en-US" dirty="0" smtClean="0"/>
          </a:p>
          <a:p>
            <a:pPr algn="ctr">
              <a:buNone/>
            </a:pPr>
            <a:endParaRPr lang="en-US" dirty="0" smtClean="0"/>
          </a:p>
          <a:p>
            <a:pPr algn="ctr">
              <a:buNone/>
            </a:pPr>
            <a:r>
              <a:rPr lang="id-ID"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CONTOH HASIL PENYUSUNAN</a:t>
            </a:r>
            <a:endParaRPr lang="en-US" b="1" cap="all" dirty="0" smtClean="0">
              <a:ln w="9000" cmpd="sng">
                <a:solidFill>
                  <a:schemeClr val="accent4">
                    <a:shade val="50000"/>
                    <a:satMod val="120000"/>
                  </a:schemeClr>
                </a:solidFill>
                <a:prstDash val="solid"/>
              </a:ln>
              <a:effectLst>
                <a:reflection blurRad="12700" stA="28000" endPos="45000" dist="1000" dir="5400000" sy="-100000" algn="bl" rotWithShape="0"/>
              </a:effectLst>
            </a:endParaRPr>
          </a:p>
          <a:p>
            <a:pPr algn="ctr">
              <a:buNone/>
            </a:pPr>
            <a:r>
              <a:rPr lang="en-US" b="1" cap="all" dirty="0" smtClean="0">
                <a:ln w="9000" cmpd="sng">
                  <a:solidFill>
                    <a:schemeClr val="accent4">
                      <a:shade val="50000"/>
                      <a:satMod val="120000"/>
                    </a:schemeClr>
                  </a:solidFill>
                  <a:prstDash val="solid"/>
                </a:ln>
                <a:effectLst>
                  <a:reflection blurRad="12700" stA="28000" endPos="45000" dist="1000" dir="5400000" sy="-100000" algn="bl" rotWithShape="0"/>
                </a:effectLst>
              </a:rPr>
              <a:t>STANDAR KOMPETENSI MANAJERIAL</a:t>
            </a:r>
            <a:endParaRPr lang="en-US" b="1" cap="all" dirty="0">
              <a:ln w="9000" cmpd="sng">
                <a:solidFill>
                  <a:schemeClr val="accent4">
                    <a:shade val="50000"/>
                    <a:satMod val="120000"/>
                  </a:schemeClr>
                </a:solidFill>
                <a:prstDash val="solid"/>
              </a:ln>
              <a:effectLst>
                <a:reflection blurRad="12700" stA="28000" endPos="45000" dist="1000" dir="5400000" sy="-100000" algn="bl" rotWithShape="0"/>
              </a:effectLst>
            </a:endParaRPr>
          </a:p>
        </p:txBody>
      </p:sp>
      <p:sp>
        <p:nvSpPr>
          <p:cNvPr id="4" name="Slide Number Placeholder 3"/>
          <p:cNvSpPr>
            <a:spLocks noGrp="1"/>
          </p:cNvSpPr>
          <p:nvPr>
            <p:ph type="sldNum" sz="quarter" idx="12"/>
          </p:nvPr>
        </p:nvSpPr>
        <p:spPr/>
        <p:txBody>
          <a:bodyPr/>
          <a:lstStyle/>
          <a:p>
            <a:fld id="{F39800C6-A770-4B4E-8B6E-9E73D56B30AC}" type="slidenum">
              <a:rPr lang="en-US" smtClean="0"/>
              <a:pPr/>
              <a:t>35</a:t>
            </a:fld>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2856" y="0"/>
            <a:ext cx="7638288" cy="639762"/>
          </a:xfrm>
        </p:spPr>
        <p:txBody>
          <a:bodyPr>
            <a:normAutofit/>
          </a:bodyPr>
          <a:lstStyle/>
          <a:p>
            <a:pPr algn="ctr"/>
            <a:r>
              <a:rPr lang="id-ID" sz="2400" b="1" dirty="0" smtClean="0"/>
              <a:t>Contoh Pengisian</a:t>
            </a:r>
            <a:r>
              <a:rPr lang="en-US" sz="2400" b="1" dirty="0" smtClean="0"/>
              <a:t> </a:t>
            </a:r>
            <a:r>
              <a:rPr lang="en-US" sz="2400" b="1" dirty="0" err="1" smtClean="0"/>
              <a:t>Formulir</a:t>
            </a:r>
            <a:r>
              <a:rPr lang="id-ID" sz="2400" b="1" dirty="0" smtClean="0"/>
              <a:t> Anak Lampiran </a:t>
            </a:r>
            <a:r>
              <a:rPr lang="en-US" sz="2400" b="1" dirty="0" smtClean="0"/>
              <a:t>1:</a:t>
            </a:r>
            <a:endParaRPr lang="en-US" sz="2400" b="1" dirty="0"/>
          </a:p>
        </p:txBody>
      </p:sp>
      <p:graphicFrame>
        <p:nvGraphicFramePr>
          <p:cNvPr id="5" name="Content Placeholder 4"/>
          <p:cNvGraphicFramePr>
            <a:graphicFrameLocks noGrp="1"/>
          </p:cNvGraphicFramePr>
          <p:nvPr>
            <p:ph idx="1"/>
          </p:nvPr>
        </p:nvGraphicFramePr>
        <p:xfrm>
          <a:off x="0" y="609600"/>
          <a:ext cx="9144002" cy="6946026"/>
        </p:xfrm>
        <a:graphic>
          <a:graphicData uri="http://schemas.openxmlformats.org/drawingml/2006/table">
            <a:tbl>
              <a:tblPr firstRow="1" bandRow="1">
                <a:tableStyleId>{5C22544A-7EE6-4342-B048-85BDC9FD1C3A}</a:tableStyleId>
              </a:tblPr>
              <a:tblGrid>
                <a:gridCol w="533400"/>
                <a:gridCol w="3505200"/>
                <a:gridCol w="782411"/>
                <a:gridCol w="4322991"/>
              </a:tblGrid>
              <a:tr h="353929">
                <a:tc gridSpan="4">
                  <a:txBody>
                    <a:bodyPr/>
                    <a:lstStyle/>
                    <a:p>
                      <a:pPr algn="ctr"/>
                      <a:r>
                        <a:rPr lang="en-US" sz="1800" dirty="0" smtClean="0"/>
                        <a:t>FORMULIR </a:t>
                      </a:r>
                      <a:r>
                        <a:rPr lang="id-ID" sz="1800" dirty="0" smtClean="0"/>
                        <a:t>PENGISIAN DATA JABATAN</a:t>
                      </a:r>
                      <a:endParaRPr lang="en-US" sz="1800" dirty="0">
                        <a:latin typeface="+mn-lt"/>
                      </a:endParaRPr>
                    </a:p>
                  </a:txBody>
                  <a:tcPr/>
                </a:tc>
                <a:tc hMerge="1">
                  <a:txBody>
                    <a:bodyPr/>
                    <a:lstStyle/>
                    <a:p>
                      <a:pPr marL="21590" marR="0" indent="0" algn="just">
                        <a:lnSpc>
                          <a:spcPct val="117000"/>
                        </a:lnSpc>
                        <a:spcBef>
                          <a:spcPts val="0"/>
                        </a:spcBef>
                        <a:spcAft>
                          <a:spcPts val="0"/>
                        </a:spcAft>
                        <a:tabLst>
                          <a:tab pos="111125" algn="l"/>
                          <a:tab pos="201295" algn="l"/>
                        </a:tabLst>
                      </a:pPr>
                      <a:endParaRPr lang="en-US" sz="1400" spc="75" dirty="0">
                        <a:latin typeface="+mn-lt"/>
                        <a:ea typeface="Times New Roman"/>
                        <a:cs typeface="Times New Roman"/>
                      </a:endParaRPr>
                    </a:p>
                  </a:txBody>
                  <a:tcPr marL="68580" marR="68580" marT="0" marB="0" anchor="ctr"/>
                </a:tc>
                <a:tc hMerge="1">
                  <a:txBody>
                    <a:bodyPr/>
                    <a:lstStyle/>
                    <a:p>
                      <a:endParaRPr lang="en-US"/>
                    </a:p>
                  </a:txBody>
                  <a:tcP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53929">
                <a:tc>
                  <a:txBody>
                    <a:bodyPr/>
                    <a:lstStyle/>
                    <a:p>
                      <a:pPr algn="ctr"/>
                      <a:r>
                        <a:rPr lang="en-US" sz="1400" dirty="0" smtClean="0"/>
                        <a:t>1</a:t>
                      </a:r>
                      <a:endParaRPr lang="en-US" sz="1400" dirty="0">
                        <a:latin typeface="+mn-lt"/>
                      </a:endParaRPr>
                    </a:p>
                  </a:txBody>
                  <a:tcPr/>
                </a:tc>
                <a:tc>
                  <a:txBody>
                    <a:bodyPr/>
                    <a:lstStyle/>
                    <a:p>
                      <a:pPr marL="21590" marR="0" indent="0" algn="just">
                        <a:lnSpc>
                          <a:spcPct val="117000"/>
                        </a:lnSpc>
                        <a:spcBef>
                          <a:spcPts val="0"/>
                        </a:spcBef>
                        <a:spcAft>
                          <a:spcPts val="0"/>
                        </a:spcAft>
                        <a:tabLst>
                          <a:tab pos="111125" algn="l"/>
                          <a:tab pos="201295" algn="l"/>
                        </a:tabLst>
                      </a:pPr>
                      <a:r>
                        <a:rPr lang="en-US" sz="1400" spc="75" dirty="0" err="1" smtClean="0"/>
                        <a:t>Nama</a:t>
                      </a:r>
                      <a:r>
                        <a:rPr lang="en-US" sz="1400" spc="75" dirty="0" smtClean="0"/>
                        <a:t> </a:t>
                      </a:r>
                      <a:r>
                        <a:rPr lang="en-US" sz="1400" spc="75" dirty="0" err="1" smtClean="0"/>
                        <a:t>Jabatan</a:t>
                      </a:r>
                      <a:endParaRPr lang="en-US" sz="1400" spc="75" dirty="0">
                        <a:latin typeface="+mn-lt"/>
                        <a:ea typeface="Times New Roman"/>
                        <a:cs typeface="Times New Roman"/>
                      </a:endParaRPr>
                    </a:p>
                  </a:txBody>
                  <a:tcPr marL="68580" marR="68580" marT="0" marB="0" anchor="ctr"/>
                </a:tc>
                <a:tc gridSpan="2">
                  <a:txBody>
                    <a:bodyPr/>
                    <a:lstStyle/>
                    <a:p>
                      <a:pPr marL="237490" indent="-237490" algn="just">
                        <a:lnSpc>
                          <a:spcPct val="117000"/>
                        </a:lnSpc>
                        <a:spcBef>
                          <a:spcPts val="0"/>
                        </a:spcBef>
                        <a:spcAft>
                          <a:spcPts val="0"/>
                        </a:spcAft>
                        <a:tabLst>
                          <a:tab pos="2865755" algn="ctr"/>
                          <a:tab pos="5731510" algn="r"/>
                        </a:tabLst>
                      </a:pPr>
                      <a:r>
                        <a:rPr lang="en-US" sz="1400" dirty="0" smtClean="0"/>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nchor="ct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53929">
                <a:tc>
                  <a:txBody>
                    <a:bodyPr/>
                    <a:lstStyle/>
                    <a:p>
                      <a:pPr algn="ctr"/>
                      <a:r>
                        <a:rPr lang="en-US" sz="1400" dirty="0" smtClean="0"/>
                        <a:t>2</a:t>
                      </a:r>
                      <a:endParaRPr lang="en-US" sz="1400" dirty="0">
                        <a:latin typeface="+mn-lt"/>
                      </a:endParaRPr>
                    </a:p>
                  </a:txBody>
                  <a:tcPr/>
                </a:tc>
                <a:tc>
                  <a:txBody>
                    <a:bodyPr/>
                    <a:lstStyle/>
                    <a:p>
                      <a:pPr marL="21590" marR="0" indent="0" algn="just">
                        <a:lnSpc>
                          <a:spcPct val="117000"/>
                        </a:lnSpc>
                        <a:spcBef>
                          <a:spcPts val="0"/>
                        </a:spcBef>
                        <a:spcAft>
                          <a:spcPts val="0"/>
                        </a:spcAft>
                        <a:tabLst>
                          <a:tab pos="111125" algn="l"/>
                          <a:tab pos="201295" algn="l"/>
                        </a:tabLst>
                      </a:pPr>
                      <a:r>
                        <a:rPr lang="en-US" sz="1400" spc="75" dirty="0" err="1"/>
                        <a:t>Eselon</a:t>
                      </a:r>
                      <a:r>
                        <a:rPr lang="en-US" sz="1400" spc="75" dirty="0"/>
                        <a:t>/</a:t>
                      </a:r>
                      <a:r>
                        <a:rPr lang="en-US" sz="1400" spc="75" dirty="0" err="1"/>
                        <a:t>Jenjang</a:t>
                      </a:r>
                      <a:r>
                        <a:rPr lang="en-US" sz="1400" spc="75" dirty="0"/>
                        <a:t> </a:t>
                      </a:r>
                      <a:r>
                        <a:rPr lang="en-US" sz="1400" spc="75" dirty="0" err="1"/>
                        <a:t>Jabatan</a:t>
                      </a:r>
                      <a:endParaRPr lang="en-US" sz="1400" spc="75" dirty="0">
                        <a:latin typeface="+mn-lt"/>
                        <a:ea typeface="Times New Roman"/>
                        <a:cs typeface="Times New Roman"/>
                      </a:endParaRPr>
                    </a:p>
                  </a:txBody>
                  <a:tcPr marL="68580" marR="68580" marT="0" marB="0" anchor="ctr"/>
                </a:tc>
                <a:tc gridSpan="2">
                  <a:txBody>
                    <a:bodyPr/>
                    <a:lstStyle/>
                    <a:p>
                      <a:pPr marL="237490" indent="-237490" algn="just">
                        <a:lnSpc>
                          <a:spcPct val="117000"/>
                        </a:lnSpc>
                        <a:spcBef>
                          <a:spcPts val="0"/>
                        </a:spcBef>
                        <a:spcAft>
                          <a:spcPts val="0"/>
                        </a:spcAft>
                        <a:tabLst>
                          <a:tab pos="2865755" algn="ctr"/>
                          <a:tab pos="5731510" algn="r"/>
                        </a:tabLst>
                      </a:pPr>
                      <a:r>
                        <a:rPr lang="en-US" sz="1400" dirty="0"/>
                        <a:t>: </a:t>
                      </a:r>
                      <a:r>
                        <a:rPr lang="en-US" sz="1400" dirty="0" err="1"/>
                        <a:t>IV.a</a:t>
                      </a:r>
                      <a:endParaRPr lang="en-US" sz="1400" dirty="0">
                        <a:latin typeface="+mn-lt"/>
                        <a:ea typeface="Calibri"/>
                        <a:cs typeface="Times New Roman"/>
                      </a:endParaRPr>
                    </a:p>
                  </a:txBody>
                  <a:tcPr marL="68580" marR="68580" marT="0" marB="0" anchor="ct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53929">
                <a:tc>
                  <a:txBody>
                    <a:bodyPr/>
                    <a:lstStyle/>
                    <a:p>
                      <a:pPr algn="ctr"/>
                      <a:r>
                        <a:rPr lang="en-US" sz="1400" dirty="0" smtClean="0"/>
                        <a:t>3</a:t>
                      </a:r>
                      <a:endParaRPr lang="en-US" sz="1400" dirty="0">
                        <a:latin typeface="+mn-lt"/>
                      </a:endParaRPr>
                    </a:p>
                  </a:txBody>
                  <a:tcPr/>
                </a:tc>
                <a:tc>
                  <a:txBody>
                    <a:bodyPr/>
                    <a:lstStyle/>
                    <a:p>
                      <a:pPr marL="0" marR="0" indent="68580">
                        <a:lnSpc>
                          <a:spcPct val="117000"/>
                        </a:lnSpc>
                        <a:spcBef>
                          <a:spcPts val="0"/>
                        </a:spcBef>
                        <a:spcAft>
                          <a:spcPts val="0"/>
                        </a:spcAft>
                      </a:pPr>
                      <a:r>
                        <a:rPr lang="id-ID" sz="1400" dirty="0"/>
                        <a:t>Unit kerja</a:t>
                      </a:r>
                      <a:endParaRPr lang="en-US" sz="1400" dirty="0">
                        <a:latin typeface="+mn-lt"/>
                        <a:ea typeface="Calibri"/>
                        <a:cs typeface="Times New Roman"/>
                      </a:endParaRPr>
                    </a:p>
                  </a:txBody>
                  <a:tcPr marL="68580" marR="68580" marT="0" marB="0" anchor="ctr"/>
                </a:tc>
                <a:tc gridSpan="2">
                  <a:txBody>
                    <a:bodyPr/>
                    <a:lstStyle/>
                    <a:p>
                      <a:endParaRPr lang="en-US" sz="1400"/>
                    </a:p>
                  </a:txBody>
                  <a:tcPr marL="68580" marR="68580" marT="0" marB="0" anchor="ctr"/>
                </a:tc>
                <a:tc hMerge="1">
                  <a:txBody>
                    <a:bodyPr/>
                    <a:lstStyle/>
                    <a:p>
                      <a:pPr marL="2070735" marR="0" indent="-2053590">
                        <a:lnSpc>
                          <a:spcPct val="117000"/>
                        </a:lnSpc>
                        <a:spcBef>
                          <a:spcPts val="0"/>
                        </a:spcBef>
                        <a:spcAft>
                          <a:spcPts val="0"/>
                        </a:spcAft>
                        <a:tabLst>
                          <a:tab pos="1890395" algn="l"/>
                          <a:tab pos="2070735" algn="l"/>
                        </a:tabLst>
                      </a:pPr>
                      <a:endParaRPr lang="id-ID" sz="1400" dirty="0">
                        <a:latin typeface="+mn-lt"/>
                        <a:ea typeface="Calibri"/>
                        <a:cs typeface="Arial"/>
                      </a:endParaRPr>
                    </a:p>
                  </a:txBody>
                  <a:tcPr marL="68580" marR="68580" marT="0" marB="0" anchor="ctr"/>
                </a:tc>
              </a:tr>
              <a:tr h="353929">
                <a:tc>
                  <a:txBody>
                    <a:bodyPr/>
                    <a:lstStyle/>
                    <a:p>
                      <a:pPr algn="ctr"/>
                      <a:endParaRPr lang="en-US" sz="1400" dirty="0">
                        <a:latin typeface="+mn-lt"/>
                      </a:endParaRPr>
                    </a:p>
                  </a:txBody>
                  <a:tcPr/>
                </a:tc>
                <a:tc>
                  <a:txBody>
                    <a:bodyPr/>
                    <a:lstStyle/>
                    <a:p>
                      <a:pPr marL="0" marR="0" indent="68580">
                        <a:lnSpc>
                          <a:spcPct val="117000"/>
                        </a:lnSpc>
                        <a:spcBef>
                          <a:spcPts val="0"/>
                        </a:spcBef>
                        <a:spcAft>
                          <a:spcPts val="0"/>
                        </a:spcAft>
                      </a:pPr>
                      <a:r>
                        <a:rPr lang="id-ID" sz="1400" dirty="0"/>
                        <a:t>Eselon I</a:t>
                      </a:r>
                      <a:endParaRPr lang="en-US" sz="1400" dirty="0">
                        <a:latin typeface="+mn-lt"/>
                        <a:ea typeface="Calibri"/>
                        <a:cs typeface="Times New Roman"/>
                      </a:endParaRPr>
                    </a:p>
                  </a:txBody>
                  <a:tcPr marL="68580" marR="68580" marT="0" marB="0" anchor="ctr"/>
                </a:tc>
                <a:tc gridSpan="2">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X</a:t>
                      </a:r>
                      <a:endParaRPr lang="en-US" sz="1400" dirty="0">
                        <a:latin typeface="+mn-lt"/>
                        <a:ea typeface="Calibri"/>
                        <a:cs typeface="Times New Roman"/>
                      </a:endParaRPr>
                    </a:p>
                  </a:txBody>
                  <a:tcPr marL="68580" marR="68580" marT="0" marB="0" anchor="ctr"/>
                </a:tc>
                <a:tc hMerge="1">
                  <a:txBody>
                    <a:bodyPr/>
                    <a:lstStyle/>
                    <a:p>
                      <a:pPr marL="0" marR="0">
                        <a:lnSpc>
                          <a:spcPct val="117000"/>
                        </a:lnSpc>
                        <a:spcBef>
                          <a:spcPts val="0"/>
                        </a:spcBef>
                        <a:spcAft>
                          <a:spcPts val="0"/>
                        </a:spcAft>
                        <a:tabLst>
                          <a:tab pos="914400" algn="l"/>
                          <a:tab pos="2286000" algn="l"/>
                        </a:tabLst>
                      </a:pPr>
                      <a:endParaRPr lang="en-US" sz="1400" dirty="0">
                        <a:latin typeface="+mn-lt"/>
                        <a:ea typeface="Calibri"/>
                        <a:cs typeface="Times New Roman"/>
                      </a:endParaRPr>
                    </a:p>
                  </a:txBody>
                  <a:tcPr marL="68580" marR="68580" marT="0" marB="0" anchor="ctr"/>
                </a:tc>
              </a:tr>
              <a:tr h="353929">
                <a:tc>
                  <a:txBody>
                    <a:bodyPr/>
                    <a:lstStyle/>
                    <a:p>
                      <a:pPr algn="ctr"/>
                      <a:endParaRPr lang="en-US" sz="1400" dirty="0">
                        <a:latin typeface="+mn-lt"/>
                      </a:endParaRPr>
                    </a:p>
                  </a:txBody>
                  <a:tcPr/>
                </a:tc>
                <a:tc>
                  <a:txBody>
                    <a:bodyPr/>
                    <a:lstStyle/>
                    <a:p>
                      <a:pPr marL="0" marR="0" indent="68580">
                        <a:lnSpc>
                          <a:spcPct val="117000"/>
                        </a:lnSpc>
                        <a:spcBef>
                          <a:spcPts val="0"/>
                        </a:spcBef>
                        <a:spcAft>
                          <a:spcPts val="0"/>
                        </a:spcAft>
                      </a:pPr>
                      <a:r>
                        <a:rPr lang="id-ID" sz="1400" dirty="0"/>
                        <a:t>Eselon II</a:t>
                      </a:r>
                      <a:endParaRPr lang="en-US" sz="1400" dirty="0">
                        <a:latin typeface="+mn-lt"/>
                        <a:ea typeface="Calibri"/>
                        <a:cs typeface="Times New Roman"/>
                      </a:endParaRPr>
                    </a:p>
                  </a:txBody>
                  <a:tcPr marL="68580" marR="68580" marT="0" marB="0" anchor="ctr"/>
                </a:tc>
                <a:tc gridSpan="2">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X</a:t>
                      </a:r>
                      <a:endParaRPr lang="en-US" sz="1400" dirty="0">
                        <a:latin typeface="+mn-lt"/>
                        <a:ea typeface="Calibri"/>
                        <a:cs typeface="Times New Roman"/>
                      </a:endParaRPr>
                    </a:p>
                  </a:txBody>
                  <a:tcPr marL="68580" marR="68580" marT="0" marB="0" anchor="ctr"/>
                </a:tc>
                <a:tc hMerge="1">
                  <a:txBody>
                    <a:bodyPr/>
                    <a:lstStyle/>
                    <a:p>
                      <a:pPr marL="0" marR="0">
                        <a:lnSpc>
                          <a:spcPct val="117000"/>
                        </a:lnSpc>
                        <a:spcBef>
                          <a:spcPts val="0"/>
                        </a:spcBef>
                        <a:spcAft>
                          <a:spcPts val="0"/>
                        </a:spcAft>
                        <a:tabLst>
                          <a:tab pos="914400" algn="l"/>
                          <a:tab pos="2286000" algn="l"/>
                        </a:tabLst>
                      </a:pPr>
                      <a:endParaRPr lang="en-US" sz="1400" dirty="0">
                        <a:latin typeface="+mn-lt"/>
                        <a:ea typeface="Calibri"/>
                        <a:cs typeface="Times New Roman"/>
                      </a:endParaRPr>
                    </a:p>
                  </a:txBody>
                  <a:tcPr marL="68580" marR="68580" marT="0" marB="0" anchor="ctr"/>
                </a:tc>
              </a:tr>
              <a:tr h="353929">
                <a:tc>
                  <a:txBody>
                    <a:bodyPr/>
                    <a:lstStyle/>
                    <a:p>
                      <a:pPr algn="ctr"/>
                      <a:endParaRPr lang="en-US" sz="1400" dirty="0">
                        <a:latin typeface="+mn-lt"/>
                      </a:endParaRPr>
                    </a:p>
                  </a:txBody>
                  <a:tcPr/>
                </a:tc>
                <a:tc>
                  <a:txBody>
                    <a:bodyPr/>
                    <a:lstStyle/>
                    <a:p>
                      <a:pPr marL="0" marR="0" indent="68580">
                        <a:lnSpc>
                          <a:spcPct val="117000"/>
                        </a:lnSpc>
                        <a:spcBef>
                          <a:spcPts val="0"/>
                        </a:spcBef>
                        <a:spcAft>
                          <a:spcPts val="0"/>
                        </a:spcAft>
                      </a:pPr>
                      <a:r>
                        <a:rPr lang="id-ID" sz="1400" dirty="0"/>
                        <a:t>Eselon III</a:t>
                      </a:r>
                      <a:endParaRPr lang="en-US" sz="1400" dirty="0">
                        <a:latin typeface="+mn-lt"/>
                        <a:ea typeface="Calibri"/>
                        <a:cs typeface="Times New Roman"/>
                      </a:endParaRPr>
                    </a:p>
                  </a:txBody>
                  <a:tcPr marL="68580" marR="68580" marT="0" marB="0" anchor="ctr"/>
                </a:tc>
                <a:tc gridSpan="2">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X</a:t>
                      </a:r>
                      <a:endParaRPr lang="en-US" sz="1400" dirty="0">
                        <a:latin typeface="+mn-lt"/>
                        <a:ea typeface="Calibri"/>
                        <a:cs typeface="Times New Roman"/>
                      </a:endParaRPr>
                    </a:p>
                  </a:txBody>
                  <a:tcPr marL="68580" marR="68580" marT="0" marB="0" anchor="ctr"/>
                </a:tc>
                <a:tc hMerge="1">
                  <a:txBody>
                    <a:bodyPr/>
                    <a:lstStyle/>
                    <a:p>
                      <a:pPr marL="0" marR="0">
                        <a:lnSpc>
                          <a:spcPct val="117000"/>
                        </a:lnSpc>
                        <a:spcBef>
                          <a:spcPts val="0"/>
                        </a:spcBef>
                        <a:spcAft>
                          <a:spcPts val="0"/>
                        </a:spcAft>
                        <a:tabLst>
                          <a:tab pos="914400" algn="l"/>
                          <a:tab pos="2286000" algn="l"/>
                        </a:tabLst>
                      </a:pPr>
                      <a:endParaRPr lang="en-US" sz="1400" dirty="0">
                        <a:latin typeface="+mn-lt"/>
                        <a:ea typeface="Calibri"/>
                        <a:cs typeface="Times New Roman"/>
                      </a:endParaRPr>
                    </a:p>
                  </a:txBody>
                  <a:tcPr marL="68580" marR="68580" marT="0" marB="0" anchor="ctr"/>
                </a:tc>
              </a:tr>
              <a:tr h="353929">
                <a:tc>
                  <a:txBody>
                    <a:bodyPr/>
                    <a:lstStyle/>
                    <a:p>
                      <a:pPr algn="ctr"/>
                      <a:endParaRPr lang="en-US" sz="1400" dirty="0">
                        <a:latin typeface="+mn-lt"/>
                      </a:endParaRPr>
                    </a:p>
                  </a:txBody>
                  <a:tcPr/>
                </a:tc>
                <a:tc>
                  <a:txBody>
                    <a:bodyPr/>
                    <a:lstStyle/>
                    <a:p>
                      <a:pPr marL="0" marR="0" indent="68580">
                        <a:lnSpc>
                          <a:spcPct val="117000"/>
                        </a:lnSpc>
                        <a:spcBef>
                          <a:spcPts val="0"/>
                        </a:spcBef>
                        <a:spcAft>
                          <a:spcPts val="0"/>
                        </a:spcAft>
                      </a:pPr>
                      <a:r>
                        <a:rPr lang="id-ID" sz="1400" dirty="0"/>
                        <a:t>Eselon IV</a:t>
                      </a:r>
                      <a:endParaRPr lang="en-US" sz="1400" dirty="0">
                        <a:latin typeface="+mn-lt"/>
                        <a:ea typeface="Calibri"/>
                        <a:cs typeface="Times New Roman"/>
                      </a:endParaRPr>
                    </a:p>
                  </a:txBody>
                  <a:tcPr marL="68580" marR="68580" marT="0" marB="0" anchor="ctr"/>
                </a:tc>
                <a:tc gridSpan="2">
                  <a:txBody>
                    <a:bodyPr/>
                    <a:lstStyle/>
                    <a:p>
                      <a:pPr marL="0" marR="0">
                        <a:lnSpc>
                          <a:spcPct val="117000"/>
                        </a:lnSpc>
                        <a:spcBef>
                          <a:spcPts val="0"/>
                        </a:spcBef>
                        <a:spcAft>
                          <a:spcPts val="0"/>
                        </a:spcAft>
                      </a:pPr>
                      <a:r>
                        <a:rPr lang="id-ID" sz="1400" dirty="0"/>
                        <a:t>: </a:t>
                      </a:r>
                      <a:r>
                        <a:rPr lang="en-US" sz="1400" dirty="0" smtClean="0"/>
                        <a:t> </a:t>
                      </a:r>
                      <a:r>
                        <a:rPr lang="id-ID" sz="1400" dirty="0" smtClean="0"/>
                        <a:t>-</a:t>
                      </a:r>
                      <a:endParaRPr lang="en-US" sz="1400" dirty="0">
                        <a:latin typeface="+mn-lt"/>
                        <a:ea typeface="Calibri"/>
                        <a:cs typeface="Times New Roman"/>
                      </a:endParaRPr>
                    </a:p>
                  </a:txBody>
                  <a:tcPr marL="68580" marR="68580" marT="0" marB="0" anchor="ctr"/>
                </a:tc>
                <a:tc hMerge="1">
                  <a:txBody>
                    <a:bodyPr/>
                    <a:lstStyle/>
                    <a:p>
                      <a:pPr marL="0" marR="0">
                        <a:lnSpc>
                          <a:spcPct val="117000"/>
                        </a:lnSpc>
                        <a:spcBef>
                          <a:spcPts val="0"/>
                        </a:spcBef>
                        <a:spcAft>
                          <a:spcPts val="0"/>
                        </a:spcAft>
                      </a:pPr>
                      <a:endParaRPr lang="en-US" sz="1400" dirty="0">
                        <a:latin typeface="+mn-lt"/>
                        <a:ea typeface="Calibri"/>
                        <a:cs typeface="Times New Roman"/>
                      </a:endParaRPr>
                    </a:p>
                  </a:txBody>
                  <a:tcPr marL="68580" marR="68580" marT="0" marB="0" anchor="ctr"/>
                </a:tc>
              </a:tr>
              <a:tr h="353929">
                <a:tc>
                  <a:txBody>
                    <a:bodyPr/>
                    <a:lstStyle/>
                    <a:p>
                      <a:pPr algn="ctr"/>
                      <a:r>
                        <a:rPr lang="en-US" sz="1400" dirty="0" smtClean="0"/>
                        <a:t>4</a:t>
                      </a:r>
                      <a:endParaRPr lang="en-US" sz="1400" dirty="0">
                        <a:latin typeface="+mn-lt"/>
                      </a:endParaRPr>
                    </a:p>
                  </a:txBody>
                  <a:tcPr/>
                </a:tc>
                <a:tc>
                  <a:txBody>
                    <a:bodyPr/>
                    <a:lstStyle/>
                    <a:p>
                      <a:pPr marL="0" marR="0" indent="0">
                        <a:lnSpc>
                          <a:spcPct val="117000"/>
                        </a:lnSpc>
                        <a:spcBef>
                          <a:spcPts val="0"/>
                        </a:spcBef>
                        <a:spcAft>
                          <a:spcPts val="0"/>
                        </a:spcAft>
                      </a:pPr>
                      <a:r>
                        <a:rPr lang="id-ID" sz="1400" dirty="0"/>
                        <a:t>Ikhtisar Jabatan</a:t>
                      </a:r>
                      <a:endParaRPr lang="en-US" sz="1400" dirty="0">
                        <a:latin typeface="+mn-lt"/>
                        <a:ea typeface="Calibri"/>
                        <a:cs typeface="Times New Roman"/>
                      </a:endParaRPr>
                    </a:p>
                  </a:txBody>
                  <a:tcPr marL="68580" marR="68580" marT="0" marB="0"/>
                </a:tc>
                <a:tc gridSpan="2">
                  <a:txBody>
                    <a:bodyPr/>
                    <a:lstStyle/>
                    <a:p>
                      <a:pPr marL="11430" marR="0" algn="just">
                        <a:lnSpc>
                          <a:spcPct val="117000"/>
                        </a:lnSpc>
                        <a:spcBef>
                          <a:spcPts val="0"/>
                        </a:spcBef>
                        <a:spcAft>
                          <a:spcPts val="0"/>
                        </a:spcAft>
                        <a:tabLst>
                          <a:tab pos="0" algn="l"/>
                        </a:tabLst>
                      </a:pPr>
                      <a:r>
                        <a:rPr lang="en-US" sz="1400"/>
                        <a:t>:</a:t>
                      </a:r>
                      <a:endParaRPr lang="en-US" sz="1400">
                        <a:latin typeface="+mn-lt"/>
                        <a:ea typeface="Calibri"/>
                        <a:cs typeface="Times New Roman"/>
                      </a:endParaRPr>
                    </a:p>
                  </a:txBody>
                  <a:tcPr marL="68580" marR="68580" marT="0" marB="0"/>
                </a:tc>
                <a:tc hMerge="1">
                  <a:txBody>
                    <a:bodyPr/>
                    <a:lstStyle/>
                    <a:p>
                      <a:pPr marL="11430" marR="0" algn="just">
                        <a:lnSpc>
                          <a:spcPct val="117000"/>
                        </a:lnSpc>
                        <a:spcBef>
                          <a:spcPts val="0"/>
                        </a:spcBef>
                        <a:spcAft>
                          <a:spcPts val="0"/>
                        </a:spcAft>
                        <a:tabLst>
                          <a:tab pos="0" algn="l"/>
                        </a:tabLst>
                      </a:pPr>
                      <a:endParaRPr lang="en-US" sz="1400">
                        <a:latin typeface="+mn-lt"/>
                        <a:ea typeface="Calibri"/>
                        <a:cs typeface="Times New Roman"/>
                      </a:endParaRPr>
                    </a:p>
                  </a:txBody>
                  <a:tcPr marL="68580" marR="68580" marT="0" marB="0"/>
                </a:tc>
              </a:tr>
              <a:tr h="969973">
                <a:tc>
                  <a:txBody>
                    <a:bodyPr/>
                    <a:lstStyle/>
                    <a:p>
                      <a:pPr algn="ctr"/>
                      <a:endParaRPr lang="en-US" sz="1400" dirty="0">
                        <a:latin typeface="+mn-lt"/>
                      </a:endParaRPr>
                    </a:p>
                  </a:txBody>
                  <a:tcPr/>
                </a:tc>
                <a:tc gridSpan="3">
                  <a:txBody>
                    <a:bodyPr/>
                    <a:lstStyle/>
                    <a:p>
                      <a:pPr marL="0" marR="0" algn="just">
                        <a:lnSpc>
                          <a:spcPct val="117000"/>
                        </a:lnSpc>
                        <a:spcBef>
                          <a:spcPts val="0"/>
                        </a:spcBef>
                        <a:spcAft>
                          <a:spcPts val="0"/>
                        </a:spcAft>
                      </a:pPr>
                      <a:r>
                        <a:rPr lang="en-US" sz="1400" kern="1200" dirty="0" err="1" smtClean="0">
                          <a:solidFill>
                            <a:schemeClr val="dk1"/>
                          </a:solidFill>
                          <a:latin typeface="+mn-lt"/>
                          <a:ea typeface="+mn-ea"/>
                          <a:cs typeface="+mn-cs"/>
                        </a:rPr>
                        <a:t>Memimpin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melaksanakan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penyiapan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surat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dinas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menginventarisir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membuat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kebutuhan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alat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tulis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kantor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mempersiapkan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rapat</a:t>
                      </a:r>
                      <a:r>
                        <a:rPr lang="en-US" sz="1400" kern="1200" dirty="0" smtClean="0">
                          <a:solidFill>
                            <a:schemeClr val="dk1"/>
                          </a:solidFill>
                          <a:latin typeface="+mn-lt"/>
                          <a:ea typeface="+mn-ea"/>
                          <a:cs typeface="+mn-cs"/>
                        </a:rPr>
                        <a:t> intern, </a:t>
                      </a:r>
                      <a:r>
                        <a:rPr lang="en-US" sz="1400" kern="1200" dirty="0" err="1" smtClean="0">
                          <a:solidFill>
                            <a:schemeClr val="dk1"/>
                          </a:solidFill>
                          <a:latin typeface="+mn-lt"/>
                          <a:ea typeface="+mn-ea"/>
                          <a:cs typeface="+mn-cs"/>
                        </a:rPr>
                        <a:t>serta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menyiapkan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kinerja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dalam</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rangka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mendukung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kelancaran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operasional</a:t>
                      </a:r>
                      <a:r>
                        <a:rPr lang="en-US" sz="1400" kern="1200" dirty="0" smtClean="0">
                          <a:solidFill>
                            <a:schemeClr val="dk1"/>
                          </a:solidFill>
                          <a:latin typeface="+mn-lt"/>
                          <a:ea typeface="+mn-ea"/>
                          <a:cs typeface="+mn-cs"/>
                        </a:rPr>
                        <a:t> </a:t>
                      </a:r>
                      <a:r>
                        <a:rPr lang="id-ID" sz="1400" kern="1200" dirty="0" smtClean="0">
                          <a:solidFill>
                            <a:schemeClr val="dk1"/>
                          </a:solidFill>
                          <a:latin typeface="+mn-lt"/>
                          <a:ea typeface="+mn-ea"/>
                          <a:cs typeface="+mn-cs"/>
                        </a:rPr>
                        <a:t>d</a:t>
                      </a:r>
                      <a:r>
                        <a:rPr lang="en-US" sz="1400" kern="1200" dirty="0" err="1" smtClean="0">
                          <a:solidFill>
                            <a:schemeClr val="dk1"/>
                          </a:solidFill>
                          <a:latin typeface="+mn-lt"/>
                          <a:ea typeface="+mn-ea"/>
                          <a:cs typeface="+mn-cs"/>
                        </a:rPr>
                        <a:t>irektorat</a:t>
                      </a:r>
                      <a:r>
                        <a:rPr lang="en-US" sz="1400" kern="1200" dirty="0" smtClean="0">
                          <a:solidFill>
                            <a:schemeClr val="dk1"/>
                          </a:solidFill>
                          <a:latin typeface="+mn-lt"/>
                          <a:ea typeface="+mn-ea"/>
                          <a:cs typeface="+mn-cs"/>
                        </a:rPr>
                        <a:t>.</a:t>
                      </a:r>
                      <a:endParaRPr lang="en-US" sz="1400" dirty="0">
                        <a:latin typeface="+mn-lt"/>
                        <a:ea typeface="Calibri"/>
                        <a:cs typeface="Times New Roman"/>
                      </a:endParaRPr>
                    </a:p>
                  </a:txBody>
                  <a:tcPr marL="68580" marR="68580" marT="0" marB="0"/>
                </a:tc>
                <a:tc hMerge="1">
                  <a:txBody>
                    <a:bodyPr/>
                    <a:lstStyle/>
                    <a:p>
                      <a:endParaRPr lang="en-US"/>
                    </a:p>
                  </a:txBody>
                  <a:tcPr/>
                </a:tc>
                <a:tc hMerge="1">
                  <a:txBody>
                    <a:bodyPr/>
                    <a:lstStyle/>
                    <a:p>
                      <a:endParaRPr lang="en-US"/>
                    </a:p>
                  </a:txBody>
                  <a:tcPr/>
                </a:tc>
              </a:tr>
              <a:tr h="353929">
                <a:tc>
                  <a:txBody>
                    <a:bodyPr/>
                    <a:lstStyle/>
                    <a:p>
                      <a:pPr algn="ctr"/>
                      <a:r>
                        <a:rPr lang="en-US" sz="1400" dirty="0" smtClean="0"/>
                        <a:t>5</a:t>
                      </a:r>
                      <a:endParaRPr lang="en-US" sz="1400" dirty="0">
                        <a:latin typeface="+mn-lt"/>
                      </a:endParaRPr>
                    </a:p>
                  </a:txBody>
                  <a:tcPr/>
                </a:tc>
                <a:tc gridSpan="2">
                  <a:txBody>
                    <a:bodyPr/>
                    <a:lstStyle/>
                    <a:p>
                      <a:pPr marL="0" marR="0" indent="0">
                        <a:lnSpc>
                          <a:spcPct val="117000"/>
                        </a:lnSpc>
                        <a:spcBef>
                          <a:spcPts val="0"/>
                        </a:spcBef>
                        <a:spcAft>
                          <a:spcPts val="0"/>
                        </a:spcAft>
                      </a:pPr>
                      <a:r>
                        <a:rPr lang="id-ID" sz="1400" dirty="0"/>
                        <a:t>Uraian Tugas</a:t>
                      </a:r>
                      <a:endParaRPr lang="en-US" sz="1400" dirty="0">
                        <a:latin typeface="+mn-lt"/>
                        <a:ea typeface="Calibri"/>
                        <a:cs typeface="Times New Roman"/>
                      </a:endParaRPr>
                    </a:p>
                  </a:txBody>
                  <a:tcPr marL="68580" marR="68580" marT="0" marB="0"/>
                </a:tc>
                <a:tc hMerge="1">
                  <a:txBody>
                    <a:bodyPr/>
                    <a:lstStyle/>
                    <a:p>
                      <a:endParaRPr lang="en-US"/>
                    </a:p>
                  </a:txBody>
                  <a:tcPr/>
                </a:tc>
                <a:tc>
                  <a:txBody>
                    <a:bodyPr/>
                    <a:lstStyle/>
                    <a:p>
                      <a:pPr marL="20955" marR="0" algn="just">
                        <a:lnSpc>
                          <a:spcPct val="117000"/>
                        </a:lnSpc>
                        <a:spcBef>
                          <a:spcPts val="0"/>
                        </a:spcBef>
                        <a:spcAft>
                          <a:spcPts val="0"/>
                        </a:spcAft>
                      </a:pPr>
                      <a:r>
                        <a:rPr lang="en-US" sz="1400" dirty="0"/>
                        <a:t>:</a:t>
                      </a:r>
                      <a:endParaRPr lang="en-US" sz="1400" dirty="0">
                        <a:latin typeface="+mn-lt"/>
                        <a:ea typeface="Calibri"/>
                        <a:cs typeface="Times New Roman"/>
                      </a:endParaRPr>
                    </a:p>
                  </a:txBody>
                  <a:tcPr marL="68580" marR="68580" marT="0" marB="0"/>
                </a:tc>
              </a:tr>
              <a:tr h="2424932">
                <a:tc>
                  <a:txBody>
                    <a:bodyPr/>
                    <a:lstStyle/>
                    <a:p>
                      <a:endParaRPr lang="en-US" sz="1400" dirty="0">
                        <a:latin typeface="+mn-lt"/>
                      </a:endParaRPr>
                    </a:p>
                  </a:txBody>
                  <a:tcPr/>
                </a:tc>
                <a:tc gridSpan="3">
                  <a:txBody>
                    <a:bodyPr/>
                    <a:lstStyle/>
                    <a:p>
                      <a:pPr marL="342900" marR="0" lvl="0" indent="-342900" algn="just">
                        <a:lnSpc>
                          <a:spcPct val="117000"/>
                        </a:lnSpc>
                        <a:spcBef>
                          <a:spcPts val="0"/>
                        </a:spcBef>
                        <a:spcAft>
                          <a:spcPts val="0"/>
                        </a:spcAft>
                        <a:buFont typeface="+mj-lt"/>
                        <a:buAutoNum type="alphaLcPeriod"/>
                        <a:tabLst>
                          <a:tab pos="217170" algn="l"/>
                          <a:tab pos="5715000" algn="r"/>
                          <a:tab pos="5760720" algn="l"/>
                        </a:tabLst>
                      </a:pPr>
                      <a:r>
                        <a:rPr lang="en-US" sz="1400" kern="1200" dirty="0" err="1" smtClean="0">
                          <a:solidFill>
                            <a:schemeClr val="dk1"/>
                          </a:solidFill>
                          <a:latin typeface="+mn-lt"/>
                          <a:ea typeface="+mn-ea"/>
                          <a:cs typeface="+mn-cs"/>
                        </a:rPr>
                        <a:t>Merencanakan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berdasarkan</a:t>
                      </a:r>
                      <a:r>
                        <a:rPr lang="en-US" sz="1400" kern="1200" dirty="0" smtClean="0">
                          <a:solidFill>
                            <a:schemeClr val="dk1"/>
                          </a:solidFill>
                          <a:latin typeface="+mn-lt"/>
                          <a:ea typeface="+mn-ea"/>
                          <a:cs typeface="+mn-cs"/>
                        </a:rPr>
                        <a:t> program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sebagai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pedoman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id-ID" sz="1400" dirty="0" smtClean="0"/>
                        <a:t>.</a:t>
                      </a:r>
                      <a:endParaRPr lang="en-US" sz="1400" dirty="0" smtClean="0"/>
                    </a:p>
                    <a:p>
                      <a:pPr marL="229870" marR="0" algn="just">
                        <a:lnSpc>
                          <a:spcPct val="117000"/>
                        </a:lnSpc>
                        <a:spcBef>
                          <a:spcPts val="0"/>
                        </a:spcBef>
                        <a:spcAft>
                          <a:spcPts val="0"/>
                        </a:spcAft>
                        <a:tabLst>
                          <a:tab pos="238760" algn="l"/>
                          <a:tab pos="5715000" algn="r"/>
                          <a:tab pos="5760720" algn="l"/>
                        </a:tabLst>
                      </a:pPr>
                      <a:r>
                        <a:rPr lang="en-US" sz="1400" dirty="0" smtClean="0"/>
                        <a:t>   </a:t>
                      </a:r>
                      <a:r>
                        <a:rPr lang="id-ID" sz="1400" dirty="0" smtClean="0"/>
                        <a:t>Tahapan</a:t>
                      </a:r>
                      <a:r>
                        <a:rPr lang="en-US" sz="1400" dirty="0" smtClean="0"/>
                        <a:t>: </a:t>
                      </a:r>
                    </a:p>
                    <a:p>
                      <a:pPr marL="685800" marR="0" lvl="0" indent="-342900" algn="just">
                        <a:lnSpc>
                          <a:spcPct val="117000"/>
                        </a:lnSpc>
                        <a:spcBef>
                          <a:spcPts val="0"/>
                        </a:spcBef>
                        <a:spcAft>
                          <a:spcPts val="0"/>
                        </a:spcAft>
                        <a:buFont typeface="+mj-lt"/>
                        <a:buAutoNum type="arabicParenR"/>
                        <a:tabLst>
                          <a:tab pos="471170" algn="l"/>
                        </a:tabLst>
                      </a:pPr>
                      <a:r>
                        <a:rPr lang="en-US" sz="1400" kern="1200" dirty="0" err="1" smtClean="0">
                          <a:solidFill>
                            <a:schemeClr val="dk1"/>
                          </a:solidFill>
                          <a:latin typeface="+mn-lt"/>
                          <a:ea typeface="+mn-ea"/>
                          <a:cs typeface="+mn-cs"/>
                        </a:rPr>
                        <a:t>Menelaah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program </a:t>
                      </a:r>
                      <a:r>
                        <a:rPr lang="en-US" sz="1400" kern="1200" dirty="0" err="1" smtClean="0">
                          <a:solidFill>
                            <a:schemeClr val="dk1"/>
                          </a:solidFill>
                          <a:latin typeface="+mn-lt"/>
                          <a:ea typeface="+mn-ea"/>
                          <a:cs typeface="+mn-cs"/>
                        </a:rPr>
                        <a:t>Direktorat</a:t>
                      </a:r>
                      <a:r>
                        <a:rPr lang="en-US" sz="1400" dirty="0" smtClean="0"/>
                        <a:t>;</a:t>
                      </a:r>
                      <a:r>
                        <a:rPr lang="id-ID" sz="1400" dirty="0" smtClean="0"/>
                        <a:t>   </a:t>
                      </a:r>
                      <a:endParaRPr lang="en-US" sz="1400" dirty="0" smtClean="0"/>
                    </a:p>
                    <a:p>
                      <a:pPr marL="685800" marR="0" lvl="0" indent="-342900" algn="just">
                        <a:lnSpc>
                          <a:spcPct val="117000"/>
                        </a:lnSpc>
                        <a:spcBef>
                          <a:spcPts val="0"/>
                        </a:spcBef>
                        <a:spcAft>
                          <a:spcPts val="0"/>
                        </a:spcAft>
                        <a:buFont typeface="+mj-lt"/>
                        <a:buAutoNum type="arabicParenR"/>
                        <a:tabLst>
                          <a:tab pos="471170" algn="l"/>
                        </a:tabLst>
                      </a:pPr>
                      <a:r>
                        <a:rPr lang="en-US" sz="1400" kern="1200" dirty="0" err="1" smtClean="0">
                          <a:solidFill>
                            <a:schemeClr val="dk1"/>
                          </a:solidFill>
                          <a:latin typeface="+mn-lt"/>
                          <a:ea typeface="+mn-ea"/>
                          <a:cs typeface="+mn-cs"/>
                        </a:rPr>
                        <a:t>Mempelajari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tahun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lalu</a:t>
                      </a:r>
                      <a:r>
                        <a:rPr lang="en-US" sz="1400" dirty="0" smtClean="0"/>
                        <a:t>;</a:t>
                      </a:r>
                    </a:p>
                    <a:p>
                      <a:pPr marL="685800" marR="0" lvl="0" indent="-342900" algn="just">
                        <a:lnSpc>
                          <a:spcPct val="117000"/>
                        </a:lnSpc>
                        <a:spcBef>
                          <a:spcPts val="0"/>
                        </a:spcBef>
                        <a:spcAft>
                          <a:spcPts val="0"/>
                        </a:spcAft>
                        <a:buFont typeface="+mj-lt"/>
                        <a:buAutoNum type="arabicParenR"/>
                        <a:tabLst>
                          <a:tab pos="471170" algn="l"/>
                        </a:tabLst>
                      </a:pPr>
                      <a:r>
                        <a:rPr lang="en-US" sz="1400" kern="1200" dirty="0" err="1" smtClean="0">
                          <a:solidFill>
                            <a:schemeClr val="dk1"/>
                          </a:solidFill>
                          <a:latin typeface="+mn-lt"/>
                          <a:ea typeface="+mn-ea"/>
                          <a:cs typeface="+mn-cs"/>
                        </a:rPr>
                        <a:t>Menyusun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dirty="0" smtClean="0"/>
                        <a:t>; </a:t>
                      </a:r>
                    </a:p>
                    <a:p>
                      <a:pPr marL="685800" marR="0" lvl="0" indent="-342900" algn="just">
                        <a:lnSpc>
                          <a:spcPct val="117000"/>
                        </a:lnSpc>
                        <a:spcBef>
                          <a:spcPts val="0"/>
                        </a:spcBef>
                        <a:spcAft>
                          <a:spcPts val="0"/>
                        </a:spcAft>
                        <a:buFont typeface="+mj-lt"/>
                        <a:buAutoNum type="arabicParenR"/>
                        <a:tabLst>
                          <a:tab pos="471170" algn="l"/>
                        </a:tabLst>
                      </a:pPr>
                      <a:r>
                        <a:rPr lang="en-US" sz="1400" kern="1200" dirty="0" err="1" smtClean="0">
                          <a:solidFill>
                            <a:schemeClr val="dk1"/>
                          </a:solidFill>
                          <a:latin typeface="+mn-lt"/>
                          <a:ea typeface="+mn-ea"/>
                          <a:cs typeface="+mn-cs"/>
                        </a:rPr>
                        <a:t>Mengkonsultasikan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mendapatkan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pengarahan</a:t>
                      </a:r>
                      <a:r>
                        <a:rPr lang="id-ID" sz="1400" kern="1200" dirty="0" smtClean="0">
                          <a:solidFill>
                            <a:schemeClr val="dk1"/>
                          </a:solidFill>
                          <a:latin typeface="+mn-lt"/>
                          <a:ea typeface="+mn-ea"/>
                          <a:cs typeface="+mn-cs"/>
                        </a:rPr>
                        <a:t>;</a:t>
                      </a:r>
                    </a:p>
                    <a:p>
                      <a:pPr marL="685800" marR="0" lvl="0" indent="-342900" algn="just">
                        <a:lnSpc>
                          <a:spcPct val="117000"/>
                        </a:lnSpc>
                        <a:spcBef>
                          <a:spcPts val="0"/>
                        </a:spcBef>
                        <a:spcAft>
                          <a:spcPts val="0"/>
                        </a:spcAft>
                        <a:buFont typeface="+mj-lt"/>
                        <a:buAutoNum type="arabicParenR"/>
                        <a:tabLst>
                          <a:tab pos="471170" algn="l"/>
                        </a:tabLst>
                      </a:pPr>
                      <a:r>
                        <a:rPr lang="en-US" sz="1400" kern="1200" dirty="0" err="1" smtClean="0">
                          <a:solidFill>
                            <a:schemeClr val="dk1"/>
                          </a:solidFill>
                          <a:latin typeface="+mn-lt"/>
                          <a:ea typeface="+mn-ea"/>
                          <a:cs typeface="+mn-cs"/>
                        </a:rPr>
                        <a:t>Memfinalisasi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id-ID" sz="1400" kern="1200" dirty="0" smtClean="0">
                          <a:solidFill>
                            <a:schemeClr val="dk1"/>
                          </a:solidFill>
                          <a:latin typeface="+mn-lt"/>
                          <a:ea typeface="+mn-ea"/>
                          <a:cs typeface="+mn-cs"/>
                        </a:rPr>
                        <a:t>.</a:t>
                      </a:r>
                      <a:endParaRPr lang="en-US" sz="1400" dirty="0">
                        <a:latin typeface="+mn-lt"/>
                        <a:ea typeface="Calibri"/>
                        <a:cs typeface="Times New Roman"/>
                      </a:endParaRPr>
                    </a:p>
                  </a:txBody>
                  <a:tcPr marL="68580" marR="68580" marT="0" marB="0"/>
                </a:tc>
                <a:tc hMerge="1">
                  <a:txBody>
                    <a:bodyPr/>
                    <a:lstStyle/>
                    <a:p>
                      <a:endParaRPr lang="en-US"/>
                    </a:p>
                  </a:txBody>
                  <a:tcPr/>
                </a:tc>
                <a:tc hMerge="1">
                  <a:txBody>
                    <a:bodyPr/>
                    <a:lstStyle/>
                    <a:p>
                      <a:endParaRPr lang="en-US" sz="1400" dirty="0">
                        <a:latin typeface="+mn-lt"/>
                      </a:endParaRPr>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0" y="1"/>
          <a:ext cx="9144000" cy="7117079"/>
        </p:xfrm>
        <a:graphic>
          <a:graphicData uri="http://schemas.openxmlformats.org/drawingml/2006/table">
            <a:tbl>
              <a:tblPr firstRow="1" bandRow="1">
                <a:tableStyleId>{5C22544A-7EE6-4342-B048-85BDC9FD1C3A}</a:tableStyleId>
              </a:tblPr>
              <a:tblGrid>
                <a:gridCol w="685800"/>
                <a:gridCol w="8458200"/>
              </a:tblGrid>
              <a:tr h="441087">
                <a:tc gridSpan="2">
                  <a:txBody>
                    <a:bodyPr/>
                    <a:lstStyle/>
                    <a:p>
                      <a:r>
                        <a:rPr lang="en-US" sz="1400" i="1" dirty="0" err="1" smtClean="0"/>
                        <a:t>Lanjutan</a:t>
                      </a:r>
                      <a:r>
                        <a:rPr lang="en-US" sz="1400" i="1" baseline="0" dirty="0" smtClean="0"/>
                        <a:t> …</a:t>
                      </a:r>
                      <a:r>
                        <a:rPr lang="en-US" sz="1800" i="1" baseline="0" dirty="0" smtClean="0"/>
                        <a:t> </a:t>
                      </a:r>
                      <a:endParaRPr lang="en-US" sz="1800" i="1" dirty="0"/>
                    </a:p>
                  </a:txBody>
                  <a:tcPr/>
                </a:tc>
                <a:tc hMerge="1">
                  <a:txBody>
                    <a:bodyPr/>
                    <a:lstStyle/>
                    <a:p>
                      <a:endParaRPr lang="en-US" dirty="0"/>
                    </a:p>
                  </a:txBody>
                  <a:tcPr/>
                </a:tc>
              </a:tr>
              <a:tr h="2073512">
                <a:tc>
                  <a:txBody>
                    <a:bodyPr/>
                    <a:lstStyle/>
                    <a:p>
                      <a:endParaRPr lang="en-US" sz="1800" dirty="0"/>
                    </a:p>
                  </a:txBody>
                  <a:tcPr/>
                </a:tc>
                <a:tc>
                  <a:txBody>
                    <a:bodyPr/>
                    <a:lstStyle/>
                    <a:p>
                      <a:pPr marL="346075" lvl="0" indent="-346075">
                        <a:buFont typeface="+mj-lt"/>
                        <a:buAutoNum type="alphaLcPeriod" startAt="2"/>
                      </a:pPr>
                      <a:r>
                        <a:rPr lang="en-US" sz="1400" kern="1200" dirty="0" err="1" smtClean="0">
                          <a:solidFill>
                            <a:schemeClr val="dk1"/>
                          </a:solidFill>
                          <a:latin typeface="+mn-lt"/>
                          <a:ea typeface="+mn-ea"/>
                          <a:cs typeface="+mn-cs"/>
                        </a:rPr>
                        <a:t>Membagi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tanggung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jawab</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masing-masing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kelancaran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kumimoji="0"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r>
                        <a:rPr kumimoji="0" lang="en-US" sz="1400" kern="1200" dirty="0" smtClean="0">
                          <a:solidFill>
                            <a:schemeClr val="dk1"/>
                          </a:solidFill>
                          <a:latin typeface="+mn-lt"/>
                          <a:ea typeface="+mn-ea"/>
                          <a:cs typeface="+mn-cs"/>
                        </a:rPr>
                        <a:t>: </a:t>
                      </a:r>
                    </a:p>
                    <a:p>
                      <a:pPr marL="685800" lvl="0" indent="-342900">
                        <a:buFont typeface="+mj-lt"/>
                        <a:buAutoNum type="arabicParenR"/>
                        <a:tabLst/>
                      </a:pPr>
                      <a:r>
                        <a:rPr lang="en-US" sz="1400" kern="1200" dirty="0" err="1" smtClean="0">
                          <a:solidFill>
                            <a:schemeClr val="dk1"/>
                          </a:solidFill>
                          <a:latin typeface="+mn-lt"/>
                          <a:ea typeface="+mn-ea"/>
                          <a:cs typeface="+mn-cs"/>
                        </a:rPr>
                        <a:t>Menjabarkan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menjadi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tugas-tugas</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harus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dilaksanakan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5800" lvl="0" indent="-342900">
                        <a:buFont typeface="+mj-lt"/>
                        <a:buAutoNum type="arabicParenR"/>
                        <a:tabLst/>
                      </a:pPr>
                      <a:r>
                        <a:rPr lang="en-US" sz="1400" kern="1200" dirty="0" err="1" smtClean="0">
                          <a:solidFill>
                            <a:schemeClr val="dk1"/>
                          </a:solidFill>
                          <a:latin typeface="+mn-lt"/>
                          <a:ea typeface="+mn-ea"/>
                          <a:cs typeface="+mn-cs"/>
                        </a:rPr>
                        <a:t>Menghimpun</a:t>
                      </a:r>
                      <a:r>
                        <a:rPr lang="en-US" sz="1400" kern="1200" dirty="0" smtClean="0">
                          <a:solidFill>
                            <a:schemeClr val="dk1"/>
                          </a:solidFill>
                          <a:latin typeface="+mn-lt"/>
                          <a:ea typeface="+mn-ea"/>
                          <a:cs typeface="+mn-cs"/>
                        </a:rPr>
                        <a:t> saran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masukan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 </a:t>
                      </a:r>
                    </a:p>
                    <a:p>
                      <a:pPr marL="685800" lvl="0" indent="-342900">
                        <a:buFont typeface="+mj-lt"/>
                        <a:buAutoNum type="arabicParenR"/>
                        <a:tabLst/>
                      </a:pPr>
                      <a:r>
                        <a:rPr lang="en-US" sz="1400" kern="1200" dirty="0" err="1" smtClean="0">
                          <a:solidFill>
                            <a:schemeClr val="dk1"/>
                          </a:solidFill>
                          <a:latin typeface="+mn-lt"/>
                          <a:ea typeface="+mn-ea"/>
                          <a:cs typeface="+mn-cs"/>
                        </a:rPr>
                        <a:t>Memberikan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petunjuk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5800" lvl="0" indent="-342900">
                        <a:buFont typeface="+mj-lt"/>
                        <a:buAutoNum type="arabicParenR"/>
                        <a:tabLst/>
                      </a:pPr>
                      <a:r>
                        <a:rPr lang="en-US" sz="1400" kern="1200" dirty="0" err="1" smtClean="0">
                          <a:solidFill>
                            <a:schemeClr val="dk1"/>
                          </a:solidFill>
                          <a:latin typeface="+mn-lt"/>
                          <a:ea typeface="+mn-ea"/>
                          <a:cs typeface="+mn-cs"/>
                        </a:rPr>
                        <a:t>Menentukan</a:t>
                      </a:r>
                      <a:r>
                        <a:rPr lang="en-US" sz="1400" kern="1200" dirty="0" smtClean="0">
                          <a:solidFill>
                            <a:schemeClr val="dk1"/>
                          </a:solidFill>
                          <a:latin typeface="+mn-lt"/>
                          <a:ea typeface="+mn-ea"/>
                          <a:cs typeface="+mn-cs"/>
                        </a:rPr>
                        <a:t> target </a:t>
                      </a:r>
                      <a:r>
                        <a:rPr lang="en-US" sz="1400" kern="1200" dirty="0" err="1" smtClean="0">
                          <a:solidFill>
                            <a:schemeClr val="dk1"/>
                          </a:solidFill>
                          <a:latin typeface="+mn-lt"/>
                          <a:ea typeface="+mn-ea"/>
                          <a:cs typeface="+mn-cs"/>
                        </a:rPr>
                        <a:t>waktu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penyelesaian</a:t>
                      </a:r>
                      <a:r>
                        <a:rPr kumimoji="0" lang="en-US" sz="1400" kern="1200" dirty="0" smtClean="0">
                          <a:solidFill>
                            <a:schemeClr val="dk1"/>
                          </a:solidFill>
                          <a:latin typeface="+mn-lt"/>
                          <a:ea typeface="+mn-ea"/>
                          <a:cs typeface="+mn-cs"/>
                        </a:rPr>
                        <a:t>;</a:t>
                      </a:r>
                    </a:p>
                    <a:p>
                      <a:pPr marL="685800" indent="-342900">
                        <a:buFont typeface="+mj-lt"/>
                        <a:buAutoNum type="arabicParenR"/>
                        <a:tabLst/>
                      </a:pPr>
                      <a:r>
                        <a:rPr lang="en-US" sz="1400" kern="1200" dirty="0" err="1" smtClean="0">
                          <a:solidFill>
                            <a:schemeClr val="dk1"/>
                          </a:solidFill>
                          <a:latin typeface="+mn-lt"/>
                          <a:ea typeface="+mn-ea"/>
                          <a:cs typeface="+mn-cs"/>
                        </a:rPr>
                        <a:t>Mendelegasikan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endParaRPr lang="en-US" sz="1400" dirty="0"/>
                    </a:p>
                  </a:txBody>
                  <a:tcPr/>
                </a:tc>
              </a:tr>
              <a:tr h="1905000">
                <a:tc>
                  <a:txBody>
                    <a:bodyPr/>
                    <a:lstStyle/>
                    <a:p>
                      <a:endParaRPr lang="en-US" sz="1800" dirty="0"/>
                    </a:p>
                  </a:txBody>
                  <a:tcPr/>
                </a:tc>
                <a:tc>
                  <a:txBody>
                    <a:bodyPr/>
                    <a:lstStyle/>
                    <a:p>
                      <a:pPr marL="342900" lvl="0" indent="-342900">
                        <a:buFont typeface="+mj-lt"/>
                        <a:buAutoNum type="alphaLcPeriod" startAt="3"/>
                      </a:pPr>
                      <a:r>
                        <a:rPr lang="en-US" sz="1400" kern="1200" dirty="0" err="1" smtClean="0">
                          <a:solidFill>
                            <a:schemeClr val="dk1"/>
                          </a:solidFill>
                          <a:latin typeface="+mn-lt"/>
                          <a:ea typeface="+mn-ea"/>
                          <a:cs typeface="+mn-cs"/>
                        </a:rPr>
                        <a:t>Memeriksa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lingkungan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peraturan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berlaku</a:t>
                      </a:r>
                      <a:r>
                        <a:rPr lang="en-US" sz="1400" kern="1200" dirty="0" smtClean="0">
                          <a:solidFill>
                            <a:schemeClr val="dk1"/>
                          </a:solidFill>
                          <a:latin typeface="+mn-lt"/>
                          <a:ea typeface="+mn-ea"/>
                          <a:cs typeface="+mn-cs"/>
                        </a:rPr>
                        <a:t> agar </a:t>
                      </a:r>
                      <a:r>
                        <a:rPr lang="en-US" sz="1400" kern="1200" dirty="0" err="1" smtClean="0">
                          <a:solidFill>
                            <a:schemeClr val="dk1"/>
                          </a:solidFill>
                          <a:latin typeface="+mn-lt"/>
                          <a:ea typeface="+mn-ea"/>
                          <a:cs typeface="+mn-cs"/>
                        </a:rPr>
                        <a:t>terhindar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kesalahan</a:t>
                      </a:r>
                      <a:r>
                        <a:rPr kumimoji="0" lang="en-US" sz="1400" kern="1200" dirty="0" smtClean="0">
                          <a:solidFill>
                            <a:schemeClr val="dk1"/>
                          </a:solidFill>
                          <a:latin typeface="+mn-lt"/>
                          <a:ea typeface="+mn-ea"/>
                          <a:cs typeface="+mn-cs"/>
                        </a:rPr>
                        <a:t>.</a:t>
                      </a: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r>
                        <a:rPr kumimoji="0" lang="en-US" sz="1400" kern="1200" dirty="0" smtClean="0">
                          <a:solidFill>
                            <a:schemeClr val="dk1"/>
                          </a:solidFill>
                          <a:latin typeface="+mn-lt"/>
                          <a:ea typeface="+mn-ea"/>
                          <a:cs typeface="+mn-cs"/>
                        </a:rPr>
                        <a:t>: </a:t>
                      </a:r>
                    </a:p>
                    <a:p>
                      <a:pPr marL="685800" lvl="0" indent="-342900">
                        <a:buFont typeface="+mj-lt"/>
                        <a:buAutoNum type="arabicParenR"/>
                      </a:pPr>
                      <a:r>
                        <a:rPr lang="en-US" sz="1400" kern="1200" dirty="0" err="1" smtClean="0">
                          <a:solidFill>
                            <a:schemeClr val="dk1"/>
                          </a:solidFill>
                          <a:latin typeface="+mn-lt"/>
                          <a:ea typeface="+mn-ea"/>
                          <a:cs typeface="+mn-cs"/>
                        </a:rPr>
                        <a:t>Menjelaskan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dilaksanakan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5800" lvl="0" indent="-342900">
                        <a:buFont typeface="+mj-lt"/>
                        <a:buAutoNum type="arabicParenR"/>
                      </a:pPr>
                      <a:r>
                        <a:rPr lang="en-US" sz="1400" kern="1200" dirty="0" err="1" smtClean="0">
                          <a:solidFill>
                            <a:schemeClr val="dk1"/>
                          </a:solidFill>
                          <a:latin typeface="+mn-lt"/>
                          <a:ea typeface="+mn-ea"/>
                          <a:cs typeface="+mn-cs"/>
                        </a:rPr>
                        <a:t>Mengidentifikasi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kesulitan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dialami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5800" lvl="0" indent="-342900">
                        <a:buFont typeface="+mj-lt"/>
                        <a:buAutoNum type="arabicParenR"/>
                      </a:pPr>
                      <a:r>
                        <a:rPr lang="en-US" sz="1400" kern="1200" dirty="0" err="1" smtClean="0">
                          <a:solidFill>
                            <a:schemeClr val="dk1"/>
                          </a:solidFill>
                          <a:latin typeface="+mn-lt"/>
                          <a:ea typeface="+mn-ea"/>
                          <a:cs typeface="+mn-cs"/>
                        </a:rPr>
                        <a:t>Mengkonsultasikan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permasalahan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sub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menentukan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solusi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terbaik</a:t>
                      </a:r>
                      <a:r>
                        <a:rPr kumimoji="0" lang="en-US" sz="1400" kern="1200" dirty="0" smtClean="0">
                          <a:solidFill>
                            <a:schemeClr val="dk1"/>
                          </a:solidFill>
                          <a:latin typeface="+mn-lt"/>
                          <a:ea typeface="+mn-ea"/>
                          <a:cs typeface="+mn-cs"/>
                        </a:rPr>
                        <a:t>; </a:t>
                      </a:r>
                    </a:p>
                    <a:p>
                      <a:pPr marL="685800" indent="-342900">
                        <a:buFont typeface="+mj-lt"/>
                        <a:buAutoNum type="arabicParenR"/>
                      </a:pPr>
                      <a:r>
                        <a:rPr lang="en-US" sz="1400" kern="1200" dirty="0" err="1" smtClean="0">
                          <a:solidFill>
                            <a:schemeClr val="dk1"/>
                          </a:solidFill>
                          <a:latin typeface="+mn-lt"/>
                          <a:ea typeface="+mn-ea"/>
                          <a:cs typeface="+mn-cs"/>
                        </a:rPr>
                        <a:t>Memberikan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arahan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terkait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permasalahan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dialami</a:t>
                      </a:r>
                      <a:r>
                        <a:rPr kumimoji="0" lang="id-ID" sz="1400" kern="1200" dirty="0" smtClean="0">
                          <a:solidFill>
                            <a:schemeClr val="dk1"/>
                          </a:solidFill>
                          <a:latin typeface="+mn-lt"/>
                          <a:ea typeface="+mn-ea"/>
                          <a:cs typeface="+mn-cs"/>
                        </a:rPr>
                        <a:t>.</a:t>
                      </a:r>
                      <a:endParaRPr lang="en-US" sz="1400" dirty="0"/>
                    </a:p>
                  </a:txBody>
                  <a:tcPr/>
                </a:tc>
              </a:tr>
              <a:tr h="2697480">
                <a:tc>
                  <a:txBody>
                    <a:bodyPr/>
                    <a:lstStyle/>
                    <a:p>
                      <a:endParaRPr lang="en-US" sz="1800" dirty="0"/>
                    </a:p>
                  </a:txBody>
                  <a:tcPr/>
                </a:tc>
                <a:tc>
                  <a:txBody>
                    <a:bodyPr/>
                    <a:lstStyle/>
                    <a:p>
                      <a:pPr marL="342900" lvl="0" indent="-342900">
                        <a:buFont typeface="+mj-lt"/>
                        <a:buAutoNum type="alphaLcPeriod" startAt="4"/>
                      </a:pPr>
                      <a:r>
                        <a:rPr lang="en-US" sz="1400" kern="1200" dirty="0" err="1" smtClean="0">
                          <a:solidFill>
                            <a:schemeClr val="dk1"/>
                          </a:solidFill>
                          <a:latin typeface="+mn-lt"/>
                          <a:ea typeface="+mn-ea"/>
                          <a:cs typeface="+mn-cs"/>
                        </a:rPr>
                        <a:t>Memeriksa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lingkungan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peraturan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berlaku</a:t>
                      </a:r>
                      <a:r>
                        <a:rPr lang="en-US" sz="1400" kern="1200" dirty="0" smtClean="0">
                          <a:solidFill>
                            <a:schemeClr val="dk1"/>
                          </a:solidFill>
                          <a:latin typeface="+mn-lt"/>
                          <a:ea typeface="+mn-ea"/>
                          <a:cs typeface="+mn-cs"/>
                        </a:rPr>
                        <a:t> agar </a:t>
                      </a:r>
                      <a:r>
                        <a:rPr lang="en-US" sz="1400" kern="1200" dirty="0" err="1" smtClean="0">
                          <a:solidFill>
                            <a:schemeClr val="dk1"/>
                          </a:solidFill>
                          <a:latin typeface="+mn-lt"/>
                          <a:ea typeface="+mn-ea"/>
                          <a:cs typeface="+mn-cs"/>
                        </a:rPr>
                        <a:t>terhindar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kesalahan</a:t>
                      </a:r>
                      <a:r>
                        <a:rPr kumimoji="0" lang="en-US" sz="1400" kern="1200" dirty="0" smtClean="0">
                          <a:solidFill>
                            <a:schemeClr val="dk1"/>
                          </a:solidFill>
                          <a:latin typeface="+mn-lt"/>
                          <a:ea typeface="+mn-ea"/>
                          <a:cs typeface="+mn-cs"/>
                        </a:rPr>
                        <a:t>.</a:t>
                      </a:r>
                    </a:p>
                    <a:p>
                      <a:pPr marL="342900" indent="-342900">
                        <a:buFont typeface="+mj-lt"/>
                        <a:buNone/>
                      </a:pPr>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r>
                        <a:rPr kumimoji="0" lang="en-US" sz="1400" kern="1200" dirty="0" smtClean="0">
                          <a:solidFill>
                            <a:schemeClr val="dk1"/>
                          </a:solidFill>
                          <a:latin typeface="+mn-lt"/>
                          <a:ea typeface="+mn-ea"/>
                          <a:cs typeface="+mn-cs"/>
                        </a:rPr>
                        <a:t>:</a:t>
                      </a:r>
                    </a:p>
                    <a:p>
                      <a:pPr marL="685800" lvl="0" indent="-342900">
                        <a:buFont typeface="+mj-lt"/>
                        <a:buAutoNum type="arabicParenR"/>
                      </a:pPr>
                      <a:r>
                        <a:rPr lang="en-US" sz="1400" kern="1200" dirty="0" err="1" smtClean="0">
                          <a:solidFill>
                            <a:schemeClr val="dk1"/>
                          </a:solidFill>
                          <a:latin typeface="+mn-lt"/>
                          <a:ea typeface="+mn-ea"/>
                          <a:cs typeface="+mn-cs"/>
                        </a:rPr>
                        <a:t>Menelaah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kerja</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dilakukan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5800" lvl="0" indent="-342900">
                        <a:buFont typeface="+mj-lt"/>
                        <a:buAutoNum type="arabicParenR"/>
                      </a:pPr>
                      <a:r>
                        <a:rPr lang="en-US" sz="1400" kern="1200" dirty="0" err="1" smtClean="0">
                          <a:solidFill>
                            <a:schemeClr val="dk1"/>
                          </a:solidFill>
                          <a:latin typeface="+mn-lt"/>
                          <a:ea typeface="+mn-ea"/>
                          <a:cs typeface="+mn-cs"/>
                        </a:rPr>
                        <a:t>Menentukan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kualitas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a:t>
                      </a:r>
                      <a:r>
                        <a:rPr lang="en-US" sz="1400" kern="1200" dirty="0" err="1" smtClean="0">
                          <a:solidFill>
                            <a:schemeClr val="dk1"/>
                          </a:solidFill>
                          <a:latin typeface="+mn-lt"/>
                          <a:ea typeface="+mn-ea"/>
                          <a:cs typeface="+mn-cs"/>
                        </a:rPr>
                        <a:t>atau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kuantitas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kerja</a:t>
                      </a:r>
                      <a:r>
                        <a:rPr kumimoji="0" lang="en-US" sz="1400" kern="1200" dirty="0" smtClean="0">
                          <a:solidFill>
                            <a:schemeClr val="dk1"/>
                          </a:solidFill>
                          <a:latin typeface="+mn-lt"/>
                          <a:ea typeface="+mn-ea"/>
                          <a:cs typeface="+mn-cs"/>
                        </a:rPr>
                        <a:t>;</a:t>
                      </a:r>
                    </a:p>
                    <a:p>
                      <a:pPr marL="685800" lvl="0" indent="-342900">
                        <a:buFont typeface="+mj-lt"/>
                        <a:buAutoNum type="arabicParenR"/>
                      </a:pPr>
                      <a:r>
                        <a:rPr lang="en-US" sz="1400" kern="1200" dirty="0" err="1" smtClean="0">
                          <a:solidFill>
                            <a:schemeClr val="dk1"/>
                          </a:solidFill>
                          <a:latin typeface="+mn-lt"/>
                          <a:ea typeface="+mn-ea"/>
                          <a:cs typeface="+mn-cs"/>
                        </a:rPr>
                        <a:t>Mengidentifikasi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kesalahan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telah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ditentukan</a:t>
                      </a:r>
                      <a:r>
                        <a:rPr kumimoji="0" lang="en-US" sz="1400" kern="1200" dirty="0" smtClean="0">
                          <a:solidFill>
                            <a:schemeClr val="dk1"/>
                          </a:solidFill>
                          <a:latin typeface="+mn-lt"/>
                          <a:ea typeface="+mn-ea"/>
                          <a:cs typeface="+mn-cs"/>
                        </a:rPr>
                        <a:t>;</a:t>
                      </a:r>
                    </a:p>
                    <a:p>
                      <a:pPr marL="685800" lvl="0" indent="-342900">
                        <a:buFont typeface="+mj-lt"/>
                        <a:buAutoNum type="arabicParenR"/>
                      </a:pPr>
                      <a:r>
                        <a:rPr kumimoji="0" lang="id-ID" sz="1400" kern="1200" dirty="0" smtClean="0">
                          <a:solidFill>
                            <a:schemeClr val="dk1"/>
                          </a:solidFill>
                          <a:latin typeface="+mn-lt"/>
                          <a:ea typeface="+mn-ea"/>
                          <a:cs typeface="+mn-cs"/>
                        </a:rPr>
                        <a:t>Membuat koreksi pada hasil kerja berupa catatan tertulis</a:t>
                      </a:r>
                      <a:r>
                        <a:rPr kumimoji="0" lang="en-US" sz="1400" kern="1200" dirty="0" smtClean="0">
                          <a:solidFill>
                            <a:schemeClr val="dk1"/>
                          </a:solidFill>
                          <a:latin typeface="+mn-lt"/>
                          <a:ea typeface="+mn-ea"/>
                          <a:cs typeface="+mn-cs"/>
                        </a:rPr>
                        <a:t>; </a:t>
                      </a:r>
                      <a:r>
                        <a:rPr kumimoji="0" lang="en-US" sz="1400" kern="1200" dirty="0" err="1" smtClean="0">
                          <a:solidFill>
                            <a:schemeClr val="dk1"/>
                          </a:solidFill>
                          <a:latin typeface="+mn-lt"/>
                          <a:ea typeface="+mn-ea"/>
                          <a:cs typeface="+mn-cs"/>
                        </a:rPr>
                        <a:t>dan</a:t>
                      </a:r>
                      <a:endParaRPr kumimoji="0" lang="en-US" sz="1400" kern="1200" dirty="0" smtClean="0">
                        <a:solidFill>
                          <a:schemeClr val="dk1"/>
                        </a:solidFill>
                        <a:latin typeface="+mn-lt"/>
                        <a:ea typeface="+mn-ea"/>
                        <a:cs typeface="+mn-cs"/>
                      </a:endParaRPr>
                    </a:p>
                    <a:p>
                      <a:pPr marL="685800" indent="-342900">
                        <a:buFont typeface="+mj-lt"/>
                        <a:buAutoNum type="arabicParenR"/>
                      </a:pPr>
                      <a:r>
                        <a:rPr kumimoji="0" lang="id-ID" sz="1400" kern="1200" dirty="0" smtClean="0">
                          <a:solidFill>
                            <a:schemeClr val="dk1"/>
                          </a:solidFill>
                          <a:latin typeface="+mn-lt"/>
                          <a:ea typeface="+mn-ea"/>
                          <a:cs typeface="+mn-cs"/>
                        </a:rPr>
                        <a:t>Memberikan arahan terkait koreksi hasil kerja bawahan.</a:t>
                      </a:r>
                      <a:endParaRPr lang="en-US" sz="1400" dirty="0"/>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37</a:t>
            </a:fld>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0" y="25400"/>
          <a:ext cx="9144002" cy="6341110"/>
        </p:xfrm>
        <a:graphic>
          <a:graphicData uri="http://schemas.openxmlformats.org/drawingml/2006/table">
            <a:tbl>
              <a:tblPr firstRow="1" bandRow="1">
                <a:tableStyleId>{5C22544A-7EE6-4342-B048-85BDC9FD1C3A}</a:tableStyleId>
              </a:tblPr>
              <a:tblGrid>
                <a:gridCol w="520391"/>
                <a:gridCol w="8623611"/>
              </a:tblGrid>
              <a:tr h="395543">
                <a:tc gridSpan="2">
                  <a:txBody>
                    <a:bodyPr/>
                    <a:lstStyle/>
                    <a:p>
                      <a:r>
                        <a:rPr lang="en-US" sz="1400" i="1" dirty="0" err="1" smtClean="0"/>
                        <a:t>Lanjutan</a:t>
                      </a:r>
                      <a:r>
                        <a:rPr lang="en-US" sz="1400" i="1" baseline="0" dirty="0" smtClean="0"/>
                        <a:t> … </a:t>
                      </a:r>
                      <a:endParaRPr lang="en-US" sz="1400" i="1" dirty="0"/>
                    </a:p>
                  </a:txBody>
                  <a:tcPr/>
                </a:tc>
                <a:tc hMerge="1">
                  <a:txBody>
                    <a:bodyPr/>
                    <a:lstStyle/>
                    <a:p>
                      <a:endParaRPr lang="en-US" dirty="0"/>
                    </a:p>
                  </a:txBody>
                  <a:tcPr/>
                </a:tc>
              </a:tr>
              <a:tr h="1636457">
                <a:tc>
                  <a:txBody>
                    <a:bodyPr/>
                    <a:lstStyle/>
                    <a:p>
                      <a:endParaRPr lang="en-US" sz="1800"/>
                    </a:p>
                  </a:txBody>
                  <a:tcPr/>
                </a:tc>
                <a:tc>
                  <a:txBody>
                    <a:bodyPr/>
                    <a:lstStyle/>
                    <a:p>
                      <a:pPr marL="342900" lvl="0" indent="-342900">
                        <a:buFont typeface="+mj-lt"/>
                        <a:buAutoNum type="alphaLcPeriod" startAt="5"/>
                      </a:pPr>
                      <a:r>
                        <a:rPr lang="en-US" sz="1400" kern="1200" dirty="0" err="1" smtClean="0">
                          <a:solidFill>
                            <a:schemeClr val="dk1"/>
                          </a:solidFill>
                          <a:latin typeface="+mn-lt"/>
                          <a:ea typeface="+mn-ea"/>
                          <a:cs typeface="+mn-cs"/>
                        </a:rPr>
                        <a:t>Melaksanakan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Administrasi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arahan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membantu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kelancaran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r>
                        <a:rPr kumimoji="0" lang="en-US" sz="1400" kern="1200" dirty="0" smtClean="0">
                          <a:solidFill>
                            <a:schemeClr val="dk1"/>
                          </a:solidFill>
                          <a:latin typeface="+mn-lt"/>
                          <a:ea typeface="+mn-ea"/>
                          <a:cs typeface="+mn-cs"/>
                        </a:rPr>
                        <a:t>. </a:t>
                      </a: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r>
                        <a:rPr kumimoji="0" lang="en-US" sz="1400" kern="1200" dirty="0" smtClean="0">
                          <a:solidFill>
                            <a:schemeClr val="dk1"/>
                          </a:solidFill>
                          <a:latin typeface="+mn-lt"/>
                          <a:ea typeface="+mn-ea"/>
                          <a:cs typeface="+mn-cs"/>
                        </a:rPr>
                        <a:t>: </a:t>
                      </a:r>
                    </a:p>
                    <a:p>
                      <a:pPr marL="749300" lvl="0" indent="-342900">
                        <a:buFont typeface="+mj-lt"/>
                        <a:buAutoNum type="arabicParenR"/>
                      </a:pPr>
                      <a:r>
                        <a:rPr lang="en-US" sz="1400" kern="1200" dirty="0" err="1" smtClean="0">
                          <a:solidFill>
                            <a:schemeClr val="dk1"/>
                          </a:solidFill>
                          <a:latin typeface="+mn-lt"/>
                          <a:ea typeface="+mn-ea"/>
                          <a:cs typeface="+mn-cs"/>
                        </a:rPr>
                        <a:t>Menyelenggarakan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administrasi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kumimoji="0" lang="en-US" sz="1400" kern="1200" dirty="0" smtClean="0">
                          <a:solidFill>
                            <a:schemeClr val="dk1"/>
                          </a:solidFill>
                          <a:latin typeface="+mn-lt"/>
                          <a:ea typeface="+mn-ea"/>
                          <a:cs typeface="+mn-cs"/>
                        </a:rPr>
                        <a:t>;</a:t>
                      </a:r>
                    </a:p>
                    <a:p>
                      <a:pPr marL="749300" lvl="0" indent="-342900">
                        <a:buFont typeface="+mj-lt"/>
                        <a:buAutoNum type="arabicParenR"/>
                      </a:pPr>
                      <a:r>
                        <a:rPr lang="en-US" sz="1400" kern="1200" dirty="0" err="1" smtClean="0">
                          <a:solidFill>
                            <a:schemeClr val="dk1"/>
                          </a:solidFill>
                          <a:latin typeface="+mn-lt"/>
                          <a:ea typeface="+mn-ea"/>
                          <a:cs typeface="+mn-cs"/>
                        </a:rPr>
                        <a:t>Melakukan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pengelolaan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barang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ATK </a:t>
                      </a:r>
                      <a:r>
                        <a:rPr lang="en-US" sz="1400" kern="1200" dirty="0" err="1" smtClean="0">
                          <a:solidFill>
                            <a:schemeClr val="dk1"/>
                          </a:solidFill>
                          <a:latin typeface="+mn-lt"/>
                          <a:ea typeface="+mn-ea"/>
                          <a:cs typeface="+mn-cs"/>
                        </a:rPr>
                        <a:t>Direktorat</a:t>
                      </a:r>
                      <a:r>
                        <a:rPr kumimoji="0" lang="en-US" sz="1400" kern="1200" dirty="0" smtClean="0">
                          <a:solidFill>
                            <a:schemeClr val="dk1"/>
                          </a:solidFill>
                          <a:latin typeface="+mn-lt"/>
                          <a:ea typeface="+mn-ea"/>
                          <a:cs typeface="+mn-cs"/>
                        </a:rPr>
                        <a:t>;</a:t>
                      </a:r>
                    </a:p>
                    <a:p>
                      <a:pPr marL="749300" lvl="0" indent="-342900">
                        <a:buFont typeface="+mj-lt"/>
                        <a:buAutoNum type="arabicParenR"/>
                      </a:pPr>
                      <a:r>
                        <a:rPr lang="en-US" sz="1400" kern="1200" dirty="0" err="1" smtClean="0">
                          <a:solidFill>
                            <a:schemeClr val="dk1"/>
                          </a:solidFill>
                          <a:latin typeface="+mn-lt"/>
                          <a:ea typeface="+mn-ea"/>
                          <a:cs typeface="+mn-cs"/>
                        </a:rPr>
                        <a:t>Memfalitasi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pPr marL="749300" indent="-342900">
                        <a:buFont typeface="+mj-lt"/>
                        <a:buNone/>
                      </a:pPr>
                      <a:endParaRPr lang="en-US" sz="1400" dirty="0"/>
                    </a:p>
                  </a:txBody>
                  <a:tcPr/>
                </a:tc>
              </a:tr>
              <a:tr h="1828800">
                <a:tc>
                  <a:txBody>
                    <a:bodyPr/>
                    <a:lstStyle/>
                    <a:p>
                      <a:endParaRPr lang="en-US" sz="1800" dirty="0"/>
                    </a:p>
                  </a:txBody>
                  <a:tcPr/>
                </a:tc>
                <a:tc>
                  <a:txBody>
                    <a:bodyPr/>
                    <a:lstStyle/>
                    <a:p>
                      <a:pPr marL="342900" lvl="0" indent="-342900">
                        <a:buFont typeface="+mj-lt"/>
                        <a:buAutoNum type="alphaLcPeriod" startAt="6"/>
                      </a:pPr>
                      <a:r>
                        <a:rPr lang="en-US" sz="1400" kern="1200" dirty="0" err="1" smtClean="0">
                          <a:solidFill>
                            <a:schemeClr val="dk1"/>
                          </a:solidFill>
                          <a:latin typeface="+mn-lt"/>
                          <a:ea typeface="+mn-ea"/>
                          <a:cs typeface="+mn-cs"/>
                        </a:rPr>
                        <a:t>Menyiapkan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ketentuan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berlaku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mendukung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akuntabilitas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kinerja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r>
                        <a:rPr kumimoji="0" lang="en-US" sz="1400" kern="1200" dirty="0" smtClean="0">
                          <a:solidFill>
                            <a:schemeClr val="dk1"/>
                          </a:solidFill>
                          <a:latin typeface="+mn-lt"/>
                          <a:ea typeface="+mn-ea"/>
                          <a:cs typeface="+mn-cs"/>
                        </a:rPr>
                        <a:t>.</a:t>
                      </a: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endParaRPr kumimoji="0" lang="en-US" sz="1400" kern="1200" dirty="0" smtClean="0">
                        <a:solidFill>
                          <a:schemeClr val="dk1"/>
                        </a:solidFill>
                        <a:latin typeface="+mn-lt"/>
                        <a:ea typeface="+mn-ea"/>
                        <a:cs typeface="+mn-cs"/>
                      </a:endParaRPr>
                    </a:p>
                    <a:p>
                      <a:pPr marL="749300" indent="-342900">
                        <a:buFont typeface="+mj-lt"/>
                        <a:buAutoNum type="arabicParenR"/>
                      </a:pPr>
                      <a:r>
                        <a:rPr lang="en-US" sz="1400" kern="1200" dirty="0" err="1" smtClean="0">
                          <a:solidFill>
                            <a:schemeClr val="dk1"/>
                          </a:solidFill>
                          <a:latin typeface="+mn-lt"/>
                          <a:ea typeface="+mn-ea"/>
                          <a:cs typeface="+mn-cs"/>
                        </a:rPr>
                        <a:t>Mereview</a:t>
                      </a:r>
                      <a:r>
                        <a:rPr lang="en-US" sz="1400" kern="1200" dirty="0" smtClean="0">
                          <a:solidFill>
                            <a:schemeClr val="dk1"/>
                          </a:solidFill>
                          <a:latin typeface="+mn-lt"/>
                          <a:ea typeface="+mn-ea"/>
                          <a:cs typeface="+mn-cs"/>
                        </a:rPr>
                        <a:t>  data </a:t>
                      </a:r>
                      <a:r>
                        <a:rPr lang="en-US" sz="1400" kern="1200" dirty="0" err="1" smtClean="0">
                          <a:solidFill>
                            <a:schemeClr val="dk1"/>
                          </a:solidFill>
                          <a:latin typeface="+mn-lt"/>
                          <a:ea typeface="+mn-ea"/>
                          <a:cs typeface="+mn-cs"/>
                        </a:rPr>
                        <a:t>capaian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setiap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Subdit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lingkungan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pPr marL="749300" indent="-342900">
                        <a:buFont typeface="+mj-lt"/>
                        <a:buAutoNum type="arabicParenR"/>
                      </a:pPr>
                      <a:r>
                        <a:rPr lang="en-US" sz="1400" kern="1200" dirty="0" err="1" smtClean="0">
                          <a:solidFill>
                            <a:schemeClr val="dk1"/>
                          </a:solidFill>
                          <a:latin typeface="+mn-lt"/>
                          <a:ea typeface="+mn-ea"/>
                          <a:cs typeface="+mn-cs"/>
                        </a:rPr>
                        <a:t>Membuat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pPr marL="749300" indent="-342900">
                        <a:buFont typeface="+mj-lt"/>
                        <a:buAutoNum type="arabicParenR"/>
                      </a:pPr>
                      <a:r>
                        <a:rPr lang="en-US" sz="1400" kern="1200" dirty="0" err="1" smtClean="0">
                          <a:solidFill>
                            <a:schemeClr val="dk1"/>
                          </a:solidFill>
                          <a:latin typeface="+mn-lt"/>
                          <a:ea typeface="+mn-ea"/>
                          <a:cs typeface="+mn-cs"/>
                        </a:rPr>
                        <a:t>Mengkonsultasikan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laopran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kumimoji="0" lang="id-ID" sz="1400" kern="1200" dirty="0" smtClean="0">
                          <a:solidFill>
                            <a:schemeClr val="dk1"/>
                          </a:solidFill>
                          <a:latin typeface="+mn-lt"/>
                          <a:ea typeface="+mn-ea"/>
                          <a:cs typeface="+mn-cs"/>
                        </a:rPr>
                        <a:t>;</a:t>
                      </a:r>
                    </a:p>
                    <a:p>
                      <a:pPr marL="749300" indent="-342900">
                        <a:buFont typeface="+mj-lt"/>
                        <a:buAutoNum type="arabicParenR"/>
                      </a:pPr>
                      <a:r>
                        <a:rPr lang="en-US" sz="1400" kern="1200" dirty="0" err="1" smtClean="0">
                          <a:solidFill>
                            <a:schemeClr val="dk1"/>
                          </a:solidFill>
                          <a:latin typeface="+mn-lt"/>
                          <a:ea typeface="+mn-ea"/>
                          <a:cs typeface="+mn-cs"/>
                        </a:rPr>
                        <a:t>Mengajukan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permintaan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untuk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ditandatangani</a:t>
                      </a:r>
                      <a:r>
                        <a:rPr lang="id-ID" sz="1400" kern="1200" dirty="0" smtClean="0">
                          <a:solidFill>
                            <a:schemeClr val="dk1"/>
                          </a:solidFill>
                          <a:latin typeface="+mn-lt"/>
                          <a:ea typeface="+mn-ea"/>
                          <a:cs typeface="+mn-cs"/>
                        </a:rPr>
                        <a:t>.</a:t>
                      </a:r>
                      <a:endParaRPr lang="en-US" sz="1400" dirty="0"/>
                    </a:p>
                  </a:txBody>
                  <a:tcPr/>
                </a:tc>
              </a:tr>
              <a:tr h="2480310">
                <a:tc>
                  <a:txBody>
                    <a:bodyPr/>
                    <a:lstStyle/>
                    <a:p>
                      <a:endParaRPr lang="en-US" sz="1800" dirty="0"/>
                    </a:p>
                  </a:txBody>
                  <a:tcPr/>
                </a:tc>
                <a:tc>
                  <a:txBody>
                    <a:bodyPr/>
                    <a:lstStyle/>
                    <a:p>
                      <a:pPr marL="342900" lvl="0" indent="-342900">
                        <a:buFont typeface="+mj-lt"/>
                        <a:buAutoNum type="alphaLcPeriod" startAt="7"/>
                      </a:pPr>
                      <a:r>
                        <a:rPr lang="en-US" sz="1400" kern="1200" dirty="0" err="1" smtClean="0">
                          <a:solidFill>
                            <a:schemeClr val="dk1"/>
                          </a:solidFill>
                          <a:latin typeface="+mn-lt"/>
                          <a:ea typeface="+mn-ea"/>
                          <a:cs typeface="+mn-cs"/>
                        </a:rPr>
                        <a:t>Mengevaluasi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lingkungan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cara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mengidentifikasi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hambatan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dalam</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rangka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perbaikan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kinerja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dimasa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mendatang</a:t>
                      </a:r>
                      <a:r>
                        <a:rPr kumimoji="0"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r>
                        <a:rPr kumimoji="0" lang="en-US" sz="1400" kern="1200" dirty="0" smtClean="0">
                          <a:solidFill>
                            <a:schemeClr val="dk1"/>
                          </a:solidFill>
                          <a:latin typeface="+mn-lt"/>
                          <a:ea typeface="+mn-ea"/>
                          <a:cs typeface="+mn-cs"/>
                        </a:rPr>
                        <a:t>:</a:t>
                      </a:r>
                    </a:p>
                    <a:p>
                      <a:pPr marL="752475" indent="-346075"/>
                      <a:r>
                        <a:rPr kumimoji="0" lang="id-ID" sz="1400" kern="1200" dirty="0" smtClean="0">
                          <a:solidFill>
                            <a:schemeClr val="dk1"/>
                          </a:solidFill>
                          <a:latin typeface="+mn-lt"/>
                          <a:ea typeface="+mn-ea"/>
                          <a:cs typeface="+mn-cs"/>
                        </a:rPr>
                        <a:t>1)</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Mempelajari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pPr marL="752475" indent="-346075"/>
                      <a:r>
                        <a:rPr kumimoji="0" lang="id-ID" sz="1400" kern="1200" dirty="0" smtClean="0">
                          <a:solidFill>
                            <a:schemeClr val="dk1"/>
                          </a:solidFill>
                          <a:latin typeface="+mn-lt"/>
                          <a:ea typeface="+mn-ea"/>
                          <a:cs typeface="+mn-cs"/>
                        </a:rPr>
                        <a:t>2)</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Menginventarisir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permasalahan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752475" indent="-346075"/>
                      <a:r>
                        <a:rPr kumimoji="0" lang="id-ID" sz="1400" kern="1200" dirty="0" smtClean="0">
                          <a:solidFill>
                            <a:schemeClr val="dk1"/>
                          </a:solidFill>
                          <a:latin typeface="+mn-lt"/>
                          <a:ea typeface="+mn-ea"/>
                          <a:cs typeface="+mn-cs"/>
                        </a:rPr>
                        <a:t>3)</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Mendiskusikan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kemajuan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752475" indent="-346075"/>
                      <a:r>
                        <a:rPr kumimoji="0" lang="id-ID" sz="1400" kern="1200" dirty="0" smtClean="0">
                          <a:solidFill>
                            <a:schemeClr val="dk1"/>
                          </a:solidFill>
                          <a:latin typeface="+mn-lt"/>
                          <a:ea typeface="+mn-ea"/>
                          <a:cs typeface="+mn-cs"/>
                        </a:rPr>
                        <a:t>4)</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Memberikan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langkah-langkah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perbaikan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dalam</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id-ID" sz="1400" kern="1200" baseline="0" dirty="0" smtClean="0">
                          <a:solidFill>
                            <a:schemeClr val="dk1"/>
                          </a:solidFill>
                          <a:latin typeface="+mn-lt"/>
                          <a:ea typeface="+mn-ea"/>
                          <a:cs typeface="+mn-cs"/>
                        </a:rPr>
                        <a:t> b</a:t>
                      </a:r>
                      <a:r>
                        <a:rPr lang="en-US" sz="1400" kern="1200" dirty="0" err="1" smtClean="0">
                          <a:solidFill>
                            <a:schemeClr val="dk1"/>
                          </a:solidFill>
                          <a:latin typeface="+mn-lt"/>
                          <a:ea typeface="+mn-ea"/>
                          <a:cs typeface="+mn-cs"/>
                        </a:rPr>
                        <a:t>awahan</a:t>
                      </a:r>
                      <a:r>
                        <a:rPr lang="id-ID" sz="1400" kern="1200" dirty="0" smtClean="0">
                          <a:solidFill>
                            <a:schemeClr val="dk1"/>
                          </a:solidFill>
                          <a:latin typeface="+mn-lt"/>
                          <a:ea typeface="+mn-ea"/>
                          <a:cs typeface="+mn-cs"/>
                        </a:rPr>
                        <a:t>.</a:t>
                      </a:r>
                      <a:endParaRPr kumimoji="0" lang="en-US" sz="1400" kern="1200" dirty="0" smtClean="0">
                        <a:solidFill>
                          <a:schemeClr val="dk1"/>
                        </a:solidFill>
                        <a:latin typeface="+mn-lt"/>
                        <a:ea typeface="+mn-ea"/>
                        <a:cs typeface="+mn-cs"/>
                      </a:endParaRPr>
                    </a:p>
                    <a:p>
                      <a:pPr marL="752475" indent="-346075"/>
                      <a:endParaRPr lang="en-US" sz="1400" dirty="0"/>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38</a:t>
            </a:fld>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0" y="1"/>
          <a:ext cx="9144000" cy="4390156"/>
        </p:xfrm>
        <a:graphic>
          <a:graphicData uri="http://schemas.openxmlformats.org/drawingml/2006/table">
            <a:tbl>
              <a:tblPr firstRow="1" bandRow="1">
                <a:tableStyleId>{5C22544A-7EE6-4342-B048-85BDC9FD1C3A}</a:tableStyleId>
              </a:tblPr>
              <a:tblGrid>
                <a:gridCol w="609600"/>
                <a:gridCol w="8534400"/>
              </a:tblGrid>
              <a:tr h="427756">
                <a:tc gridSpan="2">
                  <a:txBody>
                    <a:bodyPr/>
                    <a:lstStyle/>
                    <a:p>
                      <a:r>
                        <a:rPr lang="en-US" sz="1400" i="1" dirty="0" err="1" smtClean="0"/>
                        <a:t>Lanjutan</a:t>
                      </a:r>
                      <a:r>
                        <a:rPr lang="en-US" sz="1400" i="1" baseline="0" dirty="0" smtClean="0"/>
                        <a:t> … </a:t>
                      </a:r>
                      <a:endParaRPr lang="en-US" sz="1400" i="1" dirty="0"/>
                    </a:p>
                  </a:txBody>
                  <a:tcPr/>
                </a:tc>
                <a:tc hMerge="1">
                  <a:txBody>
                    <a:bodyPr/>
                    <a:lstStyle/>
                    <a:p>
                      <a:endParaRPr lang="en-US" dirty="0"/>
                    </a:p>
                  </a:txBody>
                  <a:tcPr/>
                </a:tc>
              </a:tr>
              <a:tr h="2178283">
                <a:tc>
                  <a:txBody>
                    <a:bodyPr/>
                    <a:lstStyle/>
                    <a:p>
                      <a:endParaRPr lang="en-US" sz="1800"/>
                    </a:p>
                  </a:txBody>
                  <a:tcPr/>
                </a:tc>
                <a:tc>
                  <a:txBody>
                    <a:bodyPr/>
                    <a:lstStyle/>
                    <a:p>
                      <a:pPr marL="342900" lvl="0" indent="-342900">
                        <a:buFont typeface="+mj-lt"/>
                        <a:buAutoNum type="alphaLcPeriod" startAt="8"/>
                      </a:pPr>
                      <a:r>
                        <a:rPr lang="en-US" sz="1400" kern="1200" dirty="0" err="1" smtClean="0">
                          <a:solidFill>
                            <a:schemeClr val="dk1"/>
                          </a:solidFill>
                          <a:latin typeface="+mn-lt"/>
                          <a:ea typeface="+mn-ea"/>
                          <a:cs typeface="+mn-cs"/>
                        </a:rPr>
                        <a:t>Melaporkan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lingkungan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sesuai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peraturan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berlaku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sebagai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akuntabilitas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kinerja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kegaiatan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mendatang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prosedur</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peraturan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berlaku</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sebagai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akuntabilitas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kinerja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kegaiatan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mendatang</a:t>
                      </a:r>
                      <a:r>
                        <a:rPr kumimoji="0" lang="en-US" sz="1400" kern="1200" dirty="0" smtClean="0">
                          <a:solidFill>
                            <a:schemeClr val="dk1"/>
                          </a:solidFill>
                          <a:latin typeface="+mn-lt"/>
                          <a:ea typeface="+mn-ea"/>
                          <a:cs typeface="+mn-cs"/>
                        </a:rPr>
                        <a:t>.</a:t>
                      </a: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a:t>
                      </a:r>
                      <a:endParaRPr kumimoji="0" lang="en-US" sz="1400" kern="1200" dirty="0" smtClean="0">
                        <a:solidFill>
                          <a:schemeClr val="dk1"/>
                        </a:solidFill>
                        <a:latin typeface="+mn-lt"/>
                        <a:ea typeface="+mn-ea"/>
                        <a:cs typeface="+mn-cs"/>
                      </a:endParaRPr>
                    </a:p>
                    <a:p>
                      <a:pPr marL="688975" indent="-346075"/>
                      <a:r>
                        <a:rPr kumimoji="0" lang="id-ID" sz="1400" kern="1200" dirty="0" smtClean="0">
                          <a:solidFill>
                            <a:schemeClr val="dk1"/>
                          </a:solidFill>
                          <a:latin typeface="+mn-lt"/>
                          <a:ea typeface="+mn-ea"/>
                          <a:cs typeface="+mn-cs"/>
                        </a:rPr>
                        <a:t>1) </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Menganalisis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yang </a:t>
                      </a:r>
                      <a:r>
                        <a:rPr lang="en-US" sz="1400" kern="1200" dirty="0" err="1" smtClean="0">
                          <a:solidFill>
                            <a:schemeClr val="dk1"/>
                          </a:solidFill>
                          <a:latin typeface="+mn-lt"/>
                          <a:ea typeface="+mn-ea"/>
                          <a:cs typeface="+mn-cs"/>
                        </a:rPr>
                        <a:t>diterima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8975" indent="-346075"/>
                      <a:r>
                        <a:rPr kumimoji="0" lang="id-ID" sz="1400" kern="1200" dirty="0" smtClean="0">
                          <a:solidFill>
                            <a:schemeClr val="dk1"/>
                          </a:solidFill>
                          <a:latin typeface="+mn-lt"/>
                          <a:ea typeface="+mn-ea"/>
                          <a:cs typeface="+mn-cs"/>
                        </a:rPr>
                        <a:t>2)</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Membahas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bahan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dengan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bawahan</a:t>
                      </a:r>
                      <a:r>
                        <a:rPr kumimoji="0" lang="en-US" sz="1400" kern="1200" dirty="0" smtClean="0">
                          <a:solidFill>
                            <a:schemeClr val="dk1"/>
                          </a:solidFill>
                          <a:latin typeface="+mn-lt"/>
                          <a:ea typeface="+mn-ea"/>
                          <a:cs typeface="+mn-cs"/>
                        </a:rPr>
                        <a:t>;</a:t>
                      </a:r>
                    </a:p>
                    <a:p>
                      <a:pPr marL="688975" indent="-346075"/>
                      <a:r>
                        <a:rPr kumimoji="0" lang="id-ID" sz="1400" kern="1200" dirty="0" smtClean="0">
                          <a:solidFill>
                            <a:schemeClr val="dk1"/>
                          </a:solidFill>
                          <a:latin typeface="+mn-lt"/>
                          <a:ea typeface="+mn-ea"/>
                          <a:cs typeface="+mn-cs"/>
                        </a:rPr>
                        <a:t>3)</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Membuat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kumimoji="0" lang="en-US" sz="1400" kern="1200" dirty="0" smtClean="0">
                          <a:solidFill>
                            <a:schemeClr val="dk1"/>
                          </a:solidFill>
                          <a:latin typeface="+mn-lt"/>
                          <a:ea typeface="+mn-ea"/>
                          <a:cs typeface="+mn-cs"/>
                        </a:rPr>
                        <a:t>;</a:t>
                      </a:r>
                    </a:p>
                    <a:p>
                      <a:pPr marL="688975" indent="-346075"/>
                      <a:r>
                        <a:rPr kumimoji="0" lang="id-ID" sz="1400" kern="1200" dirty="0" smtClean="0">
                          <a:solidFill>
                            <a:schemeClr val="dk1"/>
                          </a:solidFill>
                          <a:latin typeface="+mn-lt"/>
                          <a:ea typeface="+mn-ea"/>
                          <a:cs typeface="+mn-cs"/>
                        </a:rPr>
                        <a:t>4)</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Mengkonsultasikan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konsep</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atasan</a:t>
                      </a:r>
                      <a:r>
                        <a:rPr kumimoji="0" lang="en-US" sz="1400" kern="1200" dirty="0" smtClean="0">
                          <a:solidFill>
                            <a:schemeClr val="dk1"/>
                          </a:solidFill>
                          <a:latin typeface="+mn-lt"/>
                          <a:ea typeface="+mn-ea"/>
                          <a:cs typeface="+mn-cs"/>
                        </a:rPr>
                        <a:t>;</a:t>
                      </a:r>
                    </a:p>
                    <a:p>
                      <a:pPr marL="688975" indent="-346075">
                        <a:buAutoNum type="arabicParenR" startAt="5"/>
                      </a:pPr>
                      <a:r>
                        <a:rPr lang="en-US" sz="1400" kern="1200" dirty="0" err="1" smtClean="0">
                          <a:solidFill>
                            <a:schemeClr val="dk1"/>
                          </a:solidFill>
                          <a:latin typeface="+mn-lt"/>
                          <a:ea typeface="+mn-ea"/>
                          <a:cs typeface="+mn-cs"/>
                        </a:rPr>
                        <a:t>Memfinalisasi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laporan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kumimoji="0" lang="en-US" sz="1400" kern="1200" dirty="0" smtClean="0">
                          <a:solidFill>
                            <a:schemeClr val="dk1"/>
                          </a:solidFill>
                          <a:latin typeface="+mn-lt"/>
                          <a:ea typeface="+mn-ea"/>
                          <a:cs typeface="+mn-cs"/>
                        </a:rPr>
                        <a:t>;</a:t>
                      </a:r>
                    </a:p>
                    <a:p>
                      <a:pPr marL="688975" indent="-346075">
                        <a:buNone/>
                      </a:pPr>
                      <a:endParaRPr lang="en-US" sz="1400" dirty="0"/>
                    </a:p>
                  </a:txBody>
                  <a:tcPr/>
                </a:tc>
              </a:tr>
              <a:tr h="1737360">
                <a:tc>
                  <a:txBody>
                    <a:bodyPr/>
                    <a:lstStyle/>
                    <a:p>
                      <a:endParaRPr lang="en-US" sz="1800" dirty="0"/>
                    </a:p>
                  </a:txBody>
                  <a:tcPr/>
                </a:tc>
                <a:tc>
                  <a:txBody>
                    <a:bodyPr/>
                    <a:lstStyle/>
                    <a:p>
                      <a:pPr marL="342900" lvl="0" indent="-342900">
                        <a:buFont typeface="+mj-lt"/>
                        <a:buAutoNum type="alphaLcPeriod" startAt="9"/>
                      </a:pPr>
                      <a:r>
                        <a:rPr lang="en-US" sz="1400" kern="1200" dirty="0" err="1" smtClean="0">
                          <a:solidFill>
                            <a:schemeClr val="dk1"/>
                          </a:solidFill>
                          <a:latin typeface="+mn-lt"/>
                          <a:ea typeface="+mn-ea"/>
                          <a:cs typeface="+mn-cs"/>
                        </a:rPr>
                        <a:t>Melaksanakan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kedinasan</a:t>
                      </a:r>
                      <a:r>
                        <a:rPr lang="en-US" sz="1400" kern="1200" dirty="0" smtClean="0">
                          <a:solidFill>
                            <a:schemeClr val="dk1"/>
                          </a:solidFill>
                          <a:latin typeface="+mn-lt"/>
                          <a:ea typeface="+mn-ea"/>
                          <a:cs typeface="+mn-cs"/>
                        </a:rPr>
                        <a:t> lain yang </a:t>
                      </a:r>
                      <a:r>
                        <a:rPr lang="en-US" sz="1400" kern="1200" dirty="0" err="1" smtClean="0">
                          <a:solidFill>
                            <a:schemeClr val="dk1"/>
                          </a:solidFill>
                          <a:latin typeface="+mn-lt"/>
                          <a:ea typeface="+mn-ea"/>
                          <a:cs typeface="+mn-cs"/>
                        </a:rPr>
                        <a:t>diperintahkan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baik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lisan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maupun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tertulis</a:t>
                      </a:r>
                      <a:r>
                        <a:rPr kumimoji="0" lang="en-US" sz="1400" kern="1200" dirty="0" smtClean="0">
                          <a:solidFill>
                            <a:schemeClr val="dk1"/>
                          </a:solidFill>
                          <a:latin typeface="+mn-lt"/>
                          <a:ea typeface="+mn-ea"/>
                          <a:cs typeface="+mn-cs"/>
                        </a:rPr>
                        <a:t>.</a:t>
                      </a:r>
                    </a:p>
                    <a:p>
                      <a:r>
                        <a:rPr kumimoji="0" lang="en-US" sz="1400" kern="1200" dirty="0" smtClean="0">
                          <a:solidFill>
                            <a:schemeClr val="dk1"/>
                          </a:solidFill>
                          <a:latin typeface="+mn-lt"/>
                          <a:ea typeface="+mn-ea"/>
                          <a:cs typeface="+mn-cs"/>
                        </a:rPr>
                        <a:t>        </a:t>
                      </a:r>
                      <a:r>
                        <a:rPr kumimoji="0" lang="id-ID" sz="1400" kern="1200" dirty="0" smtClean="0">
                          <a:solidFill>
                            <a:schemeClr val="dk1"/>
                          </a:solidFill>
                          <a:latin typeface="+mn-lt"/>
                          <a:ea typeface="+mn-ea"/>
                          <a:cs typeface="+mn-cs"/>
                        </a:rPr>
                        <a:t>Tahapan:	</a:t>
                      </a:r>
                      <a:endParaRPr kumimoji="0" lang="en-US" sz="1400" kern="1200" dirty="0" smtClean="0">
                        <a:solidFill>
                          <a:schemeClr val="dk1"/>
                        </a:solidFill>
                        <a:latin typeface="+mn-lt"/>
                        <a:ea typeface="+mn-ea"/>
                        <a:cs typeface="+mn-cs"/>
                      </a:endParaRPr>
                    </a:p>
                    <a:p>
                      <a:pPr marL="688975" indent="-346075"/>
                      <a:r>
                        <a:rPr kumimoji="0" lang="id-ID" sz="1400" kern="1200" dirty="0" smtClean="0">
                          <a:solidFill>
                            <a:schemeClr val="dk1"/>
                          </a:solidFill>
                          <a:latin typeface="+mn-lt"/>
                          <a:ea typeface="+mn-ea"/>
                          <a:cs typeface="+mn-cs"/>
                        </a:rPr>
                        <a:t>1) </a:t>
                      </a:r>
                      <a:r>
                        <a:rPr kumimoji="0"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Menerima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perintah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penugasan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kumimoji="0" lang="en-US" sz="1400" kern="1200" dirty="0" smtClean="0">
                          <a:solidFill>
                            <a:schemeClr val="dk1"/>
                          </a:solidFill>
                          <a:latin typeface="+mn-lt"/>
                          <a:ea typeface="+mn-ea"/>
                          <a:cs typeface="+mn-cs"/>
                        </a:rPr>
                        <a:t>; </a:t>
                      </a:r>
                    </a:p>
                    <a:p>
                      <a:pPr marL="688975" indent="-346075">
                        <a:buAutoNum type="arabicParenR" startAt="2"/>
                      </a:pPr>
                      <a:r>
                        <a:rPr lang="en-US" sz="1400" kern="1200" dirty="0" err="1" smtClean="0">
                          <a:solidFill>
                            <a:schemeClr val="dk1"/>
                          </a:solidFill>
                          <a:latin typeface="+mn-lt"/>
                          <a:ea typeface="+mn-ea"/>
                          <a:cs typeface="+mn-cs"/>
                        </a:rPr>
                        <a:t>Mempelajari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id-ID" sz="1400" kern="1200" dirty="0" smtClean="0">
                          <a:solidFill>
                            <a:schemeClr val="dk1"/>
                          </a:solidFill>
                          <a:latin typeface="+mn-lt"/>
                          <a:ea typeface="+mn-ea"/>
                          <a:cs typeface="+mn-cs"/>
                        </a:rPr>
                        <a:t>;</a:t>
                      </a:r>
                    </a:p>
                    <a:p>
                      <a:pPr marL="688975" indent="-346075">
                        <a:buAutoNum type="arabicParenR" startAt="2"/>
                      </a:pPr>
                      <a:r>
                        <a:rPr lang="en-US" sz="1400" kern="1200" dirty="0" err="1" smtClean="0">
                          <a:solidFill>
                            <a:schemeClr val="dk1"/>
                          </a:solidFill>
                          <a:latin typeface="+mn-lt"/>
                          <a:ea typeface="+mn-ea"/>
                          <a:cs typeface="+mn-cs"/>
                        </a:rPr>
                        <a:t>Menjalankan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perintah</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kedinasan</a:t>
                      </a:r>
                      <a:r>
                        <a:rPr lang="id-ID" sz="1400" kern="1200" dirty="0" smtClean="0">
                          <a:solidFill>
                            <a:schemeClr val="dk1"/>
                          </a:solidFill>
                          <a:latin typeface="+mn-lt"/>
                          <a:ea typeface="+mn-ea"/>
                          <a:cs typeface="+mn-cs"/>
                        </a:rPr>
                        <a:t>;</a:t>
                      </a:r>
                    </a:p>
                    <a:p>
                      <a:pPr marL="688975" indent="-346075">
                        <a:buAutoNum type="arabicParenR" startAt="2"/>
                      </a:pPr>
                      <a:r>
                        <a:rPr lang="en-US" sz="1400" kern="1200" dirty="0" err="1" smtClean="0">
                          <a:solidFill>
                            <a:schemeClr val="dk1"/>
                          </a:solidFill>
                          <a:latin typeface="+mn-lt"/>
                          <a:ea typeface="+mn-ea"/>
                          <a:cs typeface="+mn-cs"/>
                        </a:rPr>
                        <a:t>Melaporkan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hasil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kepada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pimpinan</a:t>
                      </a:r>
                      <a:r>
                        <a:rPr lang="id-ID" sz="1400" kern="1200" dirty="0" smtClean="0">
                          <a:solidFill>
                            <a:schemeClr val="dk1"/>
                          </a:solidFill>
                          <a:latin typeface="+mn-lt"/>
                          <a:ea typeface="+mn-ea"/>
                          <a:cs typeface="+mn-cs"/>
                        </a:rPr>
                        <a:t>.</a:t>
                      </a:r>
                      <a:endParaRPr lang="en-US" sz="1400" dirty="0"/>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id-ID" b="1" dirty="0" smtClean="0"/>
              <a:t>PENGERTIAN KOMPETENSI</a:t>
            </a:r>
            <a:endParaRPr lang="en-US" b="1" dirty="0"/>
          </a:p>
        </p:txBody>
      </p:sp>
      <p:sp>
        <p:nvSpPr>
          <p:cNvPr id="4" name="Slide Number Placeholder 3"/>
          <p:cNvSpPr>
            <a:spLocks noGrp="1"/>
          </p:cNvSpPr>
          <p:nvPr>
            <p:ph type="sldNum" sz="quarter" idx="12"/>
          </p:nvPr>
        </p:nvSpPr>
        <p:spPr/>
        <p:txBody>
          <a:bodyPr>
            <a:normAutofit fontScale="85000" lnSpcReduction="20000"/>
          </a:bodyPr>
          <a:lstStyle/>
          <a:p>
            <a:pPr>
              <a:defRPr/>
            </a:pPr>
            <a:fld id="{41857979-3292-44F5-9D8F-EDF5112F7425}" type="slidenum">
              <a:rPr lang="es-ES" smtClean="0"/>
              <a:pPr>
                <a:defRPr/>
              </a:pPr>
              <a:t>4</a:t>
            </a:fld>
            <a:endParaRPr lang="es-ES"/>
          </a:p>
        </p:txBody>
      </p:sp>
      <p:sp>
        <p:nvSpPr>
          <p:cNvPr id="5" name="Content Placeholder 4"/>
          <p:cNvSpPr>
            <a:spLocks noGrp="1"/>
          </p:cNvSpPr>
          <p:nvPr>
            <p:ph sz="quarter" idx="1"/>
          </p:nvPr>
        </p:nvSpPr>
        <p:spPr>
          <a:xfrm>
            <a:off x="304800" y="1676402"/>
            <a:ext cx="8305800" cy="4525963"/>
          </a:xfrm>
        </p:spPr>
        <p:txBody>
          <a:bodyPr/>
          <a:lstStyle/>
          <a:p>
            <a:pPr algn="just">
              <a:buNone/>
            </a:pPr>
            <a:r>
              <a:rPr lang="en-US" dirty="0" smtClean="0"/>
              <a:t>	K</a:t>
            </a:r>
            <a:r>
              <a:rPr lang="id-ID" dirty="0" smtClean="0"/>
              <a:t>arakteristik </a:t>
            </a:r>
            <a:r>
              <a:rPr lang="en-US" dirty="0" err="1" smtClean="0"/>
              <a:t>dan</a:t>
            </a:r>
            <a:r>
              <a:rPr lang="en-US" dirty="0" smtClean="0"/>
              <a:t> K</a:t>
            </a:r>
            <a:r>
              <a:rPr lang="id-ID" dirty="0" smtClean="0"/>
              <a:t>emampuan </a:t>
            </a:r>
            <a:r>
              <a:rPr lang="en-US" dirty="0" err="1" smtClean="0"/>
              <a:t>kerja</a:t>
            </a:r>
            <a:r>
              <a:rPr lang="en-US" dirty="0" smtClean="0"/>
              <a:t> </a:t>
            </a:r>
            <a:r>
              <a:rPr lang="id-ID" dirty="0" smtClean="0"/>
              <a:t>yang </a:t>
            </a:r>
            <a:r>
              <a:rPr lang="en-US" dirty="0" err="1" smtClean="0"/>
              <a:t>mencakup</a:t>
            </a:r>
            <a:r>
              <a:rPr lang="en-US" dirty="0" smtClean="0"/>
              <a:t> </a:t>
            </a:r>
            <a:r>
              <a:rPr lang="en-US" dirty="0" err="1" smtClean="0"/>
              <a:t>aspek</a:t>
            </a:r>
            <a:r>
              <a:rPr lang="en-US" dirty="0" smtClean="0"/>
              <a:t> </a:t>
            </a:r>
            <a:r>
              <a:rPr lang="id-ID" dirty="0" smtClean="0"/>
              <a:t>pengetahuan, ket</a:t>
            </a:r>
            <a:r>
              <a:rPr lang="en-US" dirty="0" smtClean="0"/>
              <a:t>e</a:t>
            </a:r>
            <a:r>
              <a:rPr lang="id-ID" dirty="0" smtClean="0"/>
              <a:t>rampilan, dan sikap </a:t>
            </a:r>
            <a:r>
              <a:rPr lang="en-US" dirty="0" err="1" smtClean="0"/>
              <a:t>sesuai</a:t>
            </a:r>
            <a:r>
              <a:rPr lang="en-US" dirty="0" smtClean="0"/>
              <a:t> </a:t>
            </a:r>
            <a:r>
              <a:rPr lang="id-ID" dirty="0" smtClean="0"/>
              <a:t>tugas</a:t>
            </a:r>
            <a:r>
              <a:rPr lang="en-US" dirty="0" smtClean="0"/>
              <a:t> </a:t>
            </a:r>
            <a:r>
              <a:rPr lang="en-US" dirty="0" err="1" smtClean="0"/>
              <a:t>dan</a:t>
            </a:r>
            <a:r>
              <a:rPr lang="en-US" dirty="0" smtClean="0"/>
              <a:t>/</a:t>
            </a:r>
            <a:r>
              <a:rPr lang="en-US" dirty="0" err="1" smtClean="0"/>
              <a:t>atau</a:t>
            </a:r>
            <a:r>
              <a:rPr lang="en-US" dirty="0" smtClean="0"/>
              <a:t> </a:t>
            </a:r>
            <a:r>
              <a:rPr lang="en-US" dirty="0" err="1" smtClean="0"/>
              <a:t>fungsi</a:t>
            </a:r>
            <a:r>
              <a:rPr lang="en-US" dirty="0" smtClean="0"/>
              <a:t> </a:t>
            </a:r>
            <a:r>
              <a:rPr lang="en-US" dirty="0" err="1" smtClean="0"/>
              <a:t>jabatan</a:t>
            </a:r>
            <a:r>
              <a:rPr lang="en-US" dirty="0" smtClean="0"/>
              <a:t>.</a:t>
            </a:r>
            <a:endParaRPr lang="id-ID" dirty="0" smtClean="0"/>
          </a:p>
        </p:txBody>
      </p:sp>
    </p:spTree>
  </p:cSld>
  <p:clrMapOvr>
    <a:masterClrMapping/>
  </p:clrMapOvr>
  <p:transition>
    <p:wedg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752856" y="0"/>
            <a:ext cx="7638288" cy="639762"/>
          </a:xfrm>
        </p:spPr>
        <p:txBody>
          <a:bodyPr>
            <a:normAutofit/>
          </a:bodyPr>
          <a:lstStyle/>
          <a:p>
            <a:pPr algn="ctr"/>
            <a:r>
              <a:rPr lang="id-ID" sz="2400" b="1" dirty="0" smtClean="0"/>
              <a:t>Contoh Pengisian</a:t>
            </a:r>
            <a:r>
              <a:rPr lang="en-US" sz="2400" b="1" dirty="0" smtClean="0"/>
              <a:t> </a:t>
            </a:r>
            <a:r>
              <a:rPr lang="en-US" sz="2400" b="1" dirty="0" err="1" smtClean="0"/>
              <a:t>Formulir</a:t>
            </a:r>
            <a:r>
              <a:rPr lang="id-ID" sz="2400" b="1" dirty="0" smtClean="0"/>
              <a:t> Anak Lampiran </a:t>
            </a:r>
            <a:r>
              <a:rPr lang="en-US" sz="2400" b="1" dirty="0" smtClean="0"/>
              <a:t>2:</a:t>
            </a:r>
            <a:endParaRPr lang="en-US" sz="2400" b="1" dirty="0"/>
          </a:p>
        </p:txBody>
      </p:sp>
      <p:graphicFrame>
        <p:nvGraphicFramePr>
          <p:cNvPr id="9" name="Content Placeholder 4"/>
          <p:cNvGraphicFramePr>
            <a:graphicFrameLocks noGrp="1"/>
          </p:cNvGraphicFramePr>
          <p:nvPr>
            <p:ph idx="1"/>
          </p:nvPr>
        </p:nvGraphicFramePr>
        <p:xfrm>
          <a:off x="0" y="685801"/>
          <a:ext cx="9144000" cy="2966720"/>
        </p:xfrm>
        <a:graphic>
          <a:graphicData uri="http://schemas.openxmlformats.org/drawingml/2006/table">
            <a:tbl>
              <a:tblPr firstRow="1" bandRow="1">
                <a:tableStyleId>{5C22544A-7EE6-4342-B048-85BDC9FD1C3A}</a:tableStyleId>
              </a:tblPr>
              <a:tblGrid>
                <a:gridCol w="4385892"/>
                <a:gridCol w="4758108"/>
              </a:tblGrid>
              <a:tr h="370840">
                <a:tc gridSpan="2">
                  <a:txBody>
                    <a:bodyPr/>
                    <a:lstStyle/>
                    <a:p>
                      <a:pPr algn="ctr"/>
                      <a:r>
                        <a:rPr kumimoji="0" lang="en-US" sz="1400" b="1" kern="1200" dirty="0" smtClean="0">
                          <a:solidFill>
                            <a:schemeClr val="lt1"/>
                          </a:solidFill>
                          <a:latin typeface="+mn-lt"/>
                          <a:ea typeface="+mn-ea"/>
                          <a:cs typeface="+mn-cs"/>
                        </a:rPr>
                        <a:t>FORMULIR </a:t>
                      </a:r>
                      <a:r>
                        <a:rPr kumimoji="0" lang="id-ID" sz="1400" b="1" kern="1200" dirty="0" smtClean="0">
                          <a:solidFill>
                            <a:schemeClr val="lt1"/>
                          </a:solidFill>
                          <a:latin typeface="+mn-lt"/>
                          <a:ea typeface="+mn-ea"/>
                          <a:cs typeface="+mn-cs"/>
                        </a:rPr>
                        <a:t>IDENTIFIKASI KOMPETENSI MANAJERIAL</a:t>
                      </a:r>
                      <a:endParaRPr lang="en-US" sz="1400" dirty="0">
                        <a:latin typeface="+mn-lt"/>
                      </a:endParaRPr>
                    </a:p>
                  </a:txBody>
                  <a:tcP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smtClean="0"/>
                        <a:t>Nama</a:t>
                      </a:r>
                      <a:r>
                        <a:rPr lang="en-US" sz="1400" spc="75" dirty="0" smtClean="0"/>
                        <a:t> </a:t>
                      </a:r>
                      <a:r>
                        <a:rPr lang="en-US" sz="1400" spc="75" dirty="0" err="1" smtClean="0"/>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smtClean="0"/>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a:t>Eselon</a:t>
                      </a:r>
                      <a:r>
                        <a:rPr lang="en-US" sz="1400" spc="75" dirty="0"/>
                        <a:t>/</a:t>
                      </a:r>
                      <a:r>
                        <a:rPr lang="en-US" sz="1400" spc="75" dirty="0" err="1"/>
                        <a:t>Jenjang</a:t>
                      </a:r>
                      <a:r>
                        <a:rPr lang="en-US" sz="1400" spc="75" dirty="0"/>
                        <a:t> </a:t>
                      </a:r>
                      <a:r>
                        <a:rPr lang="en-US" sz="1400" spc="75" dirty="0" err="1"/>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a:t>: </a:t>
                      </a:r>
                      <a:r>
                        <a:rPr lang="en-US" sz="1400" dirty="0" err="1"/>
                        <a:t>IV.a</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Unit kerja</a:t>
                      </a:r>
                      <a:endParaRPr lang="en-US" sz="1400" dirty="0">
                        <a:latin typeface="+mn-lt"/>
                        <a:ea typeface="Calibri"/>
                        <a:cs typeface="Times New Roman"/>
                      </a:endParaRPr>
                    </a:p>
                  </a:txBody>
                  <a:tcPr marL="68580" marR="68580" marT="0" marB="0" anchor="ctr"/>
                </a:tc>
                <a:tc>
                  <a:txBody>
                    <a:bodyPr/>
                    <a:lstStyle/>
                    <a:p>
                      <a:pPr marL="2070735" marR="0" indent="-2053590">
                        <a:lnSpc>
                          <a:spcPct val="117000"/>
                        </a:lnSpc>
                        <a:spcBef>
                          <a:spcPts val="0"/>
                        </a:spcBef>
                        <a:spcAft>
                          <a:spcPts val="0"/>
                        </a:spcAft>
                        <a:tabLst>
                          <a:tab pos="1890395" algn="l"/>
                          <a:tab pos="2070735" algn="l"/>
                        </a:tabLst>
                      </a:pPr>
                      <a:r>
                        <a:rPr lang="en-US" sz="1400" dirty="0" smtClean="0">
                          <a:latin typeface="+mn-lt"/>
                          <a:ea typeface="Calibri"/>
                          <a:cs typeface="Arial"/>
                        </a:rPr>
                        <a:t>:</a:t>
                      </a:r>
                      <a:endParaRPr lang="id-ID" sz="1400" dirty="0">
                        <a:latin typeface="+mn-lt"/>
                        <a:ea typeface="Calibri"/>
                        <a:cs typeface="Arial"/>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Kedeputian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Bidang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Pengembangan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Kepegawaian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smtClean="0">
                          <a:solidFill>
                            <a:schemeClr val="dk1"/>
                          </a:solidFill>
                          <a:latin typeface="+mn-lt"/>
                          <a:ea typeface="+mn-ea"/>
                          <a:cs typeface="+mn-cs"/>
                        </a:rPr>
                        <a:t>Sub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Teknis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IV</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pPr>
                      <a:r>
                        <a:rPr lang="id-ID" sz="1400" dirty="0"/>
                        <a:t>: </a:t>
                      </a:r>
                      <a:r>
                        <a:rPr lang="en-US" sz="1400" dirty="0" smtClean="0"/>
                        <a:t> </a:t>
                      </a:r>
                      <a:r>
                        <a:rPr lang="id-ID" sz="1400" dirty="0" smtClean="0"/>
                        <a:t>-</a:t>
                      </a:r>
                      <a:endParaRPr lang="en-US" sz="1400" dirty="0">
                        <a:latin typeface="+mn-lt"/>
                        <a:ea typeface="Calibri"/>
                        <a:cs typeface="Times New Roman"/>
                      </a:endParaRPr>
                    </a:p>
                  </a:txBody>
                  <a:tcPr marL="68580" marR="68580" marT="0" marB="0" anchor="ct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40</a:t>
            </a:fld>
            <a:endParaRPr lang="en-US"/>
          </a:p>
        </p:txBody>
      </p:sp>
      <p:graphicFrame>
        <p:nvGraphicFramePr>
          <p:cNvPr id="11" name="Content Placeholder 4"/>
          <p:cNvGraphicFramePr>
            <a:graphicFrameLocks/>
          </p:cNvGraphicFramePr>
          <p:nvPr/>
        </p:nvGraphicFramePr>
        <p:xfrm>
          <a:off x="-1" y="3886200"/>
          <a:ext cx="9144001" cy="9218736"/>
        </p:xfrm>
        <a:graphic>
          <a:graphicData uri="http://schemas.openxmlformats.org/drawingml/2006/table">
            <a:tbl>
              <a:tblPr firstRow="1" bandRow="1">
                <a:tableStyleId>{5C22544A-7EE6-4342-B048-85BDC9FD1C3A}</a:tableStyleId>
              </a:tblPr>
              <a:tblGrid>
                <a:gridCol w="537883"/>
                <a:gridCol w="1521576"/>
                <a:gridCol w="1482811"/>
                <a:gridCol w="1682887"/>
                <a:gridCol w="1306281"/>
                <a:gridCol w="1447152"/>
                <a:gridCol w="1165411"/>
              </a:tblGrid>
              <a:tr h="96012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latin typeface="+mn-lt"/>
                        </a:rPr>
                        <a:t>Uraian</a:t>
                      </a:r>
                      <a:r>
                        <a:rPr lang="en-US" sz="1400" dirty="0" smtClean="0">
                          <a:latin typeface="+mn-lt"/>
                        </a:rPr>
                        <a:t> </a:t>
                      </a:r>
                      <a:r>
                        <a:rPr lang="en-US" sz="1400" dirty="0" err="1" smtClean="0">
                          <a:latin typeface="+mn-lt"/>
                        </a:rPr>
                        <a:t>Tugas</a:t>
                      </a:r>
                      <a:endParaRPr lang="en-US" sz="1400" dirty="0">
                        <a:latin typeface="+mn-lt"/>
                      </a:endParaRPr>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257616">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nchor="ctr"/>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nchor="ctr"/>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nchor="ctr"/>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nchor="ctr"/>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nchor="ctr"/>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nchor="ctr"/>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nchor="ctr"/>
                </a:tc>
              </a:tr>
              <a:tr h="347472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l">
                        <a:lnSpc>
                          <a:spcPct val="117000"/>
                        </a:lnSpc>
                        <a:spcBef>
                          <a:spcPts val="0"/>
                        </a:spcBef>
                        <a:spcAft>
                          <a:spcPts val="0"/>
                        </a:spcAft>
                        <a:tabLst>
                          <a:tab pos="111125" algn="l"/>
                          <a:tab pos="201295" algn="l"/>
                        </a:tabLst>
                      </a:pPr>
                      <a:r>
                        <a:rPr lang="en-US" sz="1400" kern="1200" dirty="0" err="1" smtClean="0">
                          <a:solidFill>
                            <a:schemeClr val="dk1"/>
                          </a:solidFill>
                          <a:latin typeface="+mn-lt"/>
                          <a:ea typeface="+mn-ea"/>
                          <a:cs typeface="+mn-cs"/>
                        </a:rPr>
                        <a:t>Merencanakan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berdasarkan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Rencana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Operasional</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Subdit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Evaluasi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Klasifikasi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sebagai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pedoman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pelaksanaan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tugas</a:t>
                      </a:r>
                      <a:endParaRPr lang="en-US" sz="1400" spc="75" dirty="0">
                        <a:latin typeface="+mn-lt"/>
                        <a:ea typeface="Times New Roman"/>
                        <a:cs typeface="Times New Roman"/>
                      </a:endParaRPr>
                    </a:p>
                  </a:txBody>
                  <a:tcPr marL="68580" marR="68580" marT="0" marB="0"/>
                </a:tc>
                <a:tc>
                  <a:txBody>
                    <a:bodyPr/>
                    <a:lstStyle/>
                    <a:p>
                      <a:pPr marL="0" indent="0" algn="l">
                        <a:lnSpc>
                          <a:spcPct val="117000"/>
                        </a:lnSpc>
                        <a:spcBef>
                          <a:spcPts val="0"/>
                        </a:spcBef>
                        <a:spcAft>
                          <a:spcPts val="0"/>
                        </a:spcAft>
                        <a:tabLst>
                          <a:tab pos="2865755" algn="ctr"/>
                          <a:tab pos="5731510" algn="r"/>
                        </a:tabLst>
                      </a:pPr>
                      <a:r>
                        <a:rPr lang="en-US" sz="1400" kern="1200" dirty="0" err="1" smtClean="0">
                          <a:solidFill>
                            <a:schemeClr val="dk1"/>
                          </a:solidFill>
                          <a:latin typeface="+mn-lt"/>
                          <a:ea typeface="+mn-ea"/>
                          <a:cs typeface="+mn-cs"/>
                        </a:rPr>
                        <a:t>Merencanakan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kegiatan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dirty="0" err="1">
                          <a:latin typeface="+mn-lt"/>
                          <a:ea typeface="Calibri"/>
                          <a:cs typeface="Arial"/>
                        </a:rPr>
                        <a:t>Menelaah</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program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Mempelajari</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tahun</a:t>
                      </a:r>
                      <a:r>
                        <a:rPr lang="en-US" sz="1400" dirty="0">
                          <a:latin typeface="+mn-lt"/>
                          <a:ea typeface="Calibri"/>
                          <a:cs typeface="Arial"/>
                        </a:rPr>
                        <a:t> </a:t>
                      </a:r>
                      <a:r>
                        <a:rPr lang="en-US" sz="1400" dirty="0" err="1">
                          <a:latin typeface="+mn-lt"/>
                          <a:ea typeface="Calibri"/>
                          <a:cs typeface="Arial"/>
                        </a:rPr>
                        <a:t>lalu</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Mengkonsultasikan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pimpinan</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mendapatkan</a:t>
                      </a:r>
                      <a:r>
                        <a:rPr lang="en-US" sz="1400" dirty="0">
                          <a:latin typeface="+mn-lt"/>
                          <a:ea typeface="Calibri"/>
                          <a:cs typeface="Arial"/>
                        </a:rPr>
                        <a:t> </a:t>
                      </a:r>
                      <a:r>
                        <a:rPr lang="en-US" sz="1400" dirty="0" err="1">
                          <a:latin typeface="+mn-lt"/>
                          <a:ea typeface="Calibri"/>
                          <a:cs typeface="Arial"/>
                        </a:rPr>
                        <a:t>pengarahan</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Memfinalisasi</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dirty="0" err="1">
                          <a:latin typeface="+mn-lt"/>
                          <a:ea typeface="Calibri"/>
                          <a:cs typeface="Arial"/>
                        </a:rPr>
                        <a:t>Menelaah</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program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Memfinalisasi</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marL="173038" indent="0" algn="just">
                        <a:lnSpc>
                          <a:spcPct val="150000"/>
                        </a:lnSpc>
                        <a:spcAft>
                          <a:spcPts val="0"/>
                        </a:spcAft>
                      </a:pPr>
                      <a:r>
                        <a:rPr lang="en-US" sz="1400" dirty="0" err="1">
                          <a:latin typeface="+mn-lt"/>
                          <a:ea typeface="Calibri"/>
                          <a:cs typeface="Arial"/>
                        </a:rPr>
                        <a:t>Perencanaan</a:t>
                      </a:r>
                      <a:r>
                        <a:rPr lang="en-US" sz="1400" dirty="0">
                          <a:latin typeface="+mn-lt"/>
                          <a:ea typeface="Calibri"/>
                          <a:cs typeface="Arial"/>
                        </a:rPr>
                        <a:t> </a:t>
                      </a:r>
                      <a:r>
                        <a:rPr lang="en-US" sz="1400" b="1" dirty="0">
                          <a:latin typeface="+mn-lt"/>
                          <a:ea typeface="Calibri"/>
                          <a:cs typeface="Arial"/>
                        </a:rPr>
                        <a:t>(Per)</a:t>
                      </a:r>
                      <a:endParaRPr lang="id-ID" sz="1400" dirty="0">
                        <a:latin typeface="+mn-lt"/>
                        <a:ea typeface="Calibri"/>
                        <a:cs typeface="Times New Roman"/>
                      </a:endParaRPr>
                    </a:p>
                  </a:txBody>
                  <a:tcPr marL="68580" marR="68580" marT="0" marB="0"/>
                </a:tc>
                <a:tc>
                  <a:txBody>
                    <a:bodyPr/>
                    <a:lstStyle/>
                    <a:p>
                      <a:pPr marL="173038" indent="0" algn="just">
                        <a:lnSpc>
                          <a:spcPct val="150000"/>
                        </a:lnSpc>
                        <a:spcAft>
                          <a:spcPts val="0"/>
                        </a:spcAft>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operasional</a:t>
                      </a:r>
                      <a:r>
                        <a:rPr lang="en-US" sz="1400" dirty="0">
                          <a:latin typeface="+mn-lt"/>
                          <a:ea typeface="Calibri"/>
                          <a:cs typeface="Arial"/>
                        </a:rPr>
                        <a:t> </a:t>
                      </a:r>
                      <a:r>
                        <a:rPr lang="en-US" sz="1400" b="1" dirty="0">
                          <a:latin typeface="+mn-lt"/>
                          <a:ea typeface="Calibri"/>
                          <a:cs typeface="Arial"/>
                        </a:rPr>
                        <a:t>(Per.2)</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41</a:t>
            </a:fld>
            <a:endParaRPr lang="en-US"/>
          </a:p>
        </p:txBody>
      </p:sp>
      <p:graphicFrame>
        <p:nvGraphicFramePr>
          <p:cNvPr id="5" name="Content Placeholder 4"/>
          <p:cNvGraphicFramePr>
            <a:graphicFrameLocks/>
          </p:cNvGraphicFramePr>
          <p:nvPr/>
        </p:nvGraphicFramePr>
        <p:xfrm>
          <a:off x="-1" y="2"/>
          <a:ext cx="9144002" cy="8022019"/>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537227">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157097">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5935075">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dirty="0" err="1">
                          <a:latin typeface="+mn-lt"/>
                          <a:ea typeface="Calibri"/>
                          <a:cs typeface="Arial"/>
                        </a:rPr>
                        <a:t>Membagi</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kepada</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tanggung</a:t>
                      </a:r>
                      <a:r>
                        <a:rPr lang="en-US" sz="1400" dirty="0">
                          <a:latin typeface="+mn-lt"/>
                          <a:ea typeface="Calibri"/>
                          <a:cs typeface="Arial"/>
                        </a:rPr>
                        <a:t> </a:t>
                      </a:r>
                      <a:r>
                        <a:rPr lang="en-US" sz="1400" dirty="0" err="1">
                          <a:latin typeface="+mn-lt"/>
                          <a:ea typeface="Calibri"/>
                          <a:cs typeface="Arial"/>
                        </a:rPr>
                        <a:t>jawab</a:t>
                      </a:r>
                      <a:r>
                        <a:rPr lang="en-US" sz="1400" dirty="0">
                          <a:latin typeface="+mn-lt"/>
                          <a:ea typeface="Calibri"/>
                          <a:cs typeface="Arial"/>
                        </a:rPr>
                        <a:t> </a:t>
                      </a:r>
                      <a:r>
                        <a:rPr lang="en-US" sz="1400" dirty="0" err="1">
                          <a:latin typeface="+mn-lt"/>
                          <a:ea typeface="Calibri"/>
                          <a:cs typeface="Arial"/>
                        </a:rPr>
                        <a:t>masing-masing</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kelancaran</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endParaRPr lang="id-ID" sz="1400" dirty="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Membagi tugas kepada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tabLst>
                          <a:tab pos="201295" algn="l"/>
                        </a:tabLst>
                      </a:pPr>
                      <a:r>
                        <a:rPr lang="en-US" sz="1400">
                          <a:latin typeface="+mn-lt"/>
                          <a:ea typeface="Calibri"/>
                          <a:cs typeface="Arial"/>
                        </a:rPr>
                        <a:t>Menjabarkan rencana kegiatan menjadi tugas-tugas yang harus dilaksanakan bawahan;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201295" algn="l"/>
                        </a:tabLst>
                      </a:pPr>
                      <a:r>
                        <a:rPr lang="en-US" sz="1400">
                          <a:latin typeface="+mn-lt"/>
                          <a:ea typeface="Calibri"/>
                          <a:cs typeface="Arial"/>
                        </a:rPr>
                        <a:t>Menghimpun saran dan masukan dari bawahan;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201295" algn="l"/>
                        </a:tabLst>
                      </a:pPr>
                      <a:r>
                        <a:rPr lang="en-US" sz="1400">
                          <a:latin typeface="+mn-lt"/>
                          <a:ea typeface="Calibri"/>
                          <a:cs typeface="Arial"/>
                        </a:rPr>
                        <a:t>Memberikan petunjuk pelaksanaan tugas kepada bawahan;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201295" algn="l"/>
                        </a:tabLst>
                      </a:pPr>
                      <a:r>
                        <a:rPr lang="en-US" sz="1400">
                          <a:latin typeface="+mn-lt"/>
                          <a:ea typeface="Calibri"/>
                          <a:cs typeface="Arial"/>
                        </a:rPr>
                        <a:t>Menentukan target waktu penyelesaian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201295" algn="l"/>
                        </a:tabLst>
                      </a:pPr>
                      <a:r>
                        <a:rPr lang="en-US" sz="1400">
                          <a:latin typeface="+mn-lt"/>
                          <a:ea typeface="Calibri"/>
                          <a:cs typeface="Arial"/>
                        </a:rPr>
                        <a:t>Mendelegasikan tugas kepada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tabLst>
                          <a:tab pos="111760" algn="l"/>
                        </a:tabLst>
                      </a:pPr>
                      <a:r>
                        <a:rPr lang="en-US" sz="1400">
                          <a:latin typeface="+mn-lt"/>
                          <a:ea typeface="Calibri"/>
                          <a:cs typeface="Arial"/>
                        </a:rPr>
                        <a:t>Menjabarkan rencana kegiatan menjadi tugas-tugas yang harus dilaksanakan bawahan;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111760" algn="l"/>
                        </a:tabLst>
                      </a:pPr>
                      <a:r>
                        <a:rPr lang="en-US" sz="1400">
                          <a:latin typeface="+mn-lt"/>
                          <a:ea typeface="Calibri"/>
                          <a:cs typeface="Arial"/>
                        </a:rPr>
                        <a:t>Menentukan target waktu penyelesaian</a:t>
                      </a:r>
                      <a:endParaRPr lang="id-ID" sz="1400">
                        <a:latin typeface="+mn-lt"/>
                        <a:ea typeface="Calibri"/>
                        <a:cs typeface="Times New Roman"/>
                      </a:endParaRPr>
                    </a:p>
                    <a:p>
                      <a:pPr marL="342900" lvl="0" indent="-342900">
                        <a:lnSpc>
                          <a:spcPct val="150000"/>
                        </a:lnSpc>
                        <a:spcAft>
                          <a:spcPts val="0"/>
                        </a:spcAft>
                        <a:buFont typeface="+mj-lt"/>
                        <a:buAutoNum type="arabicParenR"/>
                        <a:tabLst>
                          <a:tab pos="111760" algn="l"/>
                        </a:tabLst>
                      </a:pPr>
                      <a:r>
                        <a:rPr lang="en-US" sz="1400">
                          <a:latin typeface="+mn-lt"/>
                          <a:ea typeface="Calibri"/>
                          <a:cs typeface="Arial"/>
                        </a:rPr>
                        <a:t>Mendelegasikan tugas kepada bawahan.</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Kepemimpinan</a:t>
                      </a:r>
                      <a:r>
                        <a:rPr lang="en-US" sz="1400" b="1" dirty="0">
                          <a:latin typeface="+mn-lt"/>
                          <a:ea typeface="Calibri"/>
                          <a:cs typeface="Arial"/>
                        </a:rPr>
                        <a:t> (</a:t>
                      </a:r>
                      <a:r>
                        <a:rPr lang="en-US" sz="1400" b="1" dirty="0" err="1">
                          <a:latin typeface="+mn-lt"/>
                          <a:ea typeface="Calibri"/>
                          <a:cs typeface="Arial"/>
                        </a:rPr>
                        <a:t>Kp</a:t>
                      </a:r>
                      <a:r>
                        <a:rPr lang="en-US" sz="1400" b="1"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Meyakinkan</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tentang</a:t>
                      </a:r>
                      <a:r>
                        <a:rPr lang="en-US" sz="1400" dirty="0">
                          <a:latin typeface="+mn-lt"/>
                          <a:ea typeface="Calibri"/>
                          <a:cs typeface="Arial"/>
                        </a:rPr>
                        <a:t> </a:t>
                      </a:r>
                      <a:r>
                        <a:rPr lang="en-US" sz="1400" dirty="0" err="1">
                          <a:latin typeface="+mn-lt"/>
                          <a:ea typeface="Calibri"/>
                          <a:cs typeface="Arial"/>
                        </a:rPr>
                        <a:t>pentingnya</a:t>
                      </a:r>
                      <a:r>
                        <a:rPr lang="en-US" sz="1400" dirty="0">
                          <a:latin typeface="+mn-lt"/>
                          <a:ea typeface="Calibri"/>
                          <a:cs typeface="Arial"/>
                        </a:rPr>
                        <a:t> </a:t>
                      </a:r>
                      <a:r>
                        <a:rPr lang="en-US" sz="1400" dirty="0" err="1">
                          <a:latin typeface="+mn-lt"/>
                          <a:ea typeface="Calibri"/>
                          <a:cs typeface="Arial"/>
                        </a:rPr>
                        <a:t>pencapaian</a:t>
                      </a:r>
                      <a:r>
                        <a:rPr lang="en-US" sz="1400" dirty="0">
                          <a:latin typeface="+mn-lt"/>
                          <a:ea typeface="Calibri"/>
                          <a:cs typeface="Arial"/>
                        </a:rPr>
                        <a:t> </a:t>
                      </a:r>
                      <a:r>
                        <a:rPr lang="en-US" sz="1400" dirty="0" err="1">
                          <a:latin typeface="+mn-lt"/>
                          <a:ea typeface="Calibri"/>
                          <a:cs typeface="Arial"/>
                        </a:rPr>
                        <a:t>tujuan</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a:t>
                      </a:r>
                      <a:r>
                        <a:rPr lang="en-US" sz="1400" b="1" dirty="0">
                          <a:latin typeface="+mn-lt"/>
                          <a:ea typeface="Calibri"/>
                          <a:cs typeface="Arial"/>
                        </a:rPr>
                        <a:t>(Kp.1)</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42</a:t>
            </a:fld>
            <a:endParaRPr lang="en-US"/>
          </a:p>
        </p:txBody>
      </p:sp>
      <p:graphicFrame>
        <p:nvGraphicFramePr>
          <p:cNvPr id="5" name="Content Placeholder 4"/>
          <p:cNvGraphicFramePr>
            <a:graphicFrameLocks/>
          </p:cNvGraphicFramePr>
          <p:nvPr/>
        </p:nvGraphicFramePr>
        <p:xfrm>
          <a:off x="-1" y="0"/>
          <a:ext cx="9144002" cy="9144809"/>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96012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08228">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7876461">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3</a:t>
                      </a:r>
                      <a:endParaRPr lang="en-US" sz="1400" spc="75" dirty="0">
                        <a:latin typeface="+mn-lt"/>
                        <a:ea typeface="Times New Roman"/>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Membimbing pelaksanaan tugas bawahan dilingkungan Seksi Pelayanan Direktorat sesuai dengan tugas dan tanggung jawab yang diberikan agar pekerjaan berjalan tertib dan lancer</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Membimbing pelaksanaan tugas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Menjelaskan tugas yang akan dilaksanakan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Mengidentifikasi kesulitan yang dialami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Mengkonsultasikan permasalahan kepada kepala sub direktorat untuk menentukan solusi terbaik;</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Memberikan arahan kepada bawahan terkait permasalahan yang dialami.</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Menjelaskan tugas yang akan dilaksanakan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Memberikan arahan kepada bawahan terkait permasalahan yang dialami.</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Membimbing </a:t>
                      </a:r>
                      <a:r>
                        <a:rPr lang="en-US" sz="1400" b="1">
                          <a:latin typeface="+mn-lt"/>
                          <a:ea typeface="Calibri"/>
                          <a:cs typeface="Arial"/>
                        </a:rPr>
                        <a:t>(M)</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Menentukan</a:t>
                      </a:r>
                      <a:r>
                        <a:rPr lang="en-US" sz="1400" dirty="0">
                          <a:latin typeface="+mn-lt"/>
                          <a:ea typeface="Calibri"/>
                          <a:cs typeface="Arial"/>
                        </a:rPr>
                        <a:t> target </a:t>
                      </a:r>
                      <a:r>
                        <a:rPr lang="en-US" sz="1400" dirty="0" err="1">
                          <a:latin typeface="+mn-lt"/>
                          <a:ea typeface="Calibri"/>
                          <a:cs typeface="Arial"/>
                        </a:rPr>
                        <a:t>kerja</a:t>
                      </a:r>
                      <a:r>
                        <a:rPr lang="en-US" sz="1400" dirty="0">
                          <a:latin typeface="+mn-lt"/>
                          <a:ea typeface="Calibri"/>
                          <a:cs typeface="Arial"/>
                        </a:rPr>
                        <a:t> yang </a:t>
                      </a:r>
                      <a:r>
                        <a:rPr lang="en-US" sz="1400" dirty="0" err="1">
                          <a:latin typeface="+mn-lt"/>
                          <a:ea typeface="Calibri"/>
                          <a:cs typeface="Arial"/>
                        </a:rPr>
                        <a:t>harus</a:t>
                      </a:r>
                      <a:r>
                        <a:rPr lang="en-US" sz="1400" dirty="0">
                          <a:latin typeface="+mn-lt"/>
                          <a:ea typeface="Calibri"/>
                          <a:cs typeface="Arial"/>
                        </a:rPr>
                        <a:t> </a:t>
                      </a:r>
                      <a:r>
                        <a:rPr lang="en-US" sz="1400" dirty="0" err="1">
                          <a:latin typeface="+mn-lt"/>
                          <a:ea typeface="Calibri"/>
                          <a:cs typeface="Arial"/>
                        </a:rPr>
                        <a:t>dicapai</a:t>
                      </a:r>
                      <a:r>
                        <a:rPr lang="en-US" sz="1400" dirty="0">
                          <a:latin typeface="+mn-lt"/>
                          <a:ea typeface="Calibri"/>
                          <a:cs typeface="Arial"/>
                        </a:rPr>
                        <a:t> </a:t>
                      </a:r>
                      <a:r>
                        <a:rPr lang="en-US" sz="1400" dirty="0" err="1">
                          <a:latin typeface="+mn-lt"/>
                          <a:ea typeface="Calibri"/>
                          <a:cs typeface="Arial"/>
                        </a:rPr>
                        <a:t>oleh</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              </a:t>
                      </a:r>
                      <a:r>
                        <a:rPr lang="en-US" sz="1400" b="1" dirty="0">
                          <a:latin typeface="+mn-lt"/>
                          <a:ea typeface="Calibri"/>
                          <a:cs typeface="Arial"/>
                        </a:rPr>
                        <a:t>(M.2)</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43</a:t>
            </a:fld>
            <a:endParaRPr lang="en-US"/>
          </a:p>
        </p:txBody>
      </p:sp>
      <p:graphicFrame>
        <p:nvGraphicFramePr>
          <p:cNvPr id="5" name="Content Placeholder 4"/>
          <p:cNvGraphicFramePr>
            <a:graphicFrameLocks/>
          </p:cNvGraphicFramePr>
          <p:nvPr/>
        </p:nvGraphicFramePr>
        <p:xfrm>
          <a:off x="-1" y="1"/>
          <a:ext cx="9144002" cy="12507040"/>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96012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25408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1129284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4</a:t>
                      </a:r>
                      <a:endParaRPr lang="en-US" sz="1400" spc="75" dirty="0">
                        <a:latin typeface="+mn-lt"/>
                        <a:ea typeface="Times New Roman"/>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Memeriksa hasil kerja bawahan di lingkungan Seksi Pelayanan Direktorat sesuai dengan prosedur dan peraturan yang berlaku agar terhindar   dari kesalahan</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Memeriksa hasil kerja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Menelaah hasil kerja yang dilakukan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Menentukan standar kualitas dan/atau kuantitas hasil kerja;</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Mengidentifikasi kesalahan  hasil kerja sesuai dengan standar yang telah ditentukan;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koreksi pada hasil kerja berupa catatan tertulis;</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Memberikan arahan terkait koreksi hasil kerja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Menelaah hasil kerja yang dilakukan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koreksi pada hasil kerja berupa catatan tertulis.</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Kualitas                 </a:t>
                      </a:r>
                      <a:r>
                        <a:rPr lang="en-US" sz="1400" b="1">
                          <a:latin typeface="+mn-lt"/>
                          <a:ea typeface="Calibri"/>
                          <a:cs typeface="Arial"/>
                        </a:rPr>
                        <a:t>(BpK)</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prosedur</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sumberdaya</a:t>
                      </a:r>
                      <a:r>
                        <a:rPr lang="en-US" sz="1400" dirty="0">
                          <a:latin typeface="+mn-lt"/>
                          <a:ea typeface="Calibri"/>
                          <a:cs typeface="Arial"/>
                        </a:rPr>
                        <a:t> yang </a:t>
                      </a:r>
                      <a:r>
                        <a:rPr lang="en-US" sz="1400" dirty="0" err="1">
                          <a:latin typeface="+mn-lt"/>
                          <a:ea typeface="Calibri"/>
                          <a:cs typeface="Arial"/>
                        </a:rPr>
                        <a:t>standar</a:t>
                      </a:r>
                      <a:r>
                        <a:rPr lang="en-US" sz="1400" dirty="0">
                          <a:latin typeface="+mn-lt"/>
                          <a:ea typeface="Calibri"/>
                          <a:cs typeface="Arial"/>
                        </a:rPr>
                        <a:t>.               </a:t>
                      </a:r>
                      <a:r>
                        <a:rPr lang="en-US" sz="1400" b="1" dirty="0">
                          <a:latin typeface="+mn-lt"/>
                          <a:ea typeface="Calibri"/>
                          <a:cs typeface="Arial"/>
                        </a:rPr>
                        <a:t>(BpK.1)</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1066800" y="4572000"/>
            <a:ext cx="7498080" cy="1676400"/>
          </a:xfrm>
          <a:effectLst>
            <a:outerShdw blurRad="50800" dist="38100" dir="2700000" algn="tl" rotWithShape="0">
              <a:prstClr val="black">
                <a:alpha val="40000"/>
              </a:prstClr>
            </a:outerShdw>
          </a:effectLst>
        </p:spPr>
        <p:txBody>
          <a:bodyPr>
            <a:normAutofit/>
          </a:bodyPr>
          <a:lstStyle/>
          <a:p>
            <a:r>
              <a:rPr lang="en-US" sz="2000" dirty="0" err="1" smtClean="0"/>
              <a:t>Keterangan</a:t>
            </a:r>
            <a:r>
              <a:rPr lang="en-US" sz="2000" dirty="0" smtClean="0"/>
              <a:t>:</a:t>
            </a:r>
            <a:br>
              <a:rPr lang="en-US" sz="2000" dirty="0" smtClean="0"/>
            </a:br>
            <a:r>
              <a:rPr lang="en-US" sz="2000" dirty="0" err="1" smtClean="0"/>
              <a:t>Pengisian</a:t>
            </a:r>
            <a:r>
              <a:rPr lang="en-US" sz="2000" dirty="0" smtClean="0"/>
              <a:t> </a:t>
            </a:r>
            <a:r>
              <a:rPr lang="en-US" sz="2000" dirty="0" err="1" smtClean="0"/>
              <a:t>kolom</a:t>
            </a:r>
            <a:r>
              <a:rPr lang="en-US" sz="2000" dirty="0" smtClean="0"/>
              <a:t> </a:t>
            </a:r>
            <a:r>
              <a:rPr lang="en-US" sz="2000" dirty="0" err="1" smtClean="0"/>
              <a:t>Uraian</a:t>
            </a:r>
            <a:r>
              <a:rPr lang="en-US" sz="2000" dirty="0" smtClean="0"/>
              <a:t> </a:t>
            </a:r>
            <a:r>
              <a:rPr lang="en-US" sz="2000" dirty="0" err="1" smtClean="0"/>
              <a:t>Tugas</a:t>
            </a:r>
            <a:r>
              <a:rPr lang="en-US" sz="2000" dirty="0" smtClean="0"/>
              <a:t> </a:t>
            </a:r>
            <a:r>
              <a:rPr lang="en-US" sz="2000" dirty="0" err="1" smtClean="0"/>
              <a:t>bersumber</a:t>
            </a:r>
            <a:r>
              <a:rPr lang="en-US" sz="2000" dirty="0" smtClean="0"/>
              <a:t> </a:t>
            </a:r>
            <a:r>
              <a:rPr lang="en-US" sz="2000" dirty="0" err="1" smtClean="0"/>
              <a:t>pada</a:t>
            </a:r>
            <a:r>
              <a:rPr lang="en-US" sz="2000" dirty="0" smtClean="0"/>
              <a:t> </a:t>
            </a:r>
            <a:r>
              <a:rPr lang="en-US" sz="2000" dirty="0" err="1" smtClean="0"/>
              <a:t>uraian</a:t>
            </a:r>
            <a:r>
              <a:rPr lang="en-US" sz="2000" dirty="0" smtClean="0"/>
              <a:t> </a:t>
            </a:r>
            <a:r>
              <a:rPr lang="en-US" sz="2000" dirty="0" err="1" smtClean="0"/>
              <a:t>tugas</a:t>
            </a:r>
            <a:r>
              <a:rPr lang="en-US" sz="2000" dirty="0" smtClean="0"/>
              <a:t> </a:t>
            </a:r>
            <a:r>
              <a:rPr lang="en-US" sz="2000" dirty="0" err="1" smtClean="0"/>
              <a:t>teknis</a:t>
            </a:r>
            <a:r>
              <a:rPr lang="en-US" sz="2000" dirty="0" smtClean="0"/>
              <a:t> </a:t>
            </a:r>
            <a:r>
              <a:rPr lang="en-US" sz="2000" dirty="0" err="1" smtClean="0"/>
              <a:t>sebagaimana</a:t>
            </a:r>
            <a:r>
              <a:rPr lang="en-US" sz="2000" dirty="0" smtClean="0"/>
              <a:t> </a:t>
            </a:r>
            <a:r>
              <a:rPr lang="en-US" sz="2000" dirty="0" err="1" smtClean="0"/>
              <a:t>tercantum</a:t>
            </a:r>
            <a:r>
              <a:rPr lang="en-US" sz="2000" dirty="0" smtClean="0"/>
              <a:t> </a:t>
            </a:r>
            <a:r>
              <a:rPr lang="en-US" sz="2000" dirty="0" err="1" smtClean="0"/>
              <a:t>dalam</a:t>
            </a:r>
            <a:r>
              <a:rPr lang="en-US" sz="2000" dirty="0" smtClean="0"/>
              <a:t> </a:t>
            </a:r>
            <a:r>
              <a:rPr lang="en-US" sz="2000" dirty="0" err="1" smtClean="0"/>
              <a:t>angka</a:t>
            </a:r>
            <a:r>
              <a:rPr lang="en-US" sz="2000" dirty="0" smtClean="0"/>
              <a:t> 5 </a:t>
            </a:r>
            <a:r>
              <a:rPr lang="en-US" sz="2000" dirty="0" err="1" smtClean="0"/>
              <a:t>Formulir</a:t>
            </a:r>
            <a:r>
              <a:rPr lang="en-US" sz="2000" dirty="0" smtClean="0"/>
              <a:t> </a:t>
            </a:r>
            <a:r>
              <a:rPr lang="en-US" sz="2000" dirty="0" err="1" smtClean="0"/>
              <a:t>Pengisian</a:t>
            </a:r>
            <a:r>
              <a:rPr lang="en-US" sz="2000" dirty="0" smtClean="0"/>
              <a:t> Data </a:t>
            </a:r>
            <a:r>
              <a:rPr lang="en-US" sz="2000" dirty="0" err="1" smtClean="0"/>
              <a:t>Jabatan</a:t>
            </a:r>
            <a:r>
              <a:rPr lang="en-US" sz="2000" dirty="0" smtClean="0"/>
              <a:t>. </a:t>
            </a:r>
            <a:br>
              <a:rPr lang="en-US" sz="2000" dirty="0" smtClean="0"/>
            </a:br>
            <a:endParaRPr lang="id-ID" sz="2000" dirty="0"/>
          </a:p>
        </p:txBody>
      </p:sp>
      <p:sp>
        <p:nvSpPr>
          <p:cNvPr id="4" name="Slide Number Placeholder 3"/>
          <p:cNvSpPr>
            <a:spLocks noGrp="1"/>
          </p:cNvSpPr>
          <p:nvPr>
            <p:ph type="sldNum" sz="quarter" idx="12"/>
          </p:nvPr>
        </p:nvSpPr>
        <p:spPr/>
        <p:txBody>
          <a:bodyPr/>
          <a:lstStyle/>
          <a:p>
            <a:fld id="{F39800C6-A770-4B4E-8B6E-9E73D56B30AC}" type="slidenum">
              <a:rPr lang="en-US" smtClean="0"/>
              <a:pPr/>
              <a:t>44</a:t>
            </a:fld>
            <a:endParaRPr lang="en-US"/>
          </a:p>
        </p:txBody>
      </p:sp>
      <p:graphicFrame>
        <p:nvGraphicFramePr>
          <p:cNvPr id="5" name="Content Placeholder 4"/>
          <p:cNvGraphicFramePr>
            <a:graphicFrameLocks/>
          </p:cNvGraphicFramePr>
          <p:nvPr/>
        </p:nvGraphicFramePr>
        <p:xfrm>
          <a:off x="-1" y="0"/>
          <a:ext cx="9144002" cy="5959710"/>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117729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0186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434340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5</a:t>
                      </a:r>
                      <a:endParaRPr lang="en-US" sz="1400" spc="75" dirty="0">
                        <a:latin typeface="+mn-lt"/>
                        <a:ea typeface="Times New Roman"/>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Melaksanakan Pelayanan Administrasi Direktorat  sesuai dengan prosedur dan arahan pimpinan untuk membantu kelancaran kegiatan Direktorat Standardisasi dan Kompetensi Jabatan.</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Melaksanakan Pelayanan Administrasi Direktorat</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dirty="0" err="1">
                          <a:latin typeface="+mn-lt"/>
                          <a:ea typeface="Calibri"/>
                          <a:cs typeface="Arial"/>
                        </a:rPr>
                        <a:t>Menyelenggarakan</a:t>
                      </a:r>
                      <a:r>
                        <a:rPr lang="en-US" sz="1400" dirty="0">
                          <a:latin typeface="+mn-lt"/>
                          <a:ea typeface="Calibri"/>
                          <a:cs typeface="Arial"/>
                        </a:rPr>
                        <a:t> </a:t>
                      </a:r>
                      <a:r>
                        <a:rPr lang="en-US" sz="1400" dirty="0" err="1">
                          <a:latin typeface="+mn-lt"/>
                          <a:ea typeface="Calibri"/>
                          <a:cs typeface="Arial"/>
                        </a:rPr>
                        <a:t>administrasi</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pengelolaan</a:t>
                      </a:r>
                      <a:r>
                        <a:rPr lang="en-US" sz="1400" dirty="0">
                          <a:latin typeface="+mn-lt"/>
                          <a:ea typeface="Calibri"/>
                          <a:cs typeface="Arial"/>
                        </a:rPr>
                        <a:t> </a:t>
                      </a:r>
                      <a:r>
                        <a:rPr lang="en-US" sz="1400" dirty="0" err="1">
                          <a:latin typeface="+mn-lt"/>
                          <a:ea typeface="Calibri"/>
                          <a:cs typeface="Arial"/>
                        </a:rPr>
                        <a:t>barang</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ATK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arenR"/>
                      </a:pPr>
                      <a:r>
                        <a:rPr lang="en-US" sz="1400" dirty="0" err="1">
                          <a:latin typeface="+mn-lt"/>
                          <a:ea typeface="Calibri"/>
                          <a:cs typeface="Arial"/>
                        </a:rPr>
                        <a:t>Memfalitasi</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Direktora</a:t>
                      </a:r>
                      <a:r>
                        <a:rPr lang="id-ID" sz="1400" dirty="0">
                          <a:latin typeface="+mn-lt"/>
                          <a:ea typeface="Calibri"/>
                          <a:cs typeface="Arial"/>
                        </a:rPr>
                        <a:t>t</a:t>
                      </a:r>
                      <a:r>
                        <a:rPr lang="en-US" sz="1400"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Menyelenggarakan administrasi Direktorat;</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Melakukan pengelolaan barang dan ATK Direktorat.</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Pelayanan            </a:t>
                      </a:r>
                      <a:r>
                        <a:rPr lang="en-US" sz="1400" b="1">
                          <a:latin typeface="+mn-lt"/>
                          <a:ea typeface="Calibri"/>
                          <a:cs typeface="Arial"/>
                        </a:rPr>
                        <a:t>(BpP)</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Memenuhi</a:t>
                      </a:r>
                      <a:r>
                        <a:rPr lang="en-US" sz="1400" dirty="0">
                          <a:latin typeface="+mn-lt"/>
                          <a:ea typeface="Calibri"/>
                          <a:cs typeface="Arial"/>
                        </a:rPr>
                        <a:t> </a:t>
                      </a:r>
                      <a:r>
                        <a:rPr lang="en-US" sz="1400" dirty="0" err="1">
                          <a:latin typeface="+mn-lt"/>
                          <a:ea typeface="Calibri"/>
                          <a:cs typeface="Arial"/>
                        </a:rPr>
                        <a:t>kebutuhan</a:t>
                      </a:r>
                      <a:r>
                        <a:rPr lang="en-US" sz="1400" dirty="0">
                          <a:latin typeface="+mn-lt"/>
                          <a:ea typeface="Calibri"/>
                          <a:cs typeface="Arial"/>
                        </a:rPr>
                        <a:t> </a:t>
                      </a:r>
                      <a:r>
                        <a:rPr lang="en-US" sz="1400" dirty="0" err="1">
                          <a:latin typeface="+mn-lt"/>
                          <a:ea typeface="Calibri"/>
                          <a:cs typeface="Arial"/>
                        </a:rPr>
                        <a:t>pelanggan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sumber</a:t>
                      </a:r>
                      <a:r>
                        <a:rPr lang="en-US" sz="1400" dirty="0">
                          <a:latin typeface="+mn-lt"/>
                          <a:ea typeface="Calibri"/>
                          <a:cs typeface="Arial"/>
                        </a:rPr>
                        <a:t> </a:t>
                      </a:r>
                      <a:r>
                        <a:rPr lang="en-US" sz="1400" dirty="0" err="1">
                          <a:latin typeface="+mn-lt"/>
                          <a:ea typeface="Calibri"/>
                          <a:cs typeface="Arial"/>
                        </a:rPr>
                        <a:t>daya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yang </a:t>
                      </a:r>
                      <a:r>
                        <a:rPr lang="en-US" sz="1400" dirty="0" err="1">
                          <a:latin typeface="+mn-lt"/>
                          <a:ea typeface="Calibri"/>
                          <a:cs typeface="Arial"/>
                        </a:rPr>
                        <a:t>tersedia</a:t>
                      </a:r>
                      <a:endParaRPr lang="id-ID" sz="1400" dirty="0">
                        <a:latin typeface="+mn-lt"/>
                        <a:ea typeface="Calibri"/>
                        <a:cs typeface="Times New Roman"/>
                      </a:endParaRPr>
                    </a:p>
                    <a:p>
                      <a:pPr>
                        <a:lnSpc>
                          <a:spcPct val="150000"/>
                        </a:lnSpc>
                        <a:spcAft>
                          <a:spcPts val="0"/>
                        </a:spcAft>
                      </a:pPr>
                      <a:r>
                        <a:rPr lang="en-US" sz="1400" dirty="0">
                          <a:latin typeface="+mn-lt"/>
                          <a:ea typeface="Calibri"/>
                          <a:cs typeface="Arial"/>
                        </a:rPr>
                        <a:t> </a:t>
                      </a:r>
                      <a:r>
                        <a:rPr lang="en-US" sz="1400" b="1" dirty="0">
                          <a:latin typeface="+mn-lt"/>
                          <a:ea typeface="Calibri"/>
                          <a:cs typeface="Arial"/>
                        </a:rPr>
                        <a:t>(BpP.2)</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45</a:t>
            </a:fld>
            <a:endParaRPr lang="en-US"/>
          </a:p>
        </p:txBody>
      </p:sp>
      <p:graphicFrame>
        <p:nvGraphicFramePr>
          <p:cNvPr id="5" name="Content Placeholder 4"/>
          <p:cNvGraphicFramePr>
            <a:graphicFrameLocks/>
          </p:cNvGraphicFramePr>
          <p:nvPr/>
        </p:nvGraphicFramePr>
        <p:xfrm>
          <a:off x="-1" y="0"/>
          <a:ext cx="9144002" cy="7702014"/>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1290394">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3086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5236746">
                <a:tc>
                  <a:txBody>
                    <a:bodyPr/>
                    <a:lstStyle/>
                    <a:p>
                      <a:pPr algn="ctr">
                        <a:lnSpc>
                          <a:spcPct val="150000"/>
                        </a:lnSpc>
                        <a:spcAft>
                          <a:spcPts val="0"/>
                        </a:spcAft>
                      </a:pPr>
                      <a:r>
                        <a:rPr lang="en-US" sz="1400" dirty="0">
                          <a:latin typeface="+mn-lt"/>
                          <a:ea typeface="Calibri"/>
                          <a:cs typeface="Arial"/>
                        </a:rPr>
                        <a:t>6.</a:t>
                      </a:r>
                      <a:endParaRPr lang="id-ID" sz="1400" dirty="0">
                        <a:latin typeface="+mn-lt"/>
                        <a:ea typeface="Calibri"/>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Menyiapkan Laporan Direktorat sesuai dengan prosedur dan ketentuan yang berlaku untuk mendukung akuntabilitas kinerja Direktorat Standardisasi dan Kompetensi Jabatan.</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Menyiapkan Laporan Direktorat</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Mereview  data capaian kegiatan setiap Subdit  di lingkungan Direktorat;</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konsep laporan Direktorat;</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Mengkonsultasikan konsep laopran dengan pimpinan;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Mengajukan konsep permintaan kepada pimpinan untuk ditandatangani.</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Mereview  data capaian kegiatan setiap Subdit  di lingkungan Direktorat</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konsep laporan Direktorat</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Mengkonsultasikan konsep laopran dengan pimpinan.</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Pencarian</a:t>
                      </a:r>
                      <a:r>
                        <a:rPr lang="en-US" sz="1400" dirty="0">
                          <a:latin typeface="+mn-lt"/>
                          <a:ea typeface="Calibri"/>
                          <a:cs typeface="Arial"/>
                        </a:rPr>
                        <a:t> </a:t>
                      </a:r>
                      <a:r>
                        <a:rPr lang="en-US" sz="1400" dirty="0" err="1">
                          <a:latin typeface="+mn-lt"/>
                          <a:ea typeface="Calibri"/>
                          <a:cs typeface="Arial"/>
                        </a:rPr>
                        <a:t>Informasi</a:t>
                      </a:r>
                      <a:r>
                        <a:rPr lang="en-US" sz="1400" dirty="0">
                          <a:latin typeface="+mn-lt"/>
                          <a:ea typeface="Calibri"/>
                          <a:cs typeface="Arial"/>
                        </a:rPr>
                        <a:t>          </a:t>
                      </a:r>
                      <a:r>
                        <a:rPr lang="en-US" sz="1400" b="1" dirty="0">
                          <a:latin typeface="+mn-lt"/>
                          <a:ea typeface="Calibri"/>
                          <a:cs typeface="Arial"/>
                        </a:rPr>
                        <a:t>(PI)</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upaya</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mengumpulkan</a:t>
                      </a:r>
                      <a:r>
                        <a:rPr lang="en-US" sz="1400" dirty="0">
                          <a:latin typeface="+mn-lt"/>
                          <a:ea typeface="Calibri"/>
                          <a:cs typeface="Arial"/>
                        </a:rPr>
                        <a:t> </a:t>
                      </a:r>
                      <a:r>
                        <a:rPr lang="en-US" sz="1400" dirty="0" err="1">
                          <a:latin typeface="+mn-lt"/>
                          <a:ea typeface="Calibri"/>
                          <a:cs typeface="Arial"/>
                        </a:rPr>
                        <a:t>informasi</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atau</a:t>
                      </a:r>
                      <a:r>
                        <a:rPr lang="en-US" sz="1400" dirty="0">
                          <a:latin typeface="+mn-lt"/>
                          <a:ea typeface="Calibri"/>
                          <a:cs typeface="Arial"/>
                        </a:rPr>
                        <a:t> </a:t>
                      </a:r>
                      <a:r>
                        <a:rPr lang="en-US" sz="1400" dirty="0" err="1">
                          <a:latin typeface="+mn-lt"/>
                          <a:ea typeface="Calibri"/>
                          <a:cs typeface="Arial"/>
                        </a:rPr>
                        <a:t>berbagai</a:t>
                      </a:r>
                      <a:r>
                        <a:rPr lang="en-US" sz="1400" dirty="0">
                          <a:latin typeface="+mn-lt"/>
                          <a:ea typeface="Calibri"/>
                          <a:cs typeface="Arial"/>
                        </a:rPr>
                        <a:t> media yang </a:t>
                      </a:r>
                      <a:r>
                        <a:rPr lang="en-US" sz="1400" dirty="0" err="1">
                          <a:latin typeface="+mn-lt"/>
                          <a:ea typeface="Calibri"/>
                          <a:cs typeface="Arial"/>
                        </a:rPr>
                        <a:t>terpercaya</a:t>
                      </a:r>
                      <a:r>
                        <a:rPr lang="en-US" sz="1400" dirty="0">
                          <a:latin typeface="+mn-lt"/>
                          <a:ea typeface="Calibri"/>
                          <a:cs typeface="Arial"/>
                        </a:rPr>
                        <a:t> </a:t>
                      </a:r>
                      <a:r>
                        <a:rPr lang="en-US" sz="1400" b="1" dirty="0">
                          <a:latin typeface="+mn-lt"/>
                          <a:ea typeface="Calibri"/>
                          <a:cs typeface="Arial"/>
                        </a:rPr>
                        <a:t>(PI.1)</a:t>
                      </a:r>
                      <a:endParaRPr lang="id-ID" sz="1400" dirty="0">
                        <a:latin typeface="+mn-lt"/>
                        <a:ea typeface="Calibri"/>
                        <a:cs typeface="Times New Roman"/>
                      </a:endParaRPr>
                    </a:p>
                  </a:txBody>
                  <a:tcPr marL="68580" marR="68580" marT="0" marB="0"/>
                </a:tc>
              </a:tr>
            </a:tbl>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46</a:t>
            </a:fld>
            <a:endParaRPr lang="en-US"/>
          </a:p>
        </p:txBody>
      </p:sp>
      <p:graphicFrame>
        <p:nvGraphicFramePr>
          <p:cNvPr id="5" name="Content Placeholder 4"/>
          <p:cNvGraphicFramePr>
            <a:graphicFrameLocks/>
          </p:cNvGraphicFramePr>
          <p:nvPr/>
        </p:nvGraphicFramePr>
        <p:xfrm>
          <a:off x="-1" y="0"/>
          <a:ext cx="9144002" cy="6599790"/>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117729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0186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4343400">
                <a:tc>
                  <a:txBody>
                    <a:bodyPr/>
                    <a:lstStyle/>
                    <a:p>
                      <a:pPr algn="ctr">
                        <a:lnSpc>
                          <a:spcPct val="150000"/>
                        </a:lnSpc>
                        <a:spcAft>
                          <a:spcPts val="0"/>
                        </a:spcAft>
                      </a:pPr>
                      <a:r>
                        <a:rPr lang="en-US" sz="1400" dirty="0">
                          <a:latin typeface="+mn-lt"/>
                          <a:ea typeface="Calibri"/>
                          <a:cs typeface="Arial"/>
                        </a:rPr>
                        <a:t>7.</a:t>
                      </a:r>
                      <a:endParaRPr lang="id-ID" sz="1400" dirty="0">
                        <a:latin typeface="+mn-lt"/>
                        <a:ea typeface="Calibri"/>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Mengevaluasi pelaksanaan tugas bawahan di lingkungan Seksi Pelayanan Direktorat dengan cara mengidentifikasi hambatan yang ada dalam rangka perbaikan kinerja dimasa mendatang</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Mengevaluasi pelaksanaan tugas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Mempelajari laporan pelaksanaan tugas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Menginventarisir permasalahan pelaksanaan kegiatan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Mendiskusikan kemajuan pelaksanaan tugas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Memberikan langkah-langkah perbaikan dalam pelaksanaan kegiatan bawahan.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Mempelajari laporan pelaksanaan tugas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Memberikan langkah-langkah perbaikan dalam pelaksanaan kegiatan bawahan.</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Kualitas                 </a:t>
                      </a:r>
                      <a:r>
                        <a:rPr lang="en-US" sz="1400" b="1">
                          <a:latin typeface="+mn-lt"/>
                          <a:ea typeface="Calibri"/>
                          <a:cs typeface="Arial"/>
                        </a:rPr>
                        <a:t>(BpK)</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Mengamati</a:t>
                      </a:r>
                      <a:r>
                        <a:rPr lang="en-US" sz="1400" dirty="0">
                          <a:latin typeface="+mn-lt"/>
                          <a:ea typeface="Calibri"/>
                          <a:cs typeface="Arial"/>
                        </a:rPr>
                        <a:t> </a:t>
                      </a:r>
                      <a:r>
                        <a:rPr lang="en-US" sz="1400" dirty="0" err="1">
                          <a:latin typeface="+mn-lt"/>
                          <a:ea typeface="Calibri"/>
                          <a:cs typeface="Arial"/>
                        </a:rPr>
                        <a:t>proses</a:t>
                      </a:r>
                      <a:r>
                        <a:rPr lang="en-US" sz="1400" dirty="0">
                          <a:latin typeface="+mn-lt"/>
                          <a:ea typeface="Calibri"/>
                          <a:cs typeface="Arial"/>
                        </a:rPr>
                        <a:t> </a:t>
                      </a:r>
                      <a:r>
                        <a:rPr lang="en-US" sz="1400" dirty="0" err="1">
                          <a:latin typeface="+mn-lt"/>
                          <a:ea typeface="Calibri"/>
                          <a:cs typeface="Arial"/>
                        </a:rPr>
                        <a:t>kerja</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mengantisipasi</a:t>
                      </a:r>
                      <a:r>
                        <a:rPr lang="en-US" sz="1400" dirty="0">
                          <a:latin typeface="+mn-lt"/>
                          <a:ea typeface="Calibri"/>
                          <a:cs typeface="Arial"/>
                        </a:rPr>
                        <a:t> </a:t>
                      </a:r>
                      <a:r>
                        <a:rPr lang="en-US" sz="1400" dirty="0" err="1">
                          <a:latin typeface="+mn-lt"/>
                          <a:ea typeface="Calibri"/>
                          <a:cs typeface="Arial"/>
                        </a:rPr>
                        <a:t>masalah</a:t>
                      </a:r>
                      <a:r>
                        <a:rPr lang="en-US" sz="1400" dirty="0">
                          <a:latin typeface="+mn-lt"/>
                          <a:ea typeface="Calibri"/>
                          <a:cs typeface="Arial"/>
                        </a:rPr>
                        <a:t> yang </a:t>
                      </a:r>
                      <a:r>
                        <a:rPr lang="en-US" sz="1400" dirty="0" err="1">
                          <a:latin typeface="+mn-lt"/>
                          <a:ea typeface="Calibri"/>
                          <a:cs typeface="Arial"/>
                        </a:rPr>
                        <a:t>tidak</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standar</a:t>
                      </a:r>
                      <a:r>
                        <a:rPr lang="en-US" sz="1400" dirty="0">
                          <a:latin typeface="+mn-lt"/>
                          <a:ea typeface="Calibri"/>
                          <a:cs typeface="Arial"/>
                        </a:rPr>
                        <a:t> </a:t>
                      </a:r>
                      <a:r>
                        <a:rPr lang="en-US" sz="1400" dirty="0" err="1">
                          <a:latin typeface="+mn-lt"/>
                          <a:ea typeface="Calibri"/>
                          <a:cs typeface="Arial"/>
                        </a:rPr>
                        <a:t>kerja</a:t>
                      </a:r>
                      <a:r>
                        <a:rPr lang="en-US" sz="1400" dirty="0">
                          <a:latin typeface="+mn-lt"/>
                          <a:ea typeface="Calibri"/>
                          <a:cs typeface="Arial"/>
                        </a:rPr>
                        <a:t>              </a:t>
                      </a:r>
                      <a:r>
                        <a:rPr lang="en-US" sz="1400" b="1" dirty="0">
                          <a:latin typeface="+mn-lt"/>
                          <a:ea typeface="Calibri"/>
                          <a:cs typeface="Arial"/>
                        </a:rPr>
                        <a:t>(BpK.2)</a:t>
                      </a:r>
                      <a:endParaRPr lang="id-ID" sz="1400" dirty="0">
                        <a:latin typeface="+mn-lt"/>
                        <a:ea typeface="Calibri"/>
                        <a:cs typeface="Times New Roman"/>
                      </a:endParaRPr>
                    </a:p>
                  </a:txBody>
                  <a:tcPr marL="68580" marR="68580" marT="0" marB="0"/>
                </a:tc>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47</a:t>
            </a:fld>
            <a:endParaRPr lang="en-US"/>
          </a:p>
        </p:txBody>
      </p:sp>
      <p:graphicFrame>
        <p:nvGraphicFramePr>
          <p:cNvPr id="5" name="Content Placeholder 4"/>
          <p:cNvGraphicFramePr>
            <a:graphicFrameLocks/>
          </p:cNvGraphicFramePr>
          <p:nvPr/>
        </p:nvGraphicFramePr>
        <p:xfrm>
          <a:off x="-1" y="0"/>
          <a:ext cx="9144002" cy="8840070"/>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117729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0186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4343400">
                <a:tc>
                  <a:txBody>
                    <a:bodyPr/>
                    <a:lstStyle/>
                    <a:p>
                      <a:pPr algn="ctr">
                        <a:lnSpc>
                          <a:spcPct val="150000"/>
                        </a:lnSpc>
                        <a:spcAft>
                          <a:spcPts val="0"/>
                        </a:spcAft>
                      </a:pPr>
                      <a:r>
                        <a:rPr lang="en-US" sz="1400" dirty="0">
                          <a:latin typeface="+mn-lt"/>
                          <a:ea typeface="Calibri"/>
                          <a:cs typeface="Arial"/>
                        </a:rPr>
                        <a:t>8.</a:t>
                      </a:r>
                      <a:endParaRPr lang="id-ID" sz="1400" dirty="0">
                        <a:latin typeface="+mn-lt"/>
                        <a:ea typeface="Calibri"/>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Melaporkan pelaksanaan tugas di lingkungan Seksi Pelayanan Direktorat sesuai dengan prosedur dan peraturan yang berlaku sebagai akuntabilitas kinerja dan rencana kegaiatan mendatang dengan prosedur dan peraturan yang berlaku sebagai akuntabilitas kinerja dan rencan kegaiatan mendatang</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Melaporkan pelaksanaan tugas</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Menganalisis laporan yang diterima dari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Membahas bahan laporan dengan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konsep laporan hasil pelaksanaan tugas;</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Mengkonsultasikan konsep laporan kepada atasan;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Memfinalisasi laporan pelaksanaan tugas.</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Menganalisis laporan yang diterima dari bawahan;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Membuat konsep laporan hasil pelaksanaan tugas;</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Mengkonsultasikan konsep laporan kepada atasan.</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Pencarian Informasi          </a:t>
                      </a:r>
                      <a:r>
                        <a:rPr lang="en-US" sz="1400" b="1">
                          <a:latin typeface="+mn-lt"/>
                          <a:ea typeface="Calibri"/>
                          <a:cs typeface="Arial"/>
                        </a:rPr>
                        <a:t>(PI)</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upaya</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mengumpulkan</a:t>
                      </a:r>
                      <a:r>
                        <a:rPr lang="en-US" sz="1400" dirty="0">
                          <a:latin typeface="+mn-lt"/>
                          <a:ea typeface="Calibri"/>
                          <a:cs typeface="Arial"/>
                        </a:rPr>
                        <a:t> </a:t>
                      </a:r>
                      <a:r>
                        <a:rPr lang="en-US" sz="1400" dirty="0" err="1">
                          <a:latin typeface="+mn-lt"/>
                          <a:ea typeface="Calibri"/>
                          <a:cs typeface="Arial"/>
                        </a:rPr>
                        <a:t>informasi</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atau</a:t>
                      </a:r>
                      <a:r>
                        <a:rPr lang="en-US" sz="1400" dirty="0">
                          <a:latin typeface="+mn-lt"/>
                          <a:ea typeface="Calibri"/>
                          <a:cs typeface="Arial"/>
                        </a:rPr>
                        <a:t> </a:t>
                      </a:r>
                      <a:r>
                        <a:rPr lang="en-US" sz="1400" dirty="0" err="1">
                          <a:latin typeface="+mn-lt"/>
                          <a:ea typeface="Calibri"/>
                          <a:cs typeface="Arial"/>
                        </a:rPr>
                        <a:t>berbagai</a:t>
                      </a:r>
                      <a:r>
                        <a:rPr lang="en-US" sz="1400" dirty="0">
                          <a:latin typeface="+mn-lt"/>
                          <a:ea typeface="Calibri"/>
                          <a:cs typeface="Arial"/>
                        </a:rPr>
                        <a:t> media yang </a:t>
                      </a:r>
                      <a:r>
                        <a:rPr lang="en-US" sz="1400" dirty="0" err="1">
                          <a:latin typeface="+mn-lt"/>
                          <a:ea typeface="Calibri"/>
                          <a:cs typeface="Arial"/>
                        </a:rPr>
                        <a:t>terpercaya</a:t>
                      </a:r>
                      <a:r>
                        <a:rPr lang="en-US" sz="1400" dirty="0">
                          <a:latin typeface="+mn-lt"/>
                          <a:ea typeface="Calibri"/>
                          <a:cs typeface="Arial"/>
                        </a:rPr>
                        <a:t> </a:t>
                      </a:r>
                      <a:r>
                        <a:rPr lang="en-US" sz="1400" b="1" dirty="0">
                          <a:latin typeface="+mn-lt"/>
                          <a:ea typeface="Calibri"/>
                          <a:cs typeface="Arial"/>
                        </a:rPr>
                        <a:t>(PI.1)</a:t>
                      </a:r>
                      <a:endParaRPr lang="id-ID" sz="1400" dirty="0">
                        <a:latin typeface="+mn-lt"/>
                        <a:ea typeface="Calibri"/>
                        <a:cs typeface="Times New Roman"/>
                      </a:endParaRPr>
                    </a:p>
                  </a:txBody>
                  <a:tcPr marL="68580" marR="68580" marT="0" marB="0"/>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48</a:t>
            </a:fld>
            <a:endParaRPr lang="en-US"/>
          </a:p>
        </p:txBody>
      </p:sp>
      <p:graphicFrame>
        <p:nvGraphicFramePr>
          <p:cNvPr id="5" name="Content Placeholder 4"/>
          <p:cNvGraphicFramePr>
            <a:graphicFrameLocks/>
          </p:cNvGraphicFramePr>
          <p:nvPr/>
        </p:nvGraphicFramePr>
        <p:xfrm>
          <a:off x="-1" y="0"/>
          <a:ext cx="9144002" cy="5822550"/>
        </p:xfrm>
        <a:graphic>
          <a:graphicData uri="http://schemas.openxmlformats.org/drawingml/2006/table">
            <a:tbl>
              <a:tblPr firstRow="1" bandRow="1">
                <a:tableStyleId>{5C22544A-7EE6-4342-B048-85BDC9FD1C3A}</a:tableStyleId>
              </a:tblPr>
              <a:tblGrid>
                <a:gridCol w="537883"/>
                <a:gridCol w="1439199"/>
                <a:gridCol w="1400433"/>
                <a:gridCol w="1977081"/>
                <a:gridCol w="1235676"/>
                <a:gridCol w="1388319"/>
                <a:gridCol w="1165411"/>
              </a:tblGrid>
              <a:tr h="1177290">
                <a:tc>
                  <a:txBody>
                    <a:bodyPr/>
                    <a:lstStyle/>
                    <a:p>
                      <a:pPr algn="ctr"/>
                      <a:r>
                        <a:rPr lang="en-US" sz="1400" dirty="0" smtClean="0">
                          <a:latin typeface="+mn-lt"/>
                        </a:rPr>
                        <a:t>NO</a:t>
                      </a:r>
                      <a:endParaRPr lang="en-US" sz="1400" dirty="0">
                        <a:latin typeface="+mn-lt"/>
                      </a:endParaRPr>
                    </a:p>
                  </a:txBody>
                  <a:tcPr anchor="ctr"/>
                </a:tc>
                <a:tc>
                  <a:txBody>
                    <a:bodyPr/>
                    <a:lstStyle/>
                    <a:p>
                      <a:pPr algn="ctr"/>
                      <a:r>
                        <a:rPr lang="en-US" sz="1400" dirty="0" err="1" smtClean="0"/>
                        <a:t>Uraian</a:t>
                      </a:r>
                      <a:r>
                        <a:rPr lang="en-US" sz="1400" dirty="0" smtClean="0"/>
                        <a:t> </a:t>
                      </a:r>
                      <a:r>
                        <a:rPr lang="en-US" sz="1400" dirty="0" err="1" smtClean="0"/>
                        <a:t>Tugas</a:t>
                      </a:r>
                      <a:endParaRPr lang="en-US" sz="1400" dirty="0"/>
                    </a:p>
                  </a:txBody>
                  <a:tcPr anchor="ctr"/>
                </a:tc>
                <a:tc>
                  <a:txBody>
                    <a:bodyPr/>
                    <a:lstStyle/>
                    <a:p>
                      <a:pPr marL="0" indent="0" algn="ctr">
                        <a:lnSpc>
                          <a:spcPct val="117000"/>
                        </a:lnSpc>
                        <a:spcBef>
                          <a:spcPts val="0"/>
                        </a:spcBef>
                        <a:spcAft>
                          <a:spcPts val="0"/>
                        </a:spcAft>
                        <a:tabLst>
                          <a:tab pos="2865755" algn="ctr"/>
                          <a:tab pos="5731510" algn="r"/>
                        </a:tabLst>
                      </a:pPr>
                      <a:r>
                        <a:rPr lang="en-US" sz="1400" dirty="0" err="1" smtClean="0">
                          <a:latin typeface="+mn-lt"/>
                          <a:ea typeface="Calibri"/>
                          <a:cs typeface="Times New Roman"/>
                        </a:rPr>
                        <a:t>Kata</a:t>
                      </a:r>
                      <a:r>
                        <a:rPr lang="en-US" sz="1400" baseline="0" dirty="0" smtClean="0">
                          <a:latin typeface="+mn-lt"/>
                          <a:ea typeface="Calibri"/>
                          <a:cs typeface="Times New Roman"/>
                        </a:rPr>
                        <a:t> </a:t>
                      </a:r>
                      <a:r>
                        <a:rPr lang="en-US" sz="1400" dirty="0" err="1" smtClean="0">
                          <a:latin typeface="+mn-lt"/>
                          <a:ea typeface="Calibri"/>
                          <a:cs typeface="Times New Roman"/>
                        </a:rPr>
                        <a:t>Kunci</a:t>
                      </a:r>
                      <a:endParaRPr lang="en-US" sz="1400" dirty="0">
                        <a:latin typeface="+mn-lt"/>
                        <a:ea typeface="Calibri"/>
                        <a:cs typeface="Times New Roman"/>
                      </a:endParaRPr>
                    </a:p>
                  </a:txBody>
                  <a:tcPr anchor="ctr"/>
                </a:tc>
                <a:tc>
                  <a:txBody>
                    <a:bodyPr/>
                    <a:lstStyle/>
                    <a:p>
                      <a:pPr algn="ctr"/>
                      <a:r>
                        <a:rPr lang="en-US" sz="1400" dirty="0" err="1" smtClean="0">
                          <a:latin typeface="+mn-lt"/>
                        </a:rPr>
                        <a:t>Kegiatan</a:t>
                      </a:r>
                      <a:r>
                        <a:rPr lang="en-US" sz="1400" dirty="0" smtClean="0">
                          <a:latin typeface="+mn-lt"/>
                        </a:rPr>
                        <a:t>/</a:t>
                      </a:r>
                      <a:r>
                        <a:rPr lang="en-US" sz="1400" dirty="0" err="1" smtClean="0">
                          <a:latin typeface="+mn-lt"/>
                        </a:rPr>
                        <a:t>Tahapan</a:t>
                      </a:r>
                      <a:endParaRPr lang="en-US" sz="1400" dirty="0">
                        <a:latin typeface="+mn-lt"/>
                      </a:endParaRPr>
                    </a:p>
                  </a:txBody>
                  <a:tcPr anchor="ctr"/>
                </a:tc>
                <a:tc>
                  <a:txBody>
                    <a:bodyPr/>
                    <a:lstStyle/>
                    <a:p>
                      <a:pPr algn="ctr"/>
                      <a:r>
                        <a:rPr lang="en-US" sz="1400" baseline="0" dirty="0" err="1" smtClean="0">
                          <a:latin typeface="+mn-lt"/>
                        </a:rPr>
                        <a:t>Kegiatan</a:t>
                      </a:r>
                      <a:r>
                        <a:rPr lang="en-US" sz="1400" baseline="0" dirty="0" smtClean="0">
                          <a:latin typeface="+mn-lt"/>
                        </a:rPr>
                        <a:t> </a:t>
                      </a:r>
                      <a:r>
                        <a:rPr lang="en-US" sz="1400" baseline="0" dirty="0" err="1" smtClean="0">
                          <a:latin typeface="+mn-lt"/>
                        </a:rPr>
                        <a:t>Utama</a:t>
                      </a:r>
                      <a:r>
                        <a:rPr lang="id-ID" sz="1400" baseline="0" dirty="0" smtClean="0">
                          <a:latin typeface="+mn-lt"/>
                        </a:rPr>
                        <a:t>/</a:t>
                      </a:r>
                      <a:r>
                        <a:rPr lang="en-US" sz="1400" dirty="0" err="1" smtClean="0">
                          <a:latin typeface="+mn-lt"/>
                        </a:rPr>
                        <a:t>Kata</a:t>
                      </a:r>
                      <a:r>
                        <a:rPr lang="en-US" sz="1400" baseline="0" dirty="0" smtClean="0">
                          <a:latin typeface="+mn-lt"/>
                        </a:rPr>
                        <a:t> </a:t>
                      </a:r>
                      <a:r>
                        <a:rPr lang="en-US" sz="1400" baseline="0" dirty="0" err="1" smtClean="0">
                          <a:latin typeface="+mn-lt"/>
                        </a:rPr>
                        <a:t>Kunci</a:t>
                      </a:r>
                      <a:endParaRPr lang="en-US" sz="1400" dirty="0">
                        <a:latin typeface="+mn-lt"/>
                      </a:endParaRPr>
                    </a:p>
                  </a:txBody>
                  <a:tcPr anchor="ctr"/>
                </a:tc>
                <a:tc>
                  <a:txBody>
                    <a:bodyPr/>
                    <a:lstStyle/>
                    <a:p>
                      <a:pPr algn="ctr"/>
                      <a:r>
                        <a:rPr lang="en-US" sz="1400" dirty="0" err="1" smtClean="0">
                          <a:latin typeface="+mn-lt"/>
                        </a:rPr>
                        <a:t>Kompetensi</a:t>
                      </a:r>
                      <a:endParaRPr lang="en-US" sz="1400" dirty="0">
                        <a:latin typeface="+mn-lt"/>
                      </a:endParaRPr>
                    </a:p>
                  </a:txBody>
                  <a:tcPr anchor="ctr"/>
                </a:tc>
                <a:tc>
                  <a:txBody>
                    <a:bodyPr/>
                    <a:lstStyle/>
                    <a:p>
                      <a:pPr algn="ctr"/>
                      <a:r>
                        <a:rPr lang="en-US" sz="1400" dirty="0" smtClean="0">
                          <a:latin typeface="+mn-lt"/>
                        </a:rPr>
                        <a:t>Level</a:t>
                      </a:r>
                      <a:endParaRPr lang="en-US" sz="1400" dirty="0">
                        <a:latin typeface="+mn-lt"/>
                      </a:endParaRPr>
                    </a:p>
                  </a:txBody>
                  <a:tcPr anchor="ctr"/>
                </a:tc>
              </a:tr>
              <a:tr h="301860">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1</a:t>
                      </a:r>
                      <a:endParaRPr lang="en-US" sz="1400" spc="75" dirty="0">
                        <a:latin typeface="+mn-lt"/>
                        <a:ea typeface="Times New Roman"/>
                        <a:cs typeface="Times New Roman"/>
                      </a:endParaRPr>
                    </a:p>
                  </a:txBody>
                  <a:tcPr marL="68580" marR="68580" marT="0" marB="0"/>
                </a:tc>
                <a:tc>
                  <a:txBody>
                    <a:bodyPr/>
                    <a:lstStyle/>
                    <a:p>
                      <a:pPr marL="21590" marR="0" indent="0" algn="ctr">
                        <a:lnSpc>
                          <a:spcPct val="117000"/>
                        </a:lnSpc>
                        <a:spcBef>
                          <a:spcPts val="0"/>
                        </a:spcBef>
                        <a:spcAft>
                          <a:spcPts val="0"/>
                        </a:spcAft>
                        <a:tabLst>
                          <a:tab pos="111125" algn="l"/>
                          <a:tab pos="201295" algn="l"/>
                        </a:tabLst>
                      </a:pPr>
                      <a:r>
                        <a:rPr lang="en-US" sz="1400" spc="75" dirty="0" smtClean="0">
                          <a:latin typeface="+mn-lt"/>
                          <a:ea typeface="Times New Roman"/>
                          <a:cs typeface="Times New Roman"/>
                        </a:rPr>
                        <a:t>2</a:t>
                      </a:r>
                      <a:endParaRPr lang="en-US" sz="1400" spc="75" dirty="0">
                        <a:latin typeface="+mn-lt"/>
                        <a:ea typeface="Times New Roman"/>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3</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4</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5</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6</a:t>
                      </a:r>
                      <a:endParaRPr lang="en-US" sz="1400" dirty="0">
                        <a:latin typeface="+mn-lt"/>
                        <a:ea typeface="Calibri"/>
                        <a:cs typeface="Times New Roman"/>
                      </a:endParaRPr>
                    </a:p>
                  </a:txBody>
                  <a:tcPr marL="68580" marR="68580" marT="0" marB="0"/>
                </a:tc>
                <a:tc>
                  <a:txBody>
                    <a:bodyPr/>
                    <a:lstStyle/>
                    <a:p>
                      <a:pPr marL="237490" indent="-237490" algn="ctr">
                        <a:lnSpc>
                          <a:spcPct val="117000"/>
                        </a:lnSpc>
                        <a:spcBef>
                          <a:spcPts val="0"/>
                        </a:spcBef>
                        <a:spcAft>
                          <a:spcPts val="0"/>
                        </a:spcAft>
                        <a:tabLst>
                          <a:tab pos="2865755" algn="ctr"/>
                          <a:tab pos="5731510" algn="r"/>
                        </a:tabLst>
                      </a:pPr>
                      <a:r>
                        <a:rPr lang="en-US" sz="1400" dirty="0" smtClean="0">
                          <a:latin typeface="+mn-lt"/>
                          <a:ea typeface="Calibri"/>
                          <a:cs typeface="Times New Roman"/>
                        </a:rPr>
                        <a:t>7</a:t>
                      </a:r>
                      <a:endParaRPr lang="en-US" sz="1400" dirty="0">
                        <a:latin typeface="+mn-lt"/>
                        <a:ea typeface="Calibri"/>
                        <a:cs typeface="Times New Roman"/>
                      </a:endParaRPr>
                    </a:p>
                  </a:txBody>
                  <a:tcPr marL="68580" marR="68580" marT="0" marB="0"/>
                </a:tc>
              </a:tr>
              <a:tr h="4343400">
                <a:tc>
                  <a:txBody>
                    <a:bodyPr/>
                    <a:lstStyle/>
                    <a:p>
                      <a:pPr algn="ctr">
                        <a:lnSpc>
                          <a:spcPct val="150000"/>
                        </a:lnSpc>
                        <a:spcAft>
                          <a:spcPts val="0"/>
                        </a:spcAft>
                      </a:pPr>
                      <a:r>
                        <a:rPr lang="en-US" sz="1400" dirty="0">
                          <a:latin typeface="+mn-lt"/>
                          <a:ea typeface="Calibri"/>
                          <a:cs typeface="Arial"/>
                        </a:rPr>
                        <a:t>9.</a:t>
                      </a:r>
                      <a:endParaRPr lang="id-ID" sz="1400" dirty="0">
                        <a:latin typeface="+mn-lt"/>
                        <a:ea typeface="Calibri"/>
                        <a:cs typeface="Times New Roman"/>
                      </a:endParaRPr>
                    </a:p>
                  </a:txBody>
                  <a:tcPr marL="68580" marR="68580" marT="0" marB="0"/>
                </a:tc>
                <a:tc>
                  <a:txBody>
                    <a:bodyPr/>
                    <a:lstStyle/>
                    <a:p>
                      <a:pPr>
                        <a:lnSpc>
                          <a:spcPct val="150000"/>
                        </a:lnSpc>
                        <a:spcAft>
                          <a:spcPts val="0"/>
                        </a:spcAft>
                        <a:tabLst>
                          <a:tab pos="217170" algn="l"/>
                          <a:tab pos="5772150" algn="r"/>
                        </a:tabLst>
                      </a:pPr>
                      <a:r>
                        <a:rPr lang="en-US" sz="1400">
                          <a:latin typeface="+mn-lt"/>
                          <a:ea typeface="Calibri"/>
                          <a:cs typeface="Arial"/>
                        </a:rPr>
                        <a:t>Melaksanakan tugas kedinasan lain yang diperintahkan pimpinan baik lisan maupun tertulis.</a:t>
                      </a:r>
                      <a:endParaRPr lang="id-ID" sz="1400">
                        <a:latin typeface="+mn-lt"/>
                        <a:ea typeface="Calibri"/>
                        <a:cs typeface="Times New Roman"/>
                      </a:endParaRPr>
                    </a:p>
                  </a:txBody>
                  <a:tcPr marL="68580" marR="68580" marT="0" marB="0"/>
                </a:tc>
                <a:tc>
                  <a:txBody>
                    <a:bodyPr/>
                    <a:lstStyle/>
                    <a:p>
                      <a:pPr marL="21590">
                        <a:lnSpc>
                          <a:spcPct val="150000"/>
                        </a:lnSpc>
                        <a:spcAft>
                          <a:spcPts val="0"/>
                        </a:spcAft>
                        <a:tabLst>
                          <a:tab pos="5715000" algn="r"/>
                        </a:tabLst>
                      </a:pPr>
                      <a:r>
                        <a:rPr lang="en-US" sz="1400">
                          <a:latin typeface="+mn-lt"/>
                          <a:ea typeface="Calibri"/>
                          <a:cs typeface="Arial"/>
                        </a:rPr>
                        <a:t>Melaksanakan tugas kedinasan lain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Menerima perintah penugasan dari pimpinan;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Mempelajari tugas;</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Menjalankan perintah kedinasan;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Melaporkan hasil pelaksanaan tugas kepada pimpinan.</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arenR"/>
                      </a:pPr>
                      <a:r>
                        <a:rPr lang="en-US" sz="1400">
                          <a:latin typeface="+mn-lt"/>
                          <a:ea typeface="Calibri"/>
                          <a:cs typeface="Arial"/>
                        </a:rPr>
                        <a:t>Menerima perintah penugasan dari pimpinaN;</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Mempelajari tugas;</a:t>
                      </a:r>
                      <a:endParaRPr lang="id-ID" sz="1400">
                        <a:latin typeface="+mn-lt"/>
                        <a:ea typeface="Calibri"/>
                        <a:cs typeface="Times New Roman"/>
                      </a:endParaRPr>
                    </a:p>
                    <a:p>
                      <a:pPr marL="342900" lvl="0" indent="-342900">
                        <a:lnSpc>
                          <a:spcPct val="150000"/>
                        </a:lnSpc>
                        <a:spcAft>
                          <a:spcPts val="0"/>
                        </a:spcAft>
                        <a:buFont typeface="+mj-lt"/>
                        <a:buAutoNum type="arabicParenR"/>
                      </a:pPr>
                      <a:r>
                        <a:rPr lang="en-US" sz="1400">
                          <a:latin typeface="+mn-lt"/>
                          <a:ea typeface="Calibri"/>
                          <a:cs typeface="Arial"/>
                        </a:rPr>
                        <a:t>Menjalankan perintah kedinasan.</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Komitmen terhadap Organisasi         </a:t>
                      </a:r>
                      <a:r>
                        <a:rPr lang="en-US" sz="1400" b="1">
                          <a:latin typeface="+mn-lt"/>
                          <a:ea typeface="Calibri"/>
                          <a:cs typeface="Arial"/>
                        </a:rPr>
                        <a:t>(KtO)</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Melaksanakan</a:t>
                      </a:r>
                      <a:r>
                        <a:rPr lang="en-US" sz="1400" dirty="0">
                          <a:latin typeface="+mn-lt"/>
                          <a:ea typeface="Calibri"/>
                          <a:cs typeface="Arial"/>
                        </a:rPr>
                        <a:t> </a:t>
                      </a:r>
                      <a:r>
                        <a:rPr lang="en-US" sz="1400" dirty="0" err="1">
                          <a:latin typeface="+mn-lt"/>
                          <a:ea typeface="Calibri"/>
                          <a:cs typeface="Arial"/>
                        </a:rPr>
                        <a:t>pekerjaan</a:t>
                      </a:r>
                      <a:r>
                        <a:rPr lang="en-US" sz="1400" dirty="0">
                          <a:latin typeface="+mn-lt"/>
                          <a:ea typeface="Calibri"/>
                          <a:cs typeface="Arial"/>
                        </a:rPr>
                        <a:t> </a:t>
                      </a:r>
                      <a:r>
                        <a:rPr lang="en-US" sz="1400" dirty="0" err="1">
                          <a:latin typeface="+mn-lt"/>
                          <a:ea typeface="Calibri"/>
                          <a:cs typeface="Arial"/>
                        </a:rPr>
                        <a:t>sebatas</a:t>
                      </a:r>
                      <a:r>
                        <a:rPr lang="en-US" sz="1400" dirty="0">
                          <a:latin typeface="+mn-lt"/>
                          <a:ea typeface="Calibri"/>
                          <a:cs typeface="Arial"/>
                        </a:rPr>
                        <a:t> </a:t>
                      </a:r>
                      <a:r>
                        <a:rPr lang="en-US" sz="1400" dirty="0" err="1">
                          <a:latin typeface="+mn-lt"/>
                          <a:ea typeface="Calibri"/>
                          <a:cs typeface="Arial"/>
                        </a:rPr>
                        <a:t>tuntutan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tanggung</a:t>
                      </a:r>
                      <a:r>
                        <a:rPr lang="en-US" sz="1400" dirty="0">
                          <a:latin typeface="+mn-lt"/>
                          <a:ea typeface="Calibri"/>
                          <a:cs typeface="Arial"/>
                        </a:rPr>
                        <a:t> </a:t>
                      </a:r>
                      <a:r>
                        <a:rPr lang="en-US" sz="1400" dirty="0" err="1">
                          <a:latin typeface="+mn-lt"/>
                          <a:ea typeface="Calibri"/>
                          <a:cs typeface="Arial"/>
                        </a:rPr>
                        <a:t>jawabnya</a:t>
                      </a:r>
                      <a:r>
                        <a:rPr lang="en-US" sz="1400" dirty="0">
                          <a:latin typeface="+mn-lt"/>
                          <a:ea typeface="Calibri"/>
                          <a:cs typeface="Arial"/>
                        </a:rPr>
                        <a:t>                    </a:t>
                      </a:r>
                      <a:r>
                        <a:rPr lang="en-US" sz="1400" b="1" dirty="0">
                          <a:latin typeface="+mn-lt"/>
                          <a:ea typeface="Calibri"/>
                          <a:cs typeface="Arial"/>
                        </a:rPr>
                        <a:t>(KtO.2)</a:t>
                      </a:r>
                      <a:endParaRPr lang="id-ID" sz="1400" dirty="0">
                        <a:latin typeface="+mn-lt"/>
                        <a:ea typeface="Calibri"/>
                        <a:cs typeface="Times New Roman"/>
                      </a:endParaRPr>
                    </a:p>
                  </a:txBody>
                  <a:tcPr marL="68580" marR="68580" marT="0" marB="0"/>
                </a:tc>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52856" y="0"/>
            <a:ext cx="7638288" cy="639762"/>
          </a:xfrm>
        </p:spPr>
        <p:txBody>
          <a:bodyPr>
            <a:normAutofit/>
          </a:bodyPr>
          <a:lstStyle/>
          <a:p>
            <a:pPr algn="ctr"/>
            <a:r>
              <a:rPr lang="id-ID" sz="2400" b="1" dirty="0" smtClean="0"/>
              <a:t>Contoh Pengisian</a:t>
            </a:r>
            <a:r>
              <a:rPr lang="en-US" sz="2400" b="1" dirty="0" smtClean="0"/>
              <a:t> </a:t>
            </a:r>
            <a:r>
              <a:rPr lang="en-US" sz="2400" b="1" dirty="0" err="1" smtClean="0"/>
              <a:t>Formulir</a:t>
            </a:r>
            <a:r>
              <a:rPr lang="id-ID" sz="2400" b="1" dirty="0" smtClean="0"/>
              <a:t> Anak Lampiran </a:t>
            </a:r>
            <a:r>
              <a:rPr lang="en-US" sz="2400" b="1" dirty="0" smtClean="0"/>
              <a:t>4:</a:t>
            </a:r>
            <a:endParaRPr lang="en-US" sz="2400" b="1" dirty="0"/>
          </a:p>
        </p:txBody>
      </p:sp>
      <p:graphicFrame>
        <p:nvGraphicFramePr>
          <p:cNvPr id="6" name="Content Placeholder 5"/>
          <p:cNvGraphicFramePr>
            <a:graphicFrameLocks noGrp="1"/>
          </p:cNvGraphicFramePr>
          <p:nvPr>
            <p:ph idx="1"/>
          </p:nvPr>
        </p:nvGraphicFramePr>
        <p:xfrm>
          <a:off x="-2" y="4343400"/>
          <a:ext cx="9144002" cy="3974957"/>
        </p:xfrm>
        <a:graphic>
          <a:graphicData uri="http://schemas.openxmlformats.org/drawingml/2006/table">
            <a:tbl>
              <a:tblPr firstRow="1" bandRow="1">
                <a:tableStyleId>{5C22544A-7EE6-4342-B048-85BDC9FD1C3A}</a:tableStyleId>
              </a:tblPr>
              <a:tblGrid>
                <a:gridCol w="1130419"/>
                <a:gridCol w="2880244"/>
                <a:gridCol w="2847339"/>
                <a:gridCol w="2286000"/>
              </a:tblGrid>
              <a:tr h="465947">
                <a:tc>
                  <a:txBody>
                    <a:bodyPr/>
                    <a:lstStyle/>
                    <a:p>
                      <a:pPr algn="ctr"/>
                      <a:r>
                        <a:rPr lang="en-US" sz="1400" dirty="0" smtClean="0"/>
                        <a:t>NO</a:t>
                      </a:r>
                      <a:endParaRPr lang="en-US" sz="1400" dirty="0"/>
                    </a:p>
                  </a:txBody>
                  <a:tcPr/>
                </a:tc>
                <a:tc>
                  <a:txBody>
                    <a:bodyPr/>
                    <a:lstStyle/>
                    <a:p>
                      <a:pPr algn="ctr"/>
                      <a:r>
                        <a:rPr lang="en-US" sz="1400" dirty="0" err="1" smtClean="0"/>
                        <a:t>Kompetensi</a:t>
                      </a:r>
                      <a:endParaRPr lang="en-US" sz="1400" dirty="0"/>
                    </a:p>
                  </a:txBody>
                  <a:tcPr/>
                </a:tc>
                <a:tc>
                  <a:txBody>
                    <a:bodyPr/>
                    <a:lstStyle/>
                    <a:p>
                      <a:pPr algn="ctr"/>
                      <a:r>
                        <a:rPr lang="en-US" sz="1400" dirty="0" smtClean="0"/>
                        <a:t>Tingkat/Level</a:t>
                      </a:r>
                      <a:endParaRPr lang="en-US" sz="1400" dirty="0"/>
                    </a:p>
                  </a:txBody>
                  <a:tcPr/>
                </a:tc>
                <a:tc>
                  <a:txBody>
                    <a:bodyPr/>
                    <a:lstStyle/>
                    <a:p>
                      <a:pPr algn="ctr"/>
                      <a:r>
                        <a:rPr lang="en-US" sz="1400" dirty="0" err="1" smtClean="0"/>
                        <a:t>Kegiatan</a:t>
                      </a:r>
                      <a:r>
                        <a:rPr lang="en-US" sz="1400" dirty="0" smtClean="0"/>
                        <a:t> </a:t>
                      </a:r>
                      <a:r>
                        <a:rPr lang="en-US" sz="1400" dirty="0" err="1" smtClean="0"/>
                        <a:t>Utama</a:t>
                      </a:r>
                      <a:r>
                        <a:rPr lang="id-ID" sz="1400" dirty="0" smtClean="0"/>
                        <a:t>/Kata Kunci</a:t>
                      </a:r>
                      <a:endParaRPr lang="en-US" sz="1400" dirty="0"/>
                    </a:p>
                  </a:txBody>
                  <a:tcPr/>
                </a:tc>
              </a:tr>
              <a:tr h="308610">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4</a:t>
                      </a:r>
                      <a:endParaRPr lang="en-US" sz="1400" dirty="0"/>
                    </a:p>
                  </a:txBody>
                  <a:tcPr/>
                </a:tc>
              </a:tr>
              <a:tr h="1611630">
                <a:tc>
                  <a:txBody>
                    <a:bodyPr/>
                    <a:lstStyle/>
                    <a:p>
                      <a:pPr algn="ctr">
                        <a:lnSpc>
                          <a:spcPct val="150000"/>
                        </a:lnSpc>
                        <a:spcAft>
                          <a:spcPts val="0"/>
                        </a:spcAft>
                      </a:pPr>
                      <a:r>
                        <a:rPr lang="en-US" sz="1400" dirty="0">
                          <a:latin typeface="+mn-lt"/>
                          <a:ea typeface="Calibri"/>
                          <a:cs typeface="Arial"/>
                        </a:rPr>
                        <a:t>1.</a:t>
                      </a:r>
                      <a:endParaRPr lang="id-ID" sz="1400" dirty="0">
                        <a:latin typeface="+mn-lt"/>
                        <a:ea typeface="Calibri"/>
                        <a:cs typeface="Times New Roman"/>
                      </a:endParaRPr>
                    </a:p>
                  </a:txBody>
                  <a:tcPr marL="68580" marR="68580" marT="0" marB="0"/>
                </a:tc>
                <a:tc>
                  <a:txBody>
                    <a:bodyPr/>
                    <a:lstStyle/>
                    <a:p>
                      <a:pPr marL="457200" algn="just">
                        <a:lnSpc>
                          <a:spcPct val="150000"/>
                        </a:lnSpc>
                        <a:spcAft>
                          <a:spcPts val="0"/>
                        </a:spcAft>
                      </a:pPr>
                      <a:r>
                        <a:rPr lang="en-US" sz="1400">
                          <a:latin typeface="+mn-lt"/>
                          <a:ea typeface="Calibri"/>
                          <a:cs typeface="Arial"/>
                        </a:rPr>
                        <a:t>Perencanaan </a:t>
                      </a:r>
                      <a:r>
                        <a:rPr lang="en-US" sz="1400" b="1">
                          <a:latin typeface="+mn-lt"/>
                          <a:ea typeface="Calibri"/>
                          <a:cs typeface="Arial"/>
                        </a:rPr>
                        <a:t>(Per)</a:t>
                      </a:r>
                      <a:endParaRPr lang="id-ID" sz="1400">
                        <a:latin typeface="+mn-lt"/>
                        <a:ea typeface="Calibri"/>
                        <a:cs typeface="Times New Roman"/>
                      </a:endParaRPr>
                    </a:p>
                  </a:txBody>
                  <a:tcPr marL="68580" marR="68580" marT="0" marB="0"/>
                </a:tc>
                <a:tc>
                  <a:txBody>
                    <a:bodyPr/>
                    <a:lstStyle/>
                    <a:p>
                      <a:pPr marL="457200">
                        <a:lnSpc>
                          <a:spcPct val="150000"/>
                        </a:lnSpc>
                        <a:spcAft>
                          <a:spcPts val="0"/>
                        </a:spcAft>
                      </a:pPr>
                      <a:r>
                        <a:rPr lang="en-US" sz="1400">
                          <a:latin typeface="+mn-lt"/>
                          <a:ea typeface="Calibri"/>
                          <a:cs typeface="Arial"/>
                        </a:rPr>
                        <a:t>Menyusun rencana kegiatan sesuai dengan rencana operasional</a:t>
                      </a:r>
                      <a:endParaRPr lang="id-ID" sz="1400">
                        <a:latin typeface="+mn-lt"/>
                        <a:ea typeface="Calibri"/>
                        <a:cs typeface="Times New Roman"/>
                      </a:endParaRPr>
                    </a:p>
                    <a:p>
                      <a:pPr marL="457200">
                        <a:lnSpc>
                          <a:spcPct val="150000"/>
                        </a:lnSpc>
                        <a:spcAft>
                          <a:spcPts val="0"/>
                        </a:spcAft>
                      </a:pPr>
                      <a:r>
                        <a:rPr lang="en-US" sz="1400">
                          <a:latin typeface="+mn-lt"/>
                          <a:ea typeface="Calibri"/>
                          <a:cs typeface="Arial"/>
                        </a:rPr>
                        <a:t> </a:t>
                      </a:r>
                      <a:r>
                        <a:rPr lang="en-US" sz="1400" b="1">
                          <a:latin typeface="+mn-lt"/>
                          <a:ea typeface="Calibri"/>
                          <a:cs typeface="Arial"/>
                        </a:rPr>
                        <a:t>(Per.2)</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Menelaah</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program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Seksi</a:t>
                      </a:r>
                      <a:r>
                        <a:rPr lang="en-US" sz="1400" dirty="0">
                          <a:latin typeface="+mn-lt"/>
                          <a:ea typeface="Calibri"/>
                          <a:cs typeface="Arial"/>
                        </a:rPr>
                        <a:t> </a:t>
                      </a:r>
                      <a:r>
                        <a:rPr lang="en-US" sz="1400" dirty="0" err="1">
                          <a:latin typeface="+mn-lt"/>
                          <a:ea typeface="Calibri"/>
                          <a:cs typeface="Arial"/>
                        </a:rPr>
                        <a:t>Pelayanan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Mengkonsultasikan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pimpinan</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mendapatkan</a:t>
                      </a:r>
                      <a:r>
                        <a:rPr lang="en-US" sz="1400" dirty="0">
                          <a:latin typeface="+mn-lt"/>
                          <a:ea typeface="Calibri"/>
                          <a:cs typeface="Arial"/>
                        </a:rPr>
                        <a:t> </a:t>
                      </a:r>
                      <a:r>
                        <a:rPr lang="en-US" sz="1400" dirty="0" err="1">
                          <a:latin typeface="+mn-lt"/>
                          <a:ea typeface="Calibri"/>
                          <a:cs typeface="Arial"/>
                        </a:rPr>
                        <a:t>pengarahan</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49</a:t>
            </a:fld>
            <a:endParaRPr lang="en-US"/>
          </a:p>
        </p:txBody>
      </p:sp>
      <p:graphicFrame>
        <p:nvGraphicFramePr>
          <p:cNvPr id="8" name="Content Placeholder 4"/>
          <p:cNvGraphicFramePr>
            <a:graphicFrameLocks/>
          </p:cNvGraphicFramePr>
          <p:nvPr/>
        </p:nvGraphicFramePr>
        <p:xfrm>
          <a:off x="0" y="685801"/>
          <a:ext cx="9144000" cy="2966720"/>
        </p:xfrm>
        <a:graphic>
          <a:graphicData uri="http://schemas.openxmlformats.org/drawingml/2006/table">
            <a:tbl>
              <a:tblPr firstRow="1" bandRow="1">
                <a:tableStyleId>{5C22544A-7EE6-4342-B048-85BDC9FD1C3A}</a:tableStyleId>
              </a:tblPr>
              <a:tblGrid>
                <a:gridCol w="4385892"/>
                <a:gridCol w="4758108"/>
              </a:tblGrid>
              <a:tr h="370840">
                <a:tc gridSpan="2">
                  <a:txBody>
                    <a:bodyPr/>
                    <a:lstStyle/>
                    <a:p>
                      <a:pPr algn="ctr"/>
                      <a:r>
                        <a:rPr lang="en-US" sz="1800" dirty="0" smtClean="0"/>
                        <a:t>FORMULIR DAFTAR SEMENTARA KOMPETENSI MANAJERIAL</a:t>
                      </a:r>
                      <a:endParaRPr lang="en-US" sz="1800" dirty="0"/>
                    </a:p>
                  </a:txBody>
                  <a:tcP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smtClean="0"/>
                        <a:t>Nama</a:t>
                      </a:r>
                      <a:r>
                        <a:rPr lang="en-US" sz="1400" spc="75" dirty="0" smtClean="0"/>
                        <a:t> </a:t>
                      </a:r>
                      <a:r>
                        <a:rPr lang="en-US" sz="1400" spc="75" dirty="0" err="1" smtClean="0"/>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smtClean="0"/>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a:t>Eselon</a:t>
                      </a:r>
                      <a:r>
                        <a:rPr lang="en-US" sz="1400" spc="75" dirty="0"/>
                        <a:t>/</a:t>
                      </a:r>
                      <a:r>
                        <a:rPr lang="en-US" sz="1400" spc="75" dirty="0" err="1"/>
                        <a:t>Jenjang</a:t>
                      </a:r>
                      <a:r>
                        <a:rPr lang="en-US" sz="1400" spc="75" dirty="0"/>
                        <a:t> </a:t>
                      </a:r>
                      <a:r>
                        <a:rPr lang="en-US" sz="1400" spc="75" dirty="0" err="1"/>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a:t>: </a:t>
                      </a:r>
                      <a:r>
                        <a:rPr lang="en-US" sz="1400" dirty="0" err="1"/>
                        <a:t>IV.a</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Unit kerja</a:t>
                      </a:r>
                      <a:endParaRPr lang="en-US" sz="1400" dirty="0">
                        <a:latin typeface="+mn-lt"/>
                        <a:ea typeface="Calibri"/>
                        <a:cs typeface="Times New Roman"/>
                      </a:endParaRPr>
                    </a:p>
                  </a:txBody>
                  <a:tcPr marL="68580" marR="68580" marT="0" marB="0" anchor="ctr"/>
                </a:tc>
                <a:tc>
                  <a:txBody>
                    <a:bodyPr/>
                    <a:lstStyle/>
                    <a:p>
                      <a:pPr marL="2070735" marR="0" indent="-2053590">
                        <a:lnSpc>
                          <a:spcPct val="117000"/>
                        </a:lnSpc>
                        <a:spcBef>
                          <a:spcPts val="0"/>
                        </a:spcBef>
                        <a:spcAft>
                          <a:spcPts val="0"/>
                        </a:spcAft>
                        <a:tabLst>
                          <a:tab pos="1890395" algn="l"/>
                          <a:tab pos="2070735" algn="l"/>
                        </a:tabLst>
                      </a:pPr>
                      <a:r>
                        <a:rPr lang="en-US" sz="1400" dirty="0" smtClean="0">
                          <a:latin typeface="+mn-lt"/>
                          <a:ea typeface="Calibri"/>
                          <a:cs typeface="Arial"/>
                        </a:rPr>
                        <a:t>:</a:t>
                      </a:r>
                      <a:endParaRPr lang="id-ID" sz="1400" dirty="0">
                        <a:latin typeface="+mn-lt"/>
                        <a:ea typeface="Calibri"/>
                        <a:cs typeface="Arial"/>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Kedeputian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Bidang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Pengembangan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Kepegawaian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smtClean="0">
                          <a:solidFill>
                            <a:schemeClr val="dk1"/>
                          </a:solidFill>
                          <a:latin typeface="+mn-lt"/>
                          <a:ea typeface="+mn-ea"/>
                          <a:cs typeface="+mn-cs"/>
                        </a:rPr>
                        <a:t>Sub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Teknis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IV</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pPr>
                      <a:r>
                        <a:rPr lang="id-ID" sz="1400" dirty="0"/>
                        <a:t>: </a:t>
                      </a:r>
                      <a:r>
                        <a:rPr lang="en-US" sz="1400" dirty="0" smtClean="0"/>
                        <a:t> </a:t>
                      </a:r>
                      <a:r>
                        <a:rPr lang="id-ID" sz="1400" dirty="0" smtClean="0"/>
                        <a:t>-</a:t>
                      </a:r>
                      <a:endParaRPr lang="en-US" sz="1400" dirty="0">
                        <a:latin typeface="+mn-lt"/>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91763"/>
            <a:ext cx="8229600" cy="1143000"/>
          </a:xfrm>
        </p:spPr>
        <p:txBody>
          <a:bodyPr/>
          <a:lstStyle/>
          <a:p>
            <a:pPr algn="ctr" eaLnBrk="1" fontAlgn="auto" hangingPunct="1">
              <a:spcAft>
                <a:spcPts val="0"/>
              </a:spcAft>
              <a:defRPr/>
            </a:pPr>
            <a:r>
              <a:rPr lang="id-ID" dirty="0" smtClean="0"/>
              <a:t>DIMENSI KOMPETENSI</a:t>
            </a:r>
            <a:endParaRPr lang="id-ID" dirty="0"/>
          </a:p>
        </p:txBody>
      </p:sp>
      <p:sp>
        <p:nvSpPr>
          <p:cNvPr id="16" name="Slide Number Placeholder 15"/>
          <p:cNvSpPr>
            <a:spLocks noGrp="1"/>
          </p:cNvSpPr>
          <p:nvPr>
            <p:ph type="sldNum" sz="quarter" idx="12"/>
          </p:nvPr>
        </p:nvSpPr>
        <p:spPr/>
        <p:txBody>
          <a:bodyPr/>
          <a:lstStyle/>
          <a:p>
            <a:pPr>
              <a:defRPr/>
            </a:pPr>
            <a:fld id="{41857979-3292-44F5-9D8F-EDF5112F7425}" type="slidenum">
              <a:rPr lang="es-ES" smtClean="0"/>
              <a:pPr>
                <a:defRPr/>
              </a:pPr>
              <a:t>5</a:t>
            </a:fld>
            <a:endParaRPr lang="es-ES"/>
          </a:p>
        </p:txBody>
      </p:sp>
      <p:graphicFrame>
        <p:nvGraphicFramePr>
          <p:cNvPr id="4" name="Diagram 3"/>
          <p:cNvGraphicFramePr/>
          <p:nvPr/>
        </p:nvGraphicFramePr>
        <p:xfrm>
          <a:off x="762000" y="919950"/>
          <a:ext cx="75438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itle 1"/>
          <p:cNvSpPr txBox="1">
            <a:spLocks/>
          </p:cNvSpPr>
          <p:nvPr/>
        </p:nvSpPr>
        <p:spPr>
          <a:xfrm>
            <a:off x="2971800" y="4692550"/>
            <a:ext cx="2743200" cy="565250"/>
          </a:xfrm>
          <a:prstGeom prst="rect">
            <a:avLst/>
          </a:prstGeom>
        </p:spPr>
        <p:txBody>
          <a:bodyPr anchor="ctr">
            <a:normAutofit fontScale="77500" lnSpcReduction="20000"/>
          </a:bodyPr>
          <a:lstStyle/>
          <a:p>
            <a:pPr algn="ctr" fontAlgn="auto">
              <a:spcAft>
                <a:spcPts val="0"/>
              </a:spcAft>
              <a:defRPr/>
            </a:pPr>
            <a:r>
              <a:rPr lang="en-US" sz="3600" b="1" i="1" dirty="0" err="1">
                <a:effectLst>
                  <a:reflection blurRad="12700" stA="48000" endA="300" endPos="55000" dir="5400000" sy="-90000" algn="bl" rotWithShape="0"/>
                </a:effectLst>
                <a:latin typeface="+mn-lt"/>
                <a:ea typeface="+mj-ea"/>
                <a:cs typeface="+mj-cs"/>
              </a:rPr>
              <a:t>Kompetensi</a:t>
            </a:r>
            <a:endParaRPr lang="en-US" sz="3600" b="1" i="1" dirty="0">
              <a:effectLst>
                <a:reflection blurRad="12700" stA="48000" endA="300" endPos="55000" dir="5400000" sy="-90000" algn="bl" rotWithShape="0"/>
              </a:effectLst>
              <a:latin typeface="+mn-lt"/>
              <a:ea typeface="+mj-ea"/>
              <a:cs typeface="+mj-cs"/>
            </a:endParaRPr>
          </a:p>
        </p:txBody>
      </p:sp>
      <p:sp>
        <p:nvSpPr>
          <p:cNvPr id="28677" name="TextBox 6"/>
          <p:cNvSpPr txBox="1">
            <a:spLocks noChangeArrowheads="1"/>
          </p:cNvSpPr>
          <p:nvPr/>
        </p:nvSpPr>
        <p:spPr bwMode="auto">
          <a:xfrm>
            <a:off x="3471863" y="1293814"/>
            <a:ext cx="1676400" cy="369332"/>
          </a:xfrm>
          <a:prstGeom prst="rect">
            <a:avLst/>
          </a:prstGeom>
          <a:noFill/>
          <a:ln w="9525">
            <a:noFill/>
            <a:miter lim="800000"/>
            <a:headEnd/>
            <a:tailEnd/>
          </a:ln>
        </p:spPr>
        <p:txBody>
          <a:bodyPr>
            <a:spAutoFit/>
          </a:bodyPr>
          <a:lstStyle/>
          <a:p>
            <a:r>
              <a:rPr lang="en-US">
                <a:latin typeface="Lucida Sans Unicode" pitchFamily="34" charset="0"/>
              </a:rPr>
              <a:t>Keterampilan</a:t>
            </a:r>
          </a:p>
        </p:txBody>
      </p:sp>
      <p:sp>
        <p:nvSpPr>
          <p:cNvPr id="28678" name="TextBox 7"/>
          <p:cNvSpPr txBox="1">
            <a:spLocks noChangeArrowheads="1"/>
          </p:cNvSpPr>
          <p:nvPr/>
        </p:nvSpPr>
        <p:spPr bwMode="auto">
          <a:xfrm>
            <a:off x="2262188" y="3576638"/>
            <a:ext cx="1676400" cy="400110"/>
          </a:xfrm>
          <a:prstGeom prst="rect">
            <a:avLst/>
          </a:prstGeom>
          <a:noFill/>
          <a:ln w="9525">
            <a:noFill/>
            <a:miter lim="800000"/>
            <a:headEnd/>
            <a:tailEnd/>
          </a:ln>
        </p:spPr>
        <p:txBody>
          <a:bodyPr>
            <a:spAutoFit/>
          </a:bodyPr>
          <a:lstStyle/>
          <a:p>
            <a:pPr algn="r"/>
            <a:r>
              <a:rPr lang="en-US" sz="2000">
                <a:latin typeface="Lucida Sans Unicode" pitchFamily="34" charset="0"/>
              </a:rPr>
              <a:t>P</a:t>
            </a:r>
            <a:r>
              <a:rPr lang="en-US">
                <a:latin typeface="Lucida Sans Unicode" pitchFamily="34" charset="0"/>
              </a:rPr>
              <a:t>engetahuan</a:t>
            </a:r>
          </a:p>
        </p:txBody>
      </p:sp>
      <p:sp>
        <p:nvSpPr>
          <p:cNvPr id="28679" name="TextBox 8"/>
          <p:cNvSpPr txBox="1">
            <a:spLocks noChangeArrowheads="1"/>
          </p:cNvSpPr>
          <p:nvPr/>
        </p:nvSpPr>
        <p:spPr bwMode="auto">
          <a:xfrm>
            <a:off x="4724400" y="3581402"/>
            <a:ext cx="1981200" cy="338554"/>
          </a:xfrm>
          <a:prstGeom prst="rect">
            <a:avLst/>
          </a:prstGeom>
          <a:noFill/>
          <a:ln w="9525">
            <a:noFill/>
            <a:miter lim="800000"/>
            <a:headEnd/>
            <a:tailEnd/>
          </a:ln>
        </p:spPr>
        <p:txBody>
          <a:bodyPr>
            <a:spAutoFit/>
          </a:bodyPr>
          <a:lstStyle/>
          <a:p>
            <a:r>
              <a:rPr lang="en-US" sz="1600">
                <a:latin typeface="Lucida Sans Unicode" pitchFamily="34" charset="0"/>
              </a:rPr>
              <a:t>Sikap/Perilaku</a:t>
            </a:r>
          </a:p>
        </p:txBody>
      </p:sp>
      <p:cxnSp>
        <p:nvCxnSpPr>
          <p:cNvPr id="10" name="Straight Connector 9"/>
          <p:cNvCxnSpPr/>
          <p:nvPr/>
        </p:nvCxnSpPr>
        <p:spPr>
          <a:xfrm>
            <a:off x="4156075" y="2649538"/>
            <a:ext cx="457200" cy="3810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278315" y="2362202"/>
            <a:ext cx="217487" cy="193675"/>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114800" y="2784475"/>
            <a:ext cx="533400" cy="4572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191000" y="2479675"/>
            <a:ext cx="381000" cy="3048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4046539" y="3148014"/>
            <a:ext cx="366712" cy="29051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4073525" y="2954338"/>
            <a:ext cx="533400" cy="45720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a:off x="3505200" y="3962400"/>
            <a:ext cx="1676400"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687" name="TextBox 17"/>
          <p:cNvSpPr txBox="1">
            <a:spLocks noChangeArrowheads="1"/>
          </p:cNvSpPr>
          <p:nvPr/>
        </p:nvSpPr>
        <p:spPr bwMode="auto">
          <a:xfrm>
            <a:off x="762002" y="5173663"/>
            <a:ext cx="8099425" cy="830262"/>
          </a:xfrm>
          <a:prstGeom prst="rect">
            <a:avLst/>
          </a:prstGeom>
          <a:noFill/>
          <a:ln w="9525">
            <a:noFill/>
            <a:miter lim="800000"/>
            <a:headEnd/>
            <a:tailEnd/>
          </a:ln>
        </p:spPr>
        <p:txBody>
          <a:bodyPr>
            <a:spAutoFit/>
          </a:bodyPr>
          <a:lstStyle/>
          <a:p>
            <a:r>
              <a:rPr lang="id-ID" sz="1600" b="1" i="1">
                <a:latin typeface="Lucida Sans Unicode" pitchFamily="34" charset="0"/>
              </a:rPr>
              <a:t>Kompetensi merupakan perpaduan aspek pengetahuan , keterampilan, dan sikap yang terindikasikan dalam kemampuan dan perilaku seseorang sesuai tuntutan pekerjaan.</a:t>
            </a:r>
          </a:p>
        </p:txBody>
      </p:sp>
    </p:spTree>
  </p:cSld>
  <p:clrMapOvr>
    <a:masterClrMapping/>
  </p:clrMapOvr>
  <p:transition>
    <p:wheel spokes="8"/>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noGrp="1"/>
          </p:cNvGraphicFramePr>
          <p:nvPr>
            <p:ph idx="1"/>
          </p:nvPr>
        </p:nvGraphicFramePr>
        <p:xfrm>
          <a:off x="0" y="3"/>
          <a:ext cx="9144001" cy="6277447"/>
        </p:xfrm>
        <a:graphic>
          <a:graphicData uri="http://schemas.openxmlformats.org/drawingml/2006/table">
            <a:tbl>
              <a:tblPr firstRow="1" bandRow="1">
                <a:tableStyleId>{5C22544A-7EE6-4342-B048-85BDC9FD1C3A}</a:tableStyleId>
              </a:tblPr>
              <a:tblGrid>
                <a:gridCol w="1130419"/>
                <a:gridCol w="2880243"/>
                <a:gridCol w="2847339"/>
                <a:gridCol w="2286000"/>
              </a:tblGrid>
              <a:tr h="348118">
                <a:tc gridSpan="4">
                  <a:txBody>
                    <a:bodyPr/>
                    <a:lstStyle/>
                    <a:p>
                      <a:pPr algn="l"/>
                      <a:r>
                        <a:rPr lang="en-US" sz="1800" i="1" dirty="0" err="1" smtClean="0"/>
                        <a:t>Lanjutan</a:t>
                      </a:r>
                      <a:r>
                        <a:rPr lang="en-US" sz="1800" i="1" baseline="0" dirty="0" smtClean="0"/>
                        <a:t> …</a:t>
                      </a:r>
                      <a:endParaRPr lang="en-US" sz="18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48118">
                <a:tc>
                  <a:txBody>
                    <a:bodyPr/>
                    <a:lstStyle/>
                    <a:p>
                      <a:pPr algn="ctr"/>
                      <a:r>
                        <a:rPr lang="en-US" sz="1400" dirty="0" smtClean="0"/>
                        <a:t>NO</a:t>
                      </a:r>
                      <a:endParaRPr lang="en-US" sz="1400" dirty="0"/>
                    </a:p>
                  </a:txBody>
                  <a:tcPr anchor="ctr"/>
                </a:tc>
                <a:tc>
                  <a:txBody>
                    <a:bodyPr/>
                    <a:lstStyle/>
                    <a:p>
                      <a:pPr algn="ctr"/>
                      <a:r>
                        <a:rPr lang="en-US" sz="1400" dirty="0" err="1" smtClean="0"/>
                        <a:t>Kompetensi</a:t>
                      </a:r>
                      <a:endParaRPr lang="en-US" sz="1400" dirty="0"/>
                    </a:p>
                  </a:txBody>
                  <a:tcPr anchor="ctr"/>
                </a:tc>
                <a:tc>
                  <a:txBody>
                    <a:bodyPr/>
                    <a:lstStyle/>
                    <a:p>
                      <a:pPr algn="ctr"/>
                      <a:r>
                        <a:rPr lang="en-US" sz="1400" dirty="0" smtClean="0"/>
                        <a:t>Tingkat/Level</a:t>
                      </a:r>
                      <a:endParaRPr lang="en-US" sz="1400" dirty="0"/>
                    </a:p>
                  </a:txBody>
                  <a:tcPr anchor="ctr"/>
                </a:tc>
                <a:tc>
                  <a:txBody>
                    <a:bodyPr/>
                    <a:lstStyle/>
                    <a:p>
                      <a:pPr algn="ctr"/>
                      <a:r>
                        <a:rPr lang="en-US" sz="1400" dirty="0" err="1" smtClean="0"/>
                        <a:t>Kegiatan</a:t>
                      </a:r>
                      <a:r>
                        <a:rPr lang="en-US" sz="1400" dirty="0" smtClean="0"/>
                        <a:t> </a:t>
                      </a:r>
                      <a:r>
                        <a:rPr lang="en-US" sz="1400" dirty="0" err="1" smtClean="0"/>
                        <a:t>Utama</a:t>
                      </a:r>
                      <a:endParaRPr lang="en-US" sz="1400" dirty="0"/>
                    </a:p>
                  </a:txBody>
                  <a:tcPr anchor="ctr"/>
                </a:tc>
              </a:tr>
              <a:tr h="288550">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4</a:t>
                      </a:r>
                      <a:endParaRPr lang="en-US" sz="1400" dirty="0"/>
                    </a:p>
                  </a:txBody>
                  <a:tcPr/>
                </a:tc>
              </a:tr>
              <a:tr h="1879363">
                <a:tc>
                  <a:txBody>
                    <a:bodyPr/>
                    <a:lstStyle/>
                    <a:p>
                      <a:pPr algn="ctr">
                        <a:lnSpc>
                          <a:spcPct val="150000"/>
                        </a:lnSpc>
                        <a:spcAft>
                          <a:spcPts val="0"/>
                        </a:spcAft>
                      </a:pPr>
                      <a:r>
                        <a:rPr lang="en-US" sz="1400" dirty="0">
                          <a:latin typeface="+mn-lt"/>
                          <a:ea typeface="Calibri"/>
                          <a:cs typeface="Arial"/>
                        </a:rPr>
                        <a:t>2.</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Kepemimpinan</a:t>
                      </a:r>
                      <a:r>
                        <a:rPr lang="en-US" sz="1400" b="1">
                          <a:latin typeface="+mn-lt"/>
                          <a:ea typeface="Calibri"/>
                          <a:cs typeface="Arial"/>
                        </a:rPr>
                        <a:t> (Kp)</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Meyakinkan orang lain tentang pentingnya pencapaian tujuan organisasi </a:t>
                      </a:r>
                      <a:r>
                        <a:rPr lang="en-US" sz="1400" b="1">
                          <a:latin typeface="+mn-lt"/>
                          <a:ea typeface="Calibri"/>
                          <a:cs typeface="Arial"/>
                        </a:rPr>
                        <a:t>(Kp.1)</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tabLst>
                          <a:tab pos="111760" algn="l"/>
                        </a:tabLst>
                      </a:pPr>
                      <a:r>
                        <a:rPr lang="en-US" sz="1400" dirty="0" err="1">
                          <a:latin typeface="+mn-lt"/>
                          <a:ea typeface="Calibri"/>
                          <a:cs typeface="Arial"/>
                        </a:rPr>
                        <a:t>Menjabarkan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menjadi</a:t>
                      </a:r>
                      <a:r>
                        <a:rPr lang="en-US" sz="1400" dirty="0">
                          <a:latin typeface="+mn-lt"/>
                          <a:ea typeface="Calibri"/>
                          <a:cs typeface="Arial"/>
                        </a:rPr>
                        <a:t> </a:t>
                      </a:r>
                      <a:r>
                        <a:rPr lang="en-US" sz="1400" dirty="0" err="1">
                          <a:latin typeface="+mn-lt"/>
                          <a:ea typeface="Calibri"/>
                          <a:cs typeface="Arial"/>
                        </a:rPr>
                        <a:t>tugas-tugas</a:t>
                      </a:r>
                      <a:r>
                        <a:rPr lang="en-US" sz="1400" dirty="0">
                          <a:latin typeface="+mn-lt"/>
                          <a:ea typeface="Calibri"/>
                          <a:cs typeface="Arial"/>
                        </a:rPr>
                        <a:t> yang </a:t>
                      </a:r>
                      <a:r>
                        <a:rPr lang="en-US" sz="1400" dirty="0" err="1">
                          <a:latin typeface="+mn-lt"/>
                          <a:ea typeface="Calibri"/>
                          <a:cs typeface="Arial"/>
                        </a:rPr>
                        <a:t>harus</a:t>
                      </a:r>
                      <a:r>
                        <a:rPr lang="en-US" sz="1400" dirty="0">
                          <a:latin typeface="+mn-lt"/>
                          <a:ea typeface="Calibri"/>
                          <a:cs typeface="Arial"/>
                        </a:rPr>
                        <a:t> </a:t>
                      </a:r>
                      <a:r>
                        <a:rPr lang="en-US" sz="1400" dirty="0" err="1">
                          <a:latin typeface="+mn-lt"/>
                          <a:ea typeface="Calibri"/>
                          <a:cs typeface="Arial"/>
                        </a:rPr>
                        <a:t>dilaksanakan</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tabLst>
                          <a:tab pos="111760" algn="l"/>
                        </a:tabLst>
                      </a:pPr>
                      <a:r>
                        <a:rPr lang="en-US" sz="1400" dirty="0" err="1">
                          <a:latin typeface="+mn-lt"/>
                          <a:ea typeface="Calibri"/>
                          <a:cs typeface="Arial"/>
                        </a:rPr>
                        <a:t>Menentukan</a:t>
                      </a:r>
                      <a:r>
                        <a:rPr lang="en-US" sz="1400" dirty="0">
                          <a:latin typeface="+mn-lt"/>
                          <a:ea typeface="Calibri"/>
                          <a:cs typeface="Arial"/>
                        </a:rPr>
                        <a:t> target </a:t>
                      </a:r>
                      <a:r>
                        <a:rPr lang="en-US" sz="1400" dirty="0" err="1">
                          <a:latin typeface="+mn-lt"/>
                          <a:ea typeface="Calibri"/>
                          <a:cs typeface="Arial"/>
                        </a:rPr>
                        <a:t>waktu</a:t>
                      </a:r>
                      <a:r>
                        <a:rPr lang="en-US" sz="1400" dirty="0">
                          <a:latin typeface="+mn-lt"/>
                          <a:ea typeface="Calibri"/>
                          <a:cs typeface="Arial"/>
                        </a:rPr>
                        <a:t> </a:t>
                      </a:r>
                      <a:r>
                        <a:rPr lang="en-US" sz="1400" dirty="0" err="1">
                          <a:latin typeface="+mn-lt"/>
                          <a:ea typeface="Calibri"/>
                          <a:cs typeface="Arial"/>
                        </a:rPr>
                        <a:t>penyelesaian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tabLst>
                          <a:tab pos="111760" algn="l"/>
                        </a:tabLst>
                      </a:pPr>
                      <a:r>
                        <a:rPr lang="en-US" sz="1400" dirty="0" err="1">
                          <a:latin typeface="+mn-lt"/>
                          <a:ea typeface="Calibri"/>
                          <a:cs typeface="Arial"/>
                        </a:rPr>
                        <a:t>Mendelegasikan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kepada</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r h="2698449">
                <a:tc>
                  <a:txBody>
                    <a:bodyPr/>
                    <a:lstStyle/>
                    <a:p>
                      <a:pPr algn="ctr">
                        <a:lnSpc>
                          <a:spcPct val="150000"/>
                        </a:lnSpc>
                        <a:spcAft>
                          <a:spcPts val="0"/>
                        </a:spcAft>
                      </a:pPr>
                      <a:r>
                        <a:rPr lang="en-US" sz="1400" dirty="0">
                          <a:latin typeface="+mn-lt"/>
                          <a:ea typeface="Calibri"/>
                          <a:cs typeface="Arial"/>
                        </a:rPr>
                        <a:t>3.</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Membimbing</a:t>
                      </a:r>
                      <a:r>
                        <a:rPr lang="en-US" sz="1400" dirty="0">
                          <a:latin typeface="+mn-lt"/>
                          <a:ea typeface="Calibri"/>
                          <a:cs typeface="Arial"/>
                        </a:rPr>
                        <a:t> </a:t>
                      </a:r>
                      <a:r>
                        <a:rPr lang="en-US" sz="1400" b="1" dirty="0">
                          <a:latin typeface="+mn-lt"/>
                          <a:ea typeface="Calibri"/>
                          <a:cs typeface="Arial"/>
                        </a:rPr>
                        <a:t>(M)</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Menentukan target kerja yang harus dicapai oleh bawahan </a:t>
                      </a:r>
                      <a:r>
                        <a:rPr lang="en-US" sz="1400" b="1">
                          <a:latin typeface="+mn-lt"/>
                          <a:ea typeface="Calibri"/>
                          <a:cs typeface="Arial"/>
                        </a:rPr>
                        <a:t>(M.2)</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Menjelaskan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yang </a:t>
                      </a:r>
                      <a:r>
                        <a:rPr lang="en-US" sz="1400" dirty="0" err="1">
                          <a:latin typeface="+mn-lt"/>
                          <a:ea typeface="Calibri"/>
                          <a:cs typeface="Arial"/>
                        </a:rPr>
                        <a:t>akan</a:t>
                      </a:r>
                      <a:r>
                        <a:rPr lang="en-US" sz="1400" dirty="0">
                          <a:latin typeface="+mn-lt"/>
                          <a:ea typeface="Calibri"/>
                          <a:cs typeface="Arial"/>
                        </a:rPr>
                        <a:t> </a:t>
                      </a:r>
                      <a:r>
                        <a:rPr lang="en-US" sz="1400" dirty="0" err="1">
                          <a:latin typeface="+mn-lt"/>
                          <a:ea typeface="Calibri"/>
                          <a:cs typeface="Arial"/>
                        </a:rPr>
                        <a:t>dilaksanakan</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Memberikan</a:t>
                      </a:r>
                      <a:r>
                        <a:rPr lang="en-US" sz="1400" dirty="0">
                          <a:latin typeface="+mn-lt"/>
                          <a:ea typeface="Calibri"/>
                          <a:cs typeface="Arial"/>
                        </a:rPr>
                        <a:t> </a:t>
                      </a:r>
                      <a:r>
                        <a:rPr lang="en-US" sz="1400" dirty="0" err="1">
                          <a:latin typeface="+mn-lt"/>
                          <a:ea typeface="Calibri"/>
                          <a:cs typeface="Arial"/>
                        </a:rPr>
                        <a:t>arahan</a:t>
                      </a:r>
                      <a:r>
                        <a:rPr lang="en-US" sz="1400" dirty="0">
                          <a:latin typeface="+mn-lt"/>
                          <a:ea typeface="Calibri"/>
                          <a:cs typeface="Arial"/>
                        </a:rPr>
                        <a:t> </a:t>
                      </a:r>
                      <a:r>
                        <a:rPr lang="en-US" sz="1400" dirty="0" err="1">
                          <a:latin typeface="+mn-lt"/>
                          <a:ea typeface="Calibri"/>
                          <a:cs typeface="Arial"/>
                        </a:rPr>
                        <a:t>kepada</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 </a:t>
                      </a:r>
                      <a:r>
                        <a:rPr lang="en-US" sz="1400" dirty="0" err="1">
                          <a:latin typeface="+mn-lt"/>
                          <a:ea typeface="Calibri"/>
                          <a:cs typeface="Arial"/>
                        </a:rPr>
                        <a:t>terkait</a:t>
                      </a:r>
                      <a:r>
                        <a:rPr lang="en-US" sz="1400" dirty="0">
                          <a:latin typeface="+mn-lt"/>
                          <a:ea typeface="Calibri"/>
                          <a:cs typeface="Arial"/>
                        </a:rPr>
                        <a:t> </a:t>
                      </a:r>
                      <a:r>
                        <a:rPr lang="en-US" sz="1400" dirty="0" err="1">
                          <a:latin typeface="+mn-lt"/>
                          <a:ea typeface="Calibri"/>
                          <a:cs typeface="Arial"/>
                        </a:rPr>
                        <a:t>permasalahan</a:t>
                      </a:r>
                      <a:r>
                        <a:rPr lang="en-US" sz="1400" dirty="0">
                          <a:latin typeface="+mn-lt"/>
                          <a:ea typeface="Calibri"/>
                          <a:cs typeface="Arial"/>
                        </a:rPr>
                        <a:t> yang </a:t>
                      </a:r>
                      <a:r>
                        <a:rPr lang="en-US" sz="1400" dirty="0" err="1">
                          <a:latin typeface="+mn-lt"/>
                          <a:ea typeface="Calibri"/>
                          <a:cs typeface="Arial"/>
                        </a:rPr>
                        <a:t>dialami</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noGrp="1"/>
          </p:cNvGraphicFramePr>
          <p:nvPr>
            <p:ph idx="1"/>
          </p:nvPr>
        </p:nvGraphicFramePr>
        <p:xfrm>
          <a:off x="0" y="457202"/>
          <a:ext cx="9144001" cy="7331446"/>
        </p:xfrm>
        <a:graphic>
          <a:graphicData uri="http://schemas.openxmlformats.org/drawingml/2006/table">
            <a:tbl>
              <a:tblPr firstRow="1" bandRow="1">
                <a:tableStyleId>{5C22544A-7EE6-4342-B048-85BDC9FD1C3A}</a:tableStyleId>
              </a:tblPr>
              <a:tblGrid>
                <a:gridCol w="1130419"/>
                <a:gridCol w="2880243"/>
                <a:gridCol w="2847339"/>
                <a:gridCol w="2286000"/>
              </a:tblGrid>
              <a:tr h="408173">
                <a:tc gridSpan="4">
                  <a:txBody>
                    <a:bodyPr/>
                    <a:lstStyle/>
                    <a:p>
                      <a:pPr algn="l"/>
                      <a:r>
                        <a:rPr lang="en-US" sz="1800" i="1" dirty="0" err="1" smtClean="0"/>
                        <a:t>Lanjutan</a:t>
                      </a:r>
                      <a:r>
                        <a:rPr lang="en-US" sz="1800" i="1" baseline="0" dirty="0" smtClean="0"/>
                        <a:t> …</a:t>
                      </a:r>
                      <a:endParaRPr lang="en-US" sz="18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173">
                <a:tc>
                  <a:txBody>
                    <a:bodyPr/>
                    <a:lstStyle/>
                    <a:p>
                      <a:pPr algn="ctr"/>
                      <a:r>
                        <a:rPr lang="en-US" sz="1400" dirty="0" smtClean="0"/>
                        <a:t>NO</a:t>
                      </a:r>
                      <a:endParaRPr lang="en-US" sz="1400" dirty="0"/>
                    </a:p>
                  </a:txBody>
                  <a:tcPr anchor="ctr"/>
                </a:tc>
                <a:tc>
                  <a:txBody>
                    <a:bodyPr/>
                    <a:lstStyle/>
                    <a:p>
                      <a:pPr algn="ctr"/>
                      <a:r>
                        <a:rPr lang="en-US" sz="1400" dirty="0" err="1" smtClean="0"/>
                        <a:t>Kompetensi</a:t>
                      </a:r>
                      <a:endParaRPr lang="en-US" sz="1400" dirty="0"/>
                    </a:p>
                  </a:txBody>
                  <a:tcPr anchor="ctr"/>
                </a:tc>
                <a:tc>
                  <a:txBody>
                    <a:bodyPr/>
                    <a:lstStyle/>
                    <a:p>
                      <a:pPr algn="ctr"/>
                      <a:r>
                        <a:rPr lang="en-US" sz="1400" dirty="0" smtClean="0"/>
                        <a:t>Tingkat/Level</a:t>
                      </a:r>
                      <a:endParaRPr lang="en-US" sz="1400" dirty="0"/>
                    </a:p>
                  </a:txBody>
                  <a:tcPr anchor="ctr"/>
                </a:tc>
                <a:tc>
                  <a:txBody>
                    <a:bodyPr/>
                    <a:lstStyle/>
                    <a:p>
                      <a:pPr algn="ctr"/>
                      <a:r>
                        <a:rPr lang="en-US" sz="1400" dirty="0" err="1" smtClean="0"/>
                        <a:t>Kegiatan</a:t>
                      </a:r>
                      <a:r>
                        <a:rPr lang="en-US" sz="1400" dirty="0" smtClean="0"/>
                        <a:t> </a:t>
                      </a:r>
                      <a:r>
                        <a:rPr lang="en-US" sz="1400" dirty="0" err="1" smtClean="0"/>
                        <a:t>Utama</a:t>
                      </a:r>
                      <a:endParaRPr lang="en-US" sz="1400" dirty="0"/>
                    </a:p>
                  </a:txBody>
                  <a:tcPr anchor="ctr"/>
                </a:tc>
              </a:tr>
              <a:tr h="308610">
                <a:tc>
                  <a:txBody>
                    <a:bodyPr/>
                    <a:lstStyle/>
                    <a:p>
                      <a:pPr algn="ctr"/>
                      <a:r>
                        <a:rPr lang="en-US" sz="1400" dirty="0" smtClean="0"/>
                        <a:t>1</a:t>
                      </a:r>
                      <a:endParaRPr lang="en-US" sz="1400" dirty="0"/>
                    </a:p>
                  </a:txBody>
                  <a:tcPr anchor="ctr"/>
                </a:tc>
                <a:tc>
                  <a:txBody>
                    <a:bodyPr/>
                    <a:lstStyle/>
                    <a:p>
                      <a:pPr algn="ctr"/>
                      <a:r>
                        <a:rPr lang="en-US" sz="1400" dirty="0" smtClean="0"/>
                        <a:t>2</a:t>
                      </a:r>
                      <a:endParaRPr lang="en-US" sz="1400" dirty="0"/>
                    </a:p>
                  </a:txBody>
                  <a:tcPr anchor="ctr"/>
                </a:tc>
                <a:tc>
                  <a:txBody>
                    <a:bodyPr/>
                    <a:lstStyle/>
                    <a:p>
                      <a:pPr algn="ctr"/>
                      <a:r>
                        <a:rPr lang="en-US" sz="1400" dirty="0" smtClean="0"/>
                        <a:t>3</a:t>
                      </a:r>
                      <a:endParaRPr lang="en-US" sz="1400" dirty="0"/>
                    </a:p>
                  </a:txBody>
                  <a:tcPr anchor="ctr"/>
                </a:tc>
                <a:tc>
                  <a:txBody>
                    <a:bodyPr/>
                    <a:lstStyle/>
                    <a:p>
                      <a:pPr algn="ctr"/>
                      <a:r>
                        <a:rPr lang="en-US" sz="1400" dirty="0" smtClean="0"/>
                        <a:t>4</a:t>
                      </a:r>
                      <a:endParaRPr lang="en-US" sz="1400" dirty="0"/>
                    </a:p>
                  </a:txBody>
                  <a:tcPr anchor="ctr"/>
                </a:tc>
              </a:tr>
              <a:tr h="2045970">
                <a:tc>
                  <a:txBody>
                    <a:bodyPr/>
                    <a:lstStyle/>
                    <a:p>
                      <a:pPr algn="ctr">
                        <a:lnSpc>
                          <a:spcPct val="150000"/>
                        </a:lnSpc>
                        <a:spcAft>
                          <a:spcPts val="0"/>
                        </a:spcAft>
                      </a:pPr>
                      <a:r>
                        <a:rPr lang="en-US" sz="1400" dirty="0">
                          <a:latin typeface="+mn-lt"/>
                          <a:ea typeface="Calibri"/>
                          <a:cs typeface="Arial"/>
                        </a:rPr>
                        <a:t>4.</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Berorientasi</a:t>
                      </a:r>
                      <a:r>
                        <a:rPr lang="en-US" sz="1400" dirty="0">
                          <a:latin typeface="+mn-lt"/>
                          <a:ea typeface="Calibri"/>
                          <a:cs typeface="Arial"/>
                        </a:rPr>
                        <a:t> </a:t>
                      </a:r>
                      <a:r>
                        <a:rPr lang="en-US" sz="1400" dirty="0" err="1">
                          <a:latin typeface="+mn-lt"/>
                          <a:ea typeface="Calibri"/>
                          <a:cs typeface="Arial"/>
                        </a:rPr>
                        <a:t>pada</a:t>
                      </a:r>
                      <a:r>
                        <a:rPr lang="en-US" sz="1400" dirty="0">
                          <a:latin typeface="+mn-lt"/>
                          <a:ea typeface="Calibri"/>
                          <a:cs typeface="Arial"/>
                        </a:rPr>
                        <a:t> </a:t>
                      </a:r>
                      <a:r>
                        <a:rPr lang="en-US" sz="1400" dirty="0" err="1">
                          <a:latin typeface="+mn-lt"/>
                          <a:ea typeface="Calibri"/>
                          <a:cs typeface="Arial"/>
                        </a:rPr>
                        <a:t>Kualitas</a:t>
                      </a:r>
                      <a:r>
                        <a:rPr lang="en-US" sz="1400" dirty="0">
                          <a:latin typeface="+mn-lt"/>
                          <a:ea typeface="Calibri"/>
                          <a:cs typeface="Arial"/>
                        </a:rPr>
                        <a:t> </a:t>
                      </a:r>
                      <a:r>
                        <a:rPr lang="en-US" sz="1400" b="1" dirty="0">
                          <a:latin typeface="+mn-lt"/>
                          <a:ea typeface="Calibri"/>
                          <a:cs typeface="Arial"/>
                        </a:rPr>
                        <a:t>(</a:t>
                      </a:r>
                      <a:r>
                        <a:rPr lang="en-US" sz="1400" b="1" dirty="0" err="1">
                          <a:latin typeface="+mn-lt"/>
                          <a:ea typeface="Calibri"/>
                          <a:cs typeface="Arial"/>
                        </a:rPr>
                        <a:t>BpK</a:t>
                      </a:r>
                      <a:r>
                        <a:rPr lang="en-US" sz="1400" b="1"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Melakukan pelaksanaan tugas sesuai prosedur dan sumberdaya yang standar               </a:t>
                      </a:r>
                      <a:r>
                        <a:rPr lang="en-US" sz="1400" b="1">
                          <a:latin typeface="+mn-lt"/>
                          <a:ea typeface="Calibri"/>
                          <a:cs typeface="Arial"/>
                        </a:rPr>
                        <a:t>(BpK.1)</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Menelaah</a:t>
                      </a:r>
                      <a:r>
                        <a:rPr lang="en-US" sz="1400" dirty="0">
                          <a:latin typeface="+mn-lt"/>
                          <a:ea typeface="Calibri"/>
                          <a:cs typeface="Arial"/>
                        </a:rPr>
                        <a:t> </a:t>
                      </a:r>
                      <a:r>
                        <a:rPr lang="en-US" sz="1400" dirty="0" err="1">
                          <a:latin typeface="+mn-lt"/>
                          <a:ea typeface="Calibri"/>
                          <a:cs typeface="Arial"/>
                        </a:rPr>
                        <a:t>hasil</a:t>
                      </a:r>
                      <a:r>
                        <a:rPr lang="en-US" sz="1400" dirty="0">
                          <a:latin typeface="+mn-lt"/>
                          <a:ea typeface="Calibri"/>
                          <a:cs typeface="Arial"/>
                        </a:rPr>
                        <a:t> </a:t>
                      </a:r>
                      <a:r>
                        <a:rPr lang="en-US" sz="1400" dirty="0" err="1">
                          <a:latin typeface="+mn-lt"/>
                          <a:ea typeface="Calibri"/>
                          <a:cs typeface="Arial"/>
                        </a:rPr>
                        <a:t>kerja</a:t>
                      </a:r>
                      <a:r>
                        <a:rPr lang="en-US" sz="1400" dirty="0">
                          <a:latin typeface="+mn-lt"/>
                          <a:ea typeface="Calibri"/>
                          <a:cs typeface="Arial"/>
                        </a:rPr>
                        <a:t> yang </a:t>
                      </a:r>
                      <a:r>
                        <a:rPr lang="en-US" sz="1400" dirty="0" err="1">
                          <a:latin typeface="+mn-lt"/>
                          <a:ea typeface="Calibri"/>
                          <a:cs typeface="Arial"/>
                        </a:rPr>
                        <a:t>dilakukan</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Membuat</a:t>
                      </a:r>
                      <a:r>
                        <a:rPr lang="en-US" sz="1400" dirty="0">
                          <a:latin typeface="+mn-lt"/>
                          <a:ea typeface="Calibri"/>
                          <a:cs typeface="Arial"/>
                        </a:rPr>
                        <a:t> </a:t>
                      </a:r>
                      <a:r>
                        <a:rPr lang="en-US" sz="1400" dirty="0" err="1">
                          <a:latin typeface="+mn-lt"/>
                          <a:ea typeface="Calibri"/>
                          <a:cs typeface="Arial"/>
                        </a:rPr>
                        <a:t>koreksi</a:t>
                      </a:r>
                      <a:r>
                        <a:rPr lang="en-US" sz="1400" dirty="0">
                          <a:latin typeface="+mn-lt"/>
                          <a:ea typeface="Calibri"/>
                          <a:cs typeface="Arial"/>
                        </a:rPr>
                        <a:t> </a:t>
                      </a:r>
                      <a:r>
                        <a:rPr lang="en-US" sz="1400" dirty="0" err="1">
                          <a:latin typeface="+mn-lt"/>
                          <a:ea typeface="Calibri"/>
                          <a:cs typeface="Arial"/>
                        </a:rPr>
                        <a:t>pada</a:t>
                      </a:r>
                      <a:r>
                        <a:rPr lang="en-US" sz="1400" dirty="0">
                          <a:latin typeface="+mn-lt"/>
                          <a:ea typeface="Calibri"/>
                          <a:cs typeface="Arial"/>
                        </a:rPr>
                        <a:t> </a:t>
                      </a:r>
                      <a:r>
                        <a:rPr lang="en-US" sz="1400" dirty="0" err="1">
                          <a:latin typeface="+mn-lt"/>
                          <a:ea typeface="Calibri"/>
                          <a:cs typeface="Arial"/>
                        </a:rPr>
                        <a:t>hasil</a:t>
                      </a:r>
                      <a:r>
                        <a:rPr lang="en-US" sz="1400" dirty="0">
                          <a:latin typeface="+mn-lt"/>
                          <a:ea typeface="Calibri"/>
                          <a:cs typeface="Arial"/>
                        </a:rPr>
                        <a:t> </a:t>
                      </a:r>
                      <a:r>
                        <a:rPr lang="en-US" sz="1400" dirty="0" err="1">
                          <a:latin typeface="+mn-lt"/>
                          <a:ea typeface="Calibri"/>
                          <a:cs typeface="Arial"/>
                        </a:rPr>
                        <a:t>kerja</a:t>
                      </a:r>
                      <a:r>
                        <a:rPr lang="en-US" sz="1400" dirty="0">
                          <a:latin typeface="+mn-lt"/>
                          <a:ea typeface="Calibri"/>
                          <a:cs typeface="Arial"/>
                        </a:rPr>
                        <a:t> </a:t>
                      </a:r>
                      <a:r>
                        <a:rPr lang="en-US" sz="1400" dirty="0" err="1">
                          <a:latin typeface="+mn-lt"/>
                          <a:ea typeface="Calibri"/>
                          <a:cs typeface="Arial"/>
                        </a:rPr>
                        <a:t>berupa</a:t>
                      </a:r>
                      <a:r>
                        <a:rPr lang="en-US" sz="1400" dirty="0">
                          <a:latin typeface="+mn-lt"/>
                          <a:ea typeface="Calibri"/>
                          <a:cs typeface="Arial"/>
                        </a:rPr>
                        <a:t> </a:t>
                      </a:r>
                      <a:r>
                        <a:rPr lang="en-US" sz="1400" dirty="0" err="1">
                          <a:latin typeface="+mn-lt"/>
                          <a:ea typeface="Calibri"/>
                          <a:cs typeface="Arial"/>
                        </a:rPr>
                        <a:t>catatan</a:t>
                      </a:r>
                      <a:r>
                        <a:rPr lang="en-US" sz="1400" dirty="0">
                          <a:latin typeface="+mn-lt"/>
                          <a:ea typeface="Calibri"/>
                          <a:cs typeface="Arial"/>
                        </a:rPr>
                        <a:t> </a:t>
                      </a:r>
                      <a:r>
                        <a:rPr lang="en-US" sz="1400" dirty="0" err="1">
                          <a:latin typeface="+mn-lt"/>
                          <a:ea typeface="Calibri"/>
                          <a:cs typeface="Arial"/>
                        </a:rPr>
                        <a:t>tertulis</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Mempelajari</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Memberikan</a:t>
                      </a:r>
                      <a:r>
                        <a:rPr lang="en-US" sz="1400" dirty="0">
                          <a:latin typeface="+mn-lt"/>
                          <a:ea typeface="Calibri"/>
                          <a:cs typeface="Arial"/>
                        </a:rPr>
                        <a:t> </a:t>
                      </a:r>
                      <a:r>
                        <a:rPr lang="en-US" sz="1400" dirty="0" err="1">
                          <a:latin typeface="+mn-lt"/>
                          <a:ea typeface="Calibri"/>
                          <a:cs typeface="Arial"/>
                        </a:rPr>
                        <a:t>langkah-langkah</a:t>
                      </a:r>
                      <a:r>
                        <a:rPr lang="en-US" sz="1400" dirty="0">
                          <a:latin typeface="+mn-lt"/>
                          <a:ea typeface="Calibri"/>
                          <a:cs typeface="Arial"/>
                        </a:rPr>
                        <a:t> </a:t>
                      </a:r>
                      <a:r>
                        <a:rPr lang="en-US" sz="1400" dirty="0" err="1">
                          <a:latin typeface="+mn-lt"/>
                          <a:ea typeface="Calibri"/>
                          <a:cs typeface="Arial"/>
                        </a:rPr>
                        <a:t>perbaikan</a:t>
                      </a:r>
                      <a:r>
                        <a:rPr lang="en-US" sz="1400" dirty="0">
                          <a:latin typeface="+mn-lt"/>
                          <a:ea typeface="Calibri"/>
                          <a:cs typeface="Arial"/>
                        </a:rPr>
                        <a:t> </a:t>
                      </a:r>
                      <a:r>
                        <a:rPr lang="en-US" sz="1400" dirty="0" err="1">
                          <a:latin typeface="+mn-lt"/>
                          <a:ea typeface="Calibri"/>
                          <a:cs typeface="Arial"/>
                        </a:rPr>
                        <a:t>dalam</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r h="2045970">
                <a:tc>
                  <a:txBody>
                    <a:bodyPr/>
                    <a:lstStyle/>
                    <a:p>
                      <a:pPr algn="ctr">
                        <a:lnSpc>
                          <a:spcPct val="150000"/>
                        </a:lnSpc>
                        <a:spcAft>
                          <a:spcPts val="0"/>
                        </a:spcAft>
                      </a:pPr>
                      <a:r>
                        <a:rPr lang="en-US" sz="1400">
                          <a:latin typeface="+mn-lt"/>
                          <a:ea typeface="Calibri"/>
                          <a:cs typeface="Arial"/>
                        </a:rPr>
                        <a:t>5.</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Pelayanan </a:t>
                      </a:r>
                      <a:r>
                        <a:rPr lang="en-US" sz="1400" b="1">
                          <a:latin typeface="+mn-lt"/>
                          <a:ea typeface="Calibri"/>
                          <a:cs typeface="Arial"/>
                        </a:rPr>
                        <a:t>(BpP)</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Memenuhi kebutuhan pelanggan sesuai sumber daya organisasi yang tersedia </a:t>
                      </a:r>
                      <a:r>
                        <a:rPr lang="en-US" sz="1400" b="1">
                          <a:latin typeface="+mn-lt"/>
                          <a:ea typeface="Calibri"/>
                          <a:cs typeface="Arial"/>
                        </a:rPr>
                        <a:t>(BpP.2)</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Menyelenggarakan</a:t>
                      </a:r>
                      <a:r>
                        <a:rPr lang="en-US" sz="1400" dirty="0">
                          <a:latin typeface="+mn-lt"/>
                          <a:ea typeface="Calibri"/>
                          <a:cs typeface="Arial"/>
                        </a:rPr>
                        <a:t> </a:t>
                      </a:r>
                      <a:r>
                        <a:rPr lang="en-US" sz="1400" dirty="0" err="1">
                          <a:latin typeface="+mn-lt"/>
                          <a:ea typeface="Calibri"/>
                          <a:cs typeface="Arial"/>
                        </a:rPr>
                        <a:t>administrasi</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pengelolaan</a:t>
                      </a:r>
                      <a:r>
                        <a:rPr lang="en-US" sz="1400" dirty="0">
                          <a:latin typeface="+mn-lt"/>
                          <a:ea typeface="Calibri"/>
                          <a:cs typeface="Arial"/>
                        </a:rPr>
                        <a:t> </a:t>
                      </a:r>
                      <a:r>
                        <a:rPr lang="en-US" sz="1400" dirty="0" err="1">
                          <a:latin typeface="+mn-lt"/>
                          <a:ea typeface="Calibri"/>
                          <a:cs typeface="Arial"/>
                        </a:rPr>
                        <a:t>barang</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ATK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52</a:t>
            </a:fld>
            <a:endParaRPr lang="en-US"/>
          </a:p>
        </p:txBody>
      </p:sp>
      <p:graphicFrame>
        <p:nvGraphicFramePr>
          <p:cNvPr id="5" name="Content Placeholder 5"/>
          <p:cNvGraphicFramePr>
            <a:graphicFrameLocks noGrp="1"/>
          </p:cNvGraphicFramePr>
          <p:nvPr>
            <p:ph idx="1"/>
          </p:nvPr>
        </p:nvGraphicFramePr>
        <p:xfrm>
          <a:off x="0" y="457202"/>
          <a:ext cx="9144001" cy="6565636"/>
        </p:xfrm>
        <a:graphic>
          <a:graphicData uri="http://schemas.openxmlformats.org/drawingml/2006/table">
            <a:tbl>
              <a:tblPr firstRow="1" bandRow="1">
                <a:tableStyleId>{5C22544A-7EE6-4342-B048-85BDC9FD1C3A}</a:tableStyleId>
              </a:tblPr>
              <a:tblGrid>
                <a:gridCol w="1130419"/>
                <a:gridCol w="2880243"/>
                <a:gridCol w="2847339"/>
                <a:gridCol w="2286000"/>
              </a:tblGrid>
              <a:tr h="408173">
                <a:tc gridSpan="4">
                  <a:txBody>
                    <a:bodyPr/>
                    <a:lstStyle/>
                    <a:p>
                      <a:pPr algn="l"/>
                      <a:r>
                        <a:rPr lang="en-US" sz="1800" i="1" dirty="0" err="1" smtClean="0"/>
                        <a:t>Lanjutan</a:t>
                      </a:r>
                      <a:r>
                        <a:rPr lang="en-US" sz="1800" i="1" baseline="0" dirty="0" smtClean="0"/>
                        <a:t> …</a:t>
                      </a:r>
                      <a:endParaRPr lang="en-US" sz="18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173">
                <a:tc>
                  <a:txBody>
                    <a:bodyPr/>
                    <a:lstStyle/>
                    <a:p>
                      <a:pPr algn="ctr"/>
                      <a:r>
                        <a:rPr lang="en-US" sz="1400" dirty="0" smtClean="0"/>
                        <a:t>NO</a:t>
                      </a:r>
                      <a:endParaRPr lang="en-US" sz="1400" dirty="0"/>
                    </a:p>
                  </a:txBody>
                  <a:tcPr anchor="ctr"/>
                </a:tc>
                <a:tc>
                  <a:txBody>
                    <a:bodyPr/>
                    <a:lstStyle/>
                    <a:p>
                      <a:pPr algn="ctr"/>
                      <a:r>
                        <a:rPr lang="en-US" sz="1400" dirty="0" err="1" smtClean="0"/>
                        <a:t>Kompetensi</a:t>
                      </a:r>
                      <a:endParaRPr lang="en-US" sz="1400" dirty="0"/>
                    </a:p>
                  </a:txBody>
                  <a:tcPr anchor="ctr"/>
                </a:tc>
                <a:tc>
                  <a:txBody>
                    <a:bodyPr/>
                    <a:lstStyle/>
                    <a:p>
                      <a:pPr algn="ctr"/>
                      <a:r>
                        <a:rPr lang="en-US" sz="1400" dirty="0" smtClean="0"/>
                        <a:t>Tingkat/Level</a:t>
                      </a:r>
                      <a:endParaRPr lang="en-US" sz="1400" dirty="0"/>
                    </a:p>
                  </a:txBody>
                  <a:tcPr anchor="ctr"/>
                </a:tc>
                <a:tc>
                  <a:txBody>
                    <a:bodyPr/>
                    <a:lstStyle/>
                    <a:p>
                      <a:pPr algn="ctr"/>
                      <a:r>
                        <a:rPr lang="en-US" sz="1400" dirty="0" err="1" smtClean="0"/>
                        <a:t>Kegiatan</a:t>
                      </a:r>
                      <a:r>
                        <a:rPr lang="en-US" sz="1400" dirty="0" smtClean="0"/>
                        <a:t> </a:t>
                      </a:r>
                      <a:r>
                        <a:rPr lang="en-US" sz="1400" dirty="0" err="1" smtClean="0"/>
                        <a:t>Utama</a:t>
                      </a:r>
                      <a:endParaRPr lang="en-US" sz="1400" dirty="0"/>
                    </a:p>
                  </a:txBody>
                  <a:tcPr anchor="ctr"/>
                </a:tc>
              </a:tr>
              <a:tr h="308610">
                <a:tc>
                  <a:txBody>
                    <a:bodyPr/>
                    <a:lstStyle/>
                    <a:p>
                      <a:pPr algn="ctr"/>
                      <a:r>
                        <a:rPr lang="en-US" sz="1400" dirty="0" smtClean="0"/>
                        <a:t>1</a:t>
                      </a:r>
                      <a:endParaRPr lang="en-US" sz="1400" dirty="0"/>
                    </a:p>
                  </a:txBody>
                  <a:tcPr anchor="ctr"/>
                </a:tc>
                <a:tc>
                  <a:txBody>
                    <a:bodyPr/>
                    <a:lstStyle/>
                    <a:p>
                      <a:pPr algn="ctr"/>
                      <a:r>
                        <a:rPr lang="en-US" sz="1400" dirty="0" smtClean="0"/>
                        <a:t>2</a:t>
                      </a:r>
                      <a:endParaRPr lang="en-US" sz="1400" dirty="0"/>
                    </a:p>
                  </a:txBody>
                  <a:tcPr anchor="ctr"/>
                </a:tc>
                <a:tc>
                  <a:txBody>
                    <a:bodyPr/>
                    <a:lstStyle/>
                    <a:p>
                      <a:pPr algn="ctr"/>
                      <a:r>
                        <a:rPr lang="en-US" sz="1400" dirty="0" smtClean="0"/>
                        <a:t>3</a:t>
                      </a:r>
                      <a:endParaRPr lang="en-US" sz="1400" dirty="0"/>
                    </a:p>
                  </a:txBody>
                  <a:tcPr anchor="ctr"/>
                </a:tc>
                <a:tc>
                  <a:txBody>
                    <a:bodyPr/>
                    <a:lstStyle/>
                    <a:p>
                      <a:pPr algn="ctr"/>
                      <a:r>
                        <a:rPr lang="en-US" sz="1400" dirty="0" smtClean="0"/>
                        <a:t>4</a:t>
                      </a:r>
                      <a:endParaRPr lang="en-US" sz="1400" dirty="0"/>
                    </a:p>
                  </a:txBody>
                  <a:tcPr anchor="ctr"/>
                </a:tc>
              </a:tr>
              <a:tr h="2045970">
                <a:tc>
                  <a:txBody>
                    <a:bodyPr/>
                    <a:lstStyle/>
                    <a:p>
                      <a:pPr algn="ctr">
                        <a:lnSpc>
                          <a:spcPct val="150000"/>
                        </a:lnSpc>
                        <a:spcAft>
                          <a:spcPts val="0"/>
                        </a:spcAft>
                      </a:pPr>
                      <a:r>
                        <a:rPr lang="en-US" sz="1400" dirty="0">
                          <a:latin typeface="+mn-lt"/>
                          <a:ea typeface="Calibri"/>
                          <a:cs typeface="Arial"/>
                        </a:rPr>
                        <a:t>6.</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Pencarian Informasi   </a:t>
                      </a:r>
                      <a:endParaRPr lang="id-ID" sz="1400">
                        <a:latin typeface="+mn-lt"/>
                        <a:ea typeface="Calibri"/>
                        <a:cs typeface="Times New Roman"/>
                      </a:endParaRPr>
                    </a:p>
                    <a:p>
                      <a:pPr>
                        <a:lnSpc>
                          <a:spcPct val="150000"/>
                        </a:lnSpc>
                        <a:spcAft>
                          <a:spcPts val="0"/>
                        </a:spcAft>
                      </a:pPr>
                      <a:r>
                        <a:rPr lang="en-US" sz="1400" b="1">
                          <a:latin typeface="+mn-lt"/>
                          <a:ea typeface="Calibri"/>
                          <a:cs typeface="Arial"/>
                        </a:rPr>
                        <a:t>(PI)</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Melakukan upaya untuk mengumpulkan informasi dari orang lain atau berbagai media yang terpercaya </a:t>
                      </a:r>
                      <a:r>
                        <a:rPr lang="en-US" sz="1400" b="1">
                          <a:latin typeface="+mn-lt"/>
                          <a:ea typeface="Calibri"/>
                          <a:cs typeface="Arial"/>
                        </a:rPr>
                        <a:t>(PI.1)</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Mereview</a:t>
                      </a:r>
                      <a:r>
                        <a:rPr lang="en-US" sz="1400" dirty="0">
                          <a:latin typeface="+mn-lt"/>
                          <a:ea typeface="Calibri"/>
                          <a:cs typeface="Arial"/>
                        </a:rPr>
                        <a:t>  data </a:t>
                      </a:r>
                      <a:r>
                        <a:rPr lang="en-US" sz="1400" dirty="0" err="1">
                          <a:latin typeface="+mn-lt"/>
                          <a:ea typeface="Calibri"/>
                          <a:cs typeface="Arial"/>
                        </a:rPr>
                        <a:t>capaian</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setiap</a:t>
                      </a:r>
                      <a:r>
                        <a:rPr lang="en-US" sz="1400" dirty="0">
                          <a:latin typeface="+mn-lt"/>
                          <a:ea typeface="Calibri"/>
                          <a:cs typeface="Arial"/>
                        </a:rPr>
                        <a:t> </a:t>
                      </a:r>
                      <a:r>
                        <a:rPr lang="en-US" sz="1400" dirty="0" err="1">
                          <a:latin typeface="+mn-lt"/>
                          <a:ea typeface="Calibri"/>
                          <a:cs typeface="Arial"/>
                        </a:rPr>
                        <a:t>Subdit</a:t>
                      </a:r>
                      <a:r>
                        <a:rPr lang="en-US" sz="1400" dirty="0">
                          <a:latin typeface="+mn-lt"/>
                          <a:ea typeface="Calibri"/>
                          <a:cs typeface="Arial"/>
                        </a:rPr>
                        <a:t>  </a:t>
                      </a:r>
                      <a:r>
                        <a:rPr lang="en-US" sz="1400" dirty="0" err="1">
                          <a:latin typeface="+mn-lt"/>
                          <a:ea typeface="Calibri"/>
                          <a:cs typeface="Arial"/>
                        </a:rPr>
                        <a:t>di</a:t>
                      </a:r>
                      <a:r>
                        <a:rPr lang="en-US" sz="1400" dirty="0">
                          <a:latin typeface="+mn-lt"/>
                          <a:ea typeface="Calibri"/>
                          <a:cs typeface="Arial"/>
                        </a:rPr>
                        <a:t> </a:t>
                      </a:r>
                      <a:r>
                        <a:rPr lang="en-US" sz="1400" dirty="0" err="1">
                          <a:latin typeface="+mn-lt"/>
                          <a:ea typeface="Calibri"/>
                          <a:cs typeface="Arial"/>
                        </a:rPr>
                        <a:t>lingkungan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Membuat</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a:t>
                      </a:r>
                      <a:r>
                        <a:rPr lang="en-US" sz="1400" dirty="0" err="1">
                          <a:latin typeface="+mn-lt"/>
                          <a:ea typeface="Calibri"/>
                          <a:cs typeface="Arial"/>
                        </a:rPr>
                        <a:t>Direktorat</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Mengkonsultasikan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pimpinan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Menganalisis</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yang </a:t>
                      </a:r>
                      <a:r>
                        <a:rPr lang="en-US" sz="1400" dirty="0" err="1">
                          <a:latin typeface="+mn-lt"/>
                          <a:ea typeface="Calibri"/>
                          <a:cs typeface="Arial"/>
                        </a:rPr>
                        <a:t>diterima</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bawahan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Membuat</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a:t>
                      </a:r>
                      <a:r>
                        <a:rPr lang="en-US" sz="1400" dirty="0" err="1">
                          <a:latin typeface="+mn-lt"/>
                          <a:ea typeface="Calibri"/>
                          <a:cs typeface="Arial"/>
                        </a:rPr>
                        <a:t>hasil</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Mengkonsultasikan</a:t>
                      </a:r>
                      <a:r>
                        <a:rPr lang="en-US" sz="1400" dirty="0">
                          <a:latin typeface="+mn-lt"/>
                          <a:ea typeface="Calibri"/>
                          <a:cs typeface="Arial"/>
                        </a:rPr>
                        <a:t> </a:t>
                      </a:r>
                      <a:r>
                        <a:rPr lang="en-US" sz="1400" dirty="0" err="1">
                          <a:latin typeface="+mn-lt"/>
                          <a:ea typeface="Calibri"/>
                          <a:cs typeface="Arial"/>
                        </a:rPr>
                        <a:t>konsep</a:t>
                      </a:r>
                      <a:r>
                        <a:rPr lang="en-US" sz="1400" dirty="0">
                          <a:latin typeface="+mn-lt"/>
                          <a:ea typeface="Calibri"/>
                          <a:cs typeface="Arial"/>
                        </a:rPr>
                        <a:t> </a:t>
                      </a:r>
                      <a:r>
                        <a:rPr lang="en-US" sz="1400" dirty="0" err="1">
                          <a:latin typeface="+mn-lt"/>
                          <a:ea typeface="Calibri"/>
                          <a:cs typeface="Arial"/>
                        </a:rPr>
                        <a:t>laporan</a:t>
                      </a:r>
                      <a:r>
                        <a:rPr lang="en-US" sz="1400" dirty="0">
                          <a:latin typeface="+mn-lt"/>
                          <a:ea typeface="Calibri"/>
                          <a:cs typeface="Arial"/>
                        </a:rPr>
                        <a:t> </a:t>
                      </a:r>
                      <a:r>
                        <a:rPr lang="en-US" sz="1400" dirty="0" err="1">
                          <a:latin typeface="+mn-lt"/>
                          <a:ea typeface="Calibri"/>
                          <a:cs typeface="Arial"/>
                        </a:rPr>
                        <a:t>kepada</a:t>
                      </a:r>
                      <a:r>
                        <a:rPr lang="en-US" sz="1400" dirty="0">
                          <a:latin typeface="+mn-lt"/>
                          <a:ea typeface="Calibri"/>
                          <a:cs typeface="Arial"/>
                        </a:rPr>
                        <a:t> </a:t>
                      </a:r>
                      <a:r>
                        <a:rPr lang="en-US" sz="1400" dirty="0" err="1">
                          <a:latin typeface="+mn-lt"/>
                          <a:ea typeface="Calibri"/>
                          <a:cs typeface="Arial"/>
                        </a:rPr>
                        <a:t>atasan</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53</a:t>
            </a:fld>
            <a:endParaRPr lang="en-US"/>
          </a:p>
        </p:txBody>
      </p:sp>
      <p:graphicFrame>
        <p:nvGraphicFramePr>
          <p:cNvPr id="5" name="Content Placeholder 5"/>
          <p:cNvGraphicFramePr>
            <a:graphicFrameLocks noGrp="1"/>
          </p:cNvGraphicFramePr>
          <p:nvPr>
            <p:ph idx="1"/>
          </p:nvPr>
        </p:nvGraphicFramePr>
        <p:xfrm>
          <a:off x="0" y="457202"/>
          <a:ext cx="9144001" cy="3170926"/>
        </p:xfrm>
        <a:graphic>
          <a:graphicData uri="http://schemas.openxmlformats.org/drawingml/2006/table">
            <a:tbl>
              <a:tblPr firstRow="1" bandRow="1">
                <a:tableStyleId>{5C22544A-7EE6-4342-B048-85BDC9FD1C3A}</a:tableStyleId>
              </a:tblPr>
              <a:tblGrid>
                <a:gridCol w="1130419"/>
                <a:gridCol w="2880243"/>
                <a:gridCol w="2847339"/>
                <a:gridCol w="2286000"/>
              </a:tblGrid>
              <a:tr h="408173">
                <a:tc gridSpan="4">
                  <a:txBody>
                    <a:bodyPr/>
                    <a:lstStyle/>
                    <a:p>
                      <a:pPr algn="l"/>
                      <a:r>
                        <a:rPr lang="en-US" sz="1800" i="1" dirty="0" err="1" smtClean="0"/>
                        <a:t>Lanjutan</a:t>
                      </a:r>
                      <a:r>
                        <a:rPr lang="en-US" sz="1800" i="1" baseline="0" dirty="0" smtClean="0"/>
                        <a:t> …</a:t>
                      </a:r>
                      <a:endParaRPr lang="en-US" sz="18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173">
                <a:tc>
                  <a:txBody>
                    <a:bodyPr/>
                    <a:lstStyle/>
                    <a:p>
                      <a:pPr algn="ctr"/>
                      <a:r>
                        <a:rPr lang="en-US" sz="1400" dirty="0" smtClean="0"/>
                        <a:t>NO</a:t>
                      </a:r>
                      <a:endParaRPr lang="en-US" sz="1400" dirty="0"/>
                    </a:p>
                  </a:txBody>
                  <a:tcPr anchor="ctr"/>
                </a:tc>
                <a:tc>
                  <a:txBody>
                    <a:bodyPr/>
                    <a:lstStyle/>
                    <a:p>
                      <a:pPr algn="ctr"/>
                      <a:r>
                        <a:rPr lang="en-US" sz="1400" dirty="0" err="1" smtClean="0"/>
                        <a:t>Kompetensi</a:t>
                      </a:r>
                      <a:endParaRPr lang="en-US" sz="1400" dirty="0"/>
                    </a:p>
                  </a:txBody>
                  <a:tcPr anchor="ctr"/>
                </a:tc>
                <a:tc>
                  <a:txBody>
                    <a:bodyPr/>
                    <a:lstStyle/>
                    <a:p>
                      <a:pPr algn="ctr"/>
                      <a:r>
                        <a:rPr lang="en-US" sz="1400" dirty="0" smtClean="0"/>
                        <a:t>Tingkat/Level</a:t>
                      </a:r>
                      <a:endParaRPr lang="en-US" sz="1400" dirty="0"/>
                    </a:p>
                  </a:txBody>
                  <a:tcPr anchor="ctr"/>
                </a:tc>
                <a:tc>
                  <a:txBody>
                    <a:bodyPr/>
                    <a:lstStyle/>
                    <a:p>
                      <a:pPr algn="ctr"/>
                      <a:r>
                        <a:rPr lang="en-US" sz="1400" dirty="0" err="1" smtClean="0"/>
                        <a:t>Kegiatan</a:t>
                      </a:r>
                      <a:r>
                        <a:rPr lang="en-US" sz="1400" dirty="0" smtClean="0"/>
                        <a:t> </a:t>
                      </a:r>
                      <a:r>
                        <a:rPr lang="en-US" sz="1400" dirty="0" err="1" smtClean="0"/>
                        <a:t>Utama</a:t>
                      </a:r>
                      <a:endParaRPr lang="en-US" sz="1400" dirty="0"/>
                    </a:p>
                  </a:txBody>
                  <a:tcPr anchor="ctr"/>
                </a:tc>
              </a:tr>
              <a:tr h="308610">
                <a:tc>
                  <a:txBody>
                    <a:bodyPr/>
                    <a:lstStyle/>
                    <a:p>
                      <a:pPr algn="ctr"/>
                      <a:r>
                        <a:rPr lang="en-US" sz="1400" dirty="0" smtClean="0"/>
                        <a:t>1</a:t>
                      </a:r>
                      <a:endParaRPr lang="en-US" sz="1400" dirty="0"/>
                    </a:p>
                  </a:txBody>
                  <a:tcPr anchor="ctr"/>
                </a:tc>
                <a:tc>
                  <a:txBody>
                    <a:bodyPr/>
                    <a:lstStyle/>
                    <a:p>
                      <a:pPr algn="ctr"/>
                      <a:r>
                        <a:rPr lang="en-US" sz="1400" dirty="0" smtClean="0"/>
                        <a:t>2</a:t>
                      </a:r>
                      <a:endParaRPr lang="en-US" sz="1400" dirty="0"/>
                    </a:p>
                  </a:txBody>
                  <a:tcPr anchor="ctr"/>
                </a:tc>
                <a:tc>
                  <a:txBody>
                    <a:bodyPr/>
                    <a:lstStyle/>
                    <a:p>
                      <a:pPr algn="ctr"/>
                      <a:r>
                        <a:rPr lang="en-US" sz="1400" dirty="0" smtClean="0"/>
                        <a:t>3</a:t>
                      </a:r>
                      <a:endParaRPr lang="en-US" sz="1400" dirty="0"/>
                    </a:p>
                  </a:txBody>
                  <a:tcPr anchor="ctr"/>
                </a:tc>
                <a:tc>
                  <a:txBody>
                    <a:bodyPr/>
                    <a:lstStyle/>
                    <a:p>
                      <a:pPr algn="ctr"/>
                      <a:r>
                        <a:rPr lang="en-US" sz="1400" dirty="0" smtClean="0"/>
                        <a:t>4</a:t>
                      </a:r>
                      <a:endParaRPr lang="en-US" sz="1400" dirty="0"/>
                    </a:p>
                  </a:txBody>
                  <a:tcPr anchor="ctr"/>
                </a:tc>
              </a:tr>
              <a:tr h="2045970">
                <a:tc>
                  <a:txBody>
                    <a:bodyPr/>
                    <a:lstStyle/>
                    <a:p>
                      <a:pPr algn="ctr">
                        <a:lnSpc>
                          <a:spcPct val="150000"/>
                        </a:lnSpc>
                        <a:spcAft>
                          <a:spcPts val="0"/>
                        </a:spcAft>
                      </a:pPr>
                      <a:r>
                        <a:rPr lang="en-US" sz="1400" dirty="0">
                          <a:latin typeface="+mn-lt"/>
                          <a:ea typeface="Calibri"/>
                          <a:cs typeface="Arial"/>
                        </a:rPr>
                        <a:t>7.</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Komitmen terhadap Organisasi </a:t>
                      </a:r>
                      <a:r>
                        <a:rPr lang="en-US" sz="1400" b="1">
                          <a:latin typeface="+mn-lt"/>
                          <a:ea typeface="Calibri"/>
                          <a:cs typeface="Arial"/>
                        </a:rPr>
                        <a:t>(KtO)</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Melaksanakan pekerjaan sebatas tuntutan tugas dan tanggung jawabnya                    </a:t>
                      </a:r>
                      <a:r>
                        <a:rPr lang="en-US" sz="1400" b="1">
                          <a:latin typeface="+mn-lt"/>
                          <a:ea typeface="Calibri"/>
                          <a:cs typeface="Arial"/>
                        </a:rPr>
                        <a:t>(KtO. 2)</a:t>
                      </a:r>
                      <a:endParaRPr lang="id-ID" sz="1400">
                        <a:latin typeface="+mn-lt"/>
                        <a:ea typeface="Calibri"/>
                        <a:cs typeface="Times New Roman"/>
                      </a:endParaRPr>
                    </a:p>
                  </a:txBody>
                  <a:tcPr marL="68580" marR="68580" marT="0" marB="0"/>
                </a:tc>
                <a:tc>
                  <a:txBody>
                    <a:bodyPr/>
                    <a:lstStyle/>
                    <a:p>
                      <a:pPr marL="342900" lvl="0" indent="-342900">
                        <a:lnSpc>
                          <a:spcPct val="150000"/>
                        </a:lnSpc>
                        <a:spcAft>
                          <a:spcPts val="0"/>
                        </a:spcAft>
                        <a:buFont typeface="+mj-lt"/>
                        <a:buAutoNum type="arabicPeriod"/>
                      </a:pPr>
                      <a:r>
                        <a:rPr lang="en-US" sz="1400" dirty="0" err="1">
                          <a:latin typeface="+mn-lt"/>
                          <a:ea typeface="Calibri"/>
                          <a:cs typeface="Arial"/>
                        </a:rPr>
                        <a:t>Menerima</a:t>
                      </a:r>
                      <a:r>
                        <a:rPr lang="en-US" sz="1400" dirty="0">
                          <a:latin typeface="+mn-lt"/>
                          <a:ea typeface="Calibri"/>
                          <a:cs typeface="Arial"/>
                        </a:rPr>
                        <a:t> </a:t>
                      </a:r>
                      <a:r>
                        <a:rPr lang="en-US" sz="1400" dirty="0" err="1">
                          <a:latin typeface="+mn-lt"/>
                          <a:ea typeface="Calibri"/>
                          <a:cs typeface="Arial"/>
                        </a:rPr>
                        <a:t>perintah</a:t>
                      </a:r>
                      <a:r>
                        <a:rPr lang="en-US" sz="1400" dirty="0">
                          <a:latin typeface="+mn-lt"/>
                          <a:ea typeface="Calibri"/>
                          <a:cs typeface="Arial"/>
                        </a:rPr>
                        <a:t> </a:t>
                      </a:r>
                      <a:r>
                        <a:rPr lang="en-US" sz="1400" dirty="0" err="1">
                          <a:latin typeface="+mn-lt"/>
                          <a:ea typeface="Calibri"/>
                          <a:cs typeface="Arial"/>
                        </a:rPr>
                        <a:t>penugasan</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pimpina</a:t>
                      </a:r>
                      <a:r>
                        <a:rPr lang="id-ID" sz="1400" dirty="0">
                          <a:latin typeface="+mn-lt"/>
                          <a:ea typeface="Calibri"/>
                          <a:cs typeface="Arial"/>
                        </a:rPr>
                        <a:t>n</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Mempelajari</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a:t>
                      </a:r>
                      <a:endParaRPr lang="id-ID" sz="1400" dirty="0">
                        <a:latin typeface="+mn-lt"/>
                        <a:ea typeface="Calibri"/>
                        <a:cs typeface="Times New Roman"/>
                      </a:endParaRPr>
                    </a:p>
                    <a:p>
                      <a:pPr marL="342900" lvl="0" indent="-342900">
                        <a:lnSpc>
                          <a:spcPct val="150000"/>
                        </a:lnSpc>
                        <a:spcAft>
                          <a:spcPts val="0"/>
                        </a:spcAft>
                        <a:buFont typeface="+mj-lt"/>
                        <a:buAutoNum type="arabicPeriod"/>
                      </a:pPr>
                      <a:r>
                        <a:rPr lang="en-US" sz="1400" dirty="0" err="1">
                          <a:latin typeface="+mn-lt"/>
                          <a:ea typeface="Calibri"/>
                          <a:cs typeface="Arial"/>
                        </a:rPr>
                        <a:t>Menjalankan</a:t>
                      </a:r>
                      <a:r>
                        <a:rPr lang="en-US" sz="1400" dirty="0">
                          <a:latin typeface="+mn-lt"/>
                          <a:ea typeface="Calibri"/>
                          <a:cs typeface="Arial"/>
                        </a:rPr>
                        <a:t> </a:t>
                      </a:r>
                      <a:r>
                        <a:rPr lang="en-US" sz="1400" dirty="0" err="1">
                          <a:latin typeface="+mn-lt"/>
                          <a:ea typeface="Calibri"/>
                          <a:cs typeface="Arial"/>
                        </a:rPr>
                        <a:t>perintah</a:t>
                      </a:r>
                      <a:r>
                        <a:rPr lang="en-US" sz="1400" dirty="0">
                          <a:latin typeface="+mn-lt"/>
                          <a:ea typeface="Calibri"/>
                          <a:cs typeface="Arial"/>
                        </a:rPr>
                        <a:t> </a:t>
                      </a:r>
                      <a:r>
                        <a:rPr lang="en-US" sz="1400" dirty="0" err="1">
                          <a:latin typeface="+mn-lt"/>
                          <a:ea typeface="Calibri"/>
                          <a:cs typeface="Arial"/>
                        </a:rPr>
                        <a:t>kedinasan</a:t>
                      </a:r>
                      <a:r>
                        <a:rPr lang="en-US" sz="1400" dirty="0">
                          <a:latin typeface="+mn-lt"/>
                          <a:ea typeface="Calibri"/>
                          <a:cs typeface="Arial"/>
                        </a:rPr>
                        <a:t>.</a:t>
                      </a:r>
                      <a:endParaRPr lang="id-ID" sz="1400" dirty="0">
                        <a:latin typeface="+mn-lt"/>
                        <a:ea typeface="Calibri"/>
                        <a:cs typeface="Times New Roman"/>
                      </a:endParaRPr>
                    </a:p>
                  </a:txBody>
                  <a:tcPr marL="68580" marR="68580" marT="0" marB="0"/>
                </a:tc>
              </a:tr>
            </a:tbl>
          </a:graphicData>
        </a:graphic>
      </p:graphicFrame>
      <p:sp>
        <p:nvSpPr>
          <p:cNvPr id="6" name="Title 1"/>
          <p:cNvSpPr>
            <a:spLocks noGrp="1"/>
          </p:cNvSpPr>
          <p:nvPr>
            <p:ph type="title"/>
          </p:nvPr>
        </p:nvSpPr>
        <p:spPr>
          <a:xfrm>
            <a:off x="762000" y="4267200"/>
            <a:ext cx="7498080" cy="1676400"/>
          </a:xfrm>
          <a:effectLst>
            <a:outerShdw blurRad="50800" dist="38100" dir="2700000" algn="tl" rotWithShape="0">
              <a:prstClr val="black">
                <a:alpha val="40000"/>
              </a:prstClr>
            </a:outerShdw>
          </a:effectLst>
        </p:spPr>
        <p:txBody>
          <a:bodyPr>
            <a:normAutofit/>
          </a:bodyPr>
          <a:lstStyle/>
          <a:p>
            <a:r>
              <a:rPr lang="en-US" sz="2000" dirty="0" err="1" smtClean="0"/>
              <a:t>Keterangan</a:t>
            </a:r>
            <a:r>
              <a:rPr lang="en-US" sz="2000" dirty="0" smtClean="0"/>
              <a:t>:</a:t>
            </a:r>
            <a:br>
              <a:rPr lang="en-US" sz="2000" dirty="0" smtClean="0"/>
            </a:br>
            <a:r>
              <a:rPr lang="en-US" sz="2000" dirty="0" err="1" smtClean="0"/>
              <a:t>Pengisian</a:t>
            </a:r>
            <a:r>
              <a:rPr lang="en-US" sz="2000" dirty="0" smtClean="0"/>
              <a:t> </a:t>
            </a:r>
            <a:r>
              <a:rPr lang="en-US" sz="2000" dirty="0" err="1" smtClean="0"/>
              <a:t>kolom</a:t>
            </a:r>
            <a:r>
              <a:rPr lang="en-US" sz="2000" dirty="0" smtClean="0"/>
              <a:t> </a:t>
            </a:r>
            <a:r>
              <a:rPr lang="en-US" sz="2000" dirty="0" err="1" smtClean="0"/>
              <a:t>Kegiatan</a:t>
            </a:r>
            <a:r>
              <a:rPr lang="en-US" sz="2000" dirty="0" smtClean="0"/>
              <a:t> </a:t>
            </a:r>
            <a:r>
              <a:rPr lang="en-US" sz="2000" dirty="0" err="1" smtClean="0"/>
              <a:t>Utama</a:t>
            </a:r>
            <a:r>
              <a:rPr lang="en-US" sz="2000" dirty="0" smtClean="0"/>
              <a:t> </a:t>
            </a:r>
            <a:r>
              <a:rPr lang="en-US" sz="2000" dirty="0" err="1" smtClean="0"/>
              <a:t>bersumber</a:t>
            </a:r>
            <a:r>
              <a:rPr lang="en-US" sz="2000" dirty="0" smtClean="0"/>
              <a:t> </a:t>
            </a:r>
            <a:r>
              <a:rPr lang="en-US" sz="2000" dirty="0" err="1" smtClean="0"/>
              <a:t>pada</a:t>
            </a:r>
            <a:r>
              <a:rPr lang="en-US" sz="2000" dirty="0" smtClean="0"/>
              <a:t> </a:t>
            </a:r>
            <a:r>
              <a:rPr lang="en-US" sz="2000" dirty="0" err="1" smtClean="0"/>
              <a:t>kata</a:t>
            </a:r>
            <a:r>
              <a:rPr lang="en-US" sz="2000" dirty="0" smtClean="0"/>
              <a:t> </a:t>
            </a:r>
            <a:r>
              <a:rPr lang="en-US" sz="2000" dirty="0" err="1" smtClean="0"/>
              <a:t>kunci</a:t>
            </a:r>
            <a:r>
              <a:rPr lang="en-US" sz="2000" dirty="0" smtClean="0"/>
              <a:t> </a:t>
            </a:r>
            <a:r>
              <a:rPr lang="en-US" sz="2000" dirty="0" err="1" smtClean="0"/>
              <a:t>sebagaimana</a:t>
            </a:r>
            <a:r>
              <a:rPr lang="en-US" sz="2000" dirty="0" smtClean="0"/>
              <a:t> </a:t>
            </a:r>
            <a:r>
              <a:rPr lang="en-US" sz="2000" dirty="0" err="1" smtClean="0"/>
              <a:t>tercantum</a:t>
            </a:r>
            <a:r>
              <a:rPr lang="en-US" sz="2000" dirty="0" smtClean="0"/>
              <a:t> </a:t>
            </a:r>
            <a:r>
              <a:rPr lang="en-US" sz="2000" dirty="0" err="1" smtClean="0"/>
              <a:t>dalam</a:t>
            </a:r>
            <a:r>
              <a:rPr lang="en-US" sz="2000" dirty="0" smtClean="0"/>
              <a:t> </a:t>
            </a:r>
            <a:r>
              <a:rPr lang="en-US" sz="2000" dirty="0" err="1" smtClean="0"/>
              <a:t>kolom</a:t>
            </a:r>
            <a:r>
              <a:rPr lang="en-US" sz="2000" dirty="0" smtClean="0"/>
              <a:t> 5 </a:t>
            </a:r>
            <a:r>
              <a:rPr lang="en-US" sz="2000" dirty="0" err="1" smtClean="0"/>
              <a:t>Formulir</a:t>
            </a:r>
            <a:r>
              <a:rPr lang="en-US" sz="2000" dirty="0" smtClean="0"/>
              <a:t> </a:t>
            </a:r>
            <a:r>
              <a:rPr lang="id-ID" sz="2000" dirty="0" smtClean="0"/>
              <a:t>Identifikasi Kompetensi Manajerial</a:t>
            </a:r>
            <a:r>
              <a:rPr lang="en-US" sz="2000" dirty="0" smtClean="0"/>
              <a:t>.</a:t>
            </a:r>
            <a:br>
              <a:rPr lang="en-US" sz="2000" dirty="0" smtClean="0"/>
            </a:br>
            <a:endParaRPr lang="id-ID" sz="2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52856" y="0"/>
            <a:ext cx="7638288" cy="639762"/>
          </a:xfrm>
        </p:spPr>
        <p:txBody>
          <a:bodyPr>
            <a:normAutofit/>
          </a:bodyPr>
          <a:lstStyle/>
          <a:p>
            <a:pPr algn="ctr"/>
            <a:r>
              <a:rPr lang="id-ID" sz="2400" b="1" dirty="0" smtClean="0"/>
              <a:t>Contoh Pengisian</a:t>
            </a:r>
            <a:r>
              <a:rPr lang="en-US" sz="2400" b="1" dirty="0" smtClean="0"/>
              <a:t> </a:t>
            </a:r>
            <a:r>
              <a:rPr lang="en-US" sz="2400" b="1" dirty="0" err="1" smtClean="0"/>
              <a:t>Formulir</a:t>
            </a:r>
            <a:r>
              <a:rPr lang="id-ID" sz="2400" b="1" dirty="0" smtClean="0"/>
              <a:t> Anak Lampiran </a:t>
            </a:r>
            <a:r>
              <a:rPr lang="en-US" sz="2400" b="1" dirty="0" smtClean="0"/>
              <a:t>5:</a:t>
            </a:r>
            <a:endParaRPr lang="en-US" sz="2400" b="1" dirty="0"/>
          </a:p>
        </p:txBody>
      </p:sp>
      <p:graphicFrame>
        <p:nvGraphicFramePr>
          <p:cNvPr id="6" name="Content Placeholder 5"/>
          <p:cNvGraphicFramePr>
            <a:graphicFrameLocks noGrp="1"/>
          </p:cNvGraphicFramePr>
          <p:nvPr>
            <p:ph idx="1"/>
          </p:nvPr>
        </p:nvGraphicFramePr>
        <p:xfrm>
          <a:off x="0" y="4422952"/>
          <a:ext cx="9144001" cy="3177234"/>
        </p:xfrm>
        <a:graphic>
          <a:graphicData uri="http://schemas.openxmlformats.org/drawingml/2006/table">
            <a:tbl>
              <a:tblPr firstRow="1" bandRow="1">
                <a:tableStyleId>{5C22544A-7EE6-4342-B048-85BDC9FD1C3A}</a:tableStyleId>
              </a:tblPr>
              <a:tblGrid>
                <a:gridCol w="1130419"/>
                <a:gridCol w="2880243"/>
                <a:gridCol w="2847339"/>
                <a:gridCol w="2286000"/>
              </a:tblGrid>
              <a:tr h="330607">
                <a:tc>
                  <a:txBody>
                    <a:bodyPr/>
                    <a:lstStyle/>
                    <a:p>
                      <a:pPr algn="ctr"/>
                      <a:r>
                        <a:rPr lang="en-US" sz="1400" dirty="0" smtClean="0"/>
                        <a:t>NO</a:t>
                      </a:r>
                      <a:endParaRPr lang="en-US" sz="1400" dirty="0"/>
                    </a:p>
                  </a:txBody>
                  <a:tcPr/>
                </a:tc>
                <a:tc>
                  <a:txBody>
                    <a:bodyPr/>
                    <a:lstStyle/>
                    <a:p>
                      <a:pPr algn="ctr"/>
                      <a:r>
                        <a:rPr lang="en-US" sz="1400" dirty="0" err="1" smtClean="0"/>
                        <a:t>Kompetensi</a:t>
                      </a:r>
                      <a:endParaRPr lang="en-US" sz="1400" dirty="0"/>
                    </a:p>
                  </a:txBody>
                  <a:tcPr/>
                </a:tc>
                <a:tc>
                  <a:txBody>
                    <a:bodyPr/>
                    <a:lstStyle/>
                    <a:p>
                      <a:pPr algn="ctr"/>
                      <a:r>
                        <a:rPr lang="en-US" sz="1400" dirty="0" smtClean="0"/>
                        <a:t>Level</a:t>
                      </a:r>
                      <a:endParaRPr lang="en-US" sz="1400" dirty="0"/>
                    </a:p>
                  </a:txBody>
                  <a:tcPr/>
                </a:tc>
                <a:tc>
                  <a:txBody>
                    <a:bodyPr/>
                    <a:lstStyle/>
                    <a:p>
                      <a:pPr algn="ctr"/>
                      <a:r>
                        <a:rPr lang="en-US" sz="1400" dirty="0" err="1" smtClean="0"/>
                        <a:t>Alasan</a:t>
                      </a:r>
                      <a:endParaRPr lang="en-US" sz="1400" dirty="0"/>
                    </a:p>
                  </a:txBody>
                  <a:tcPr/>
                </a:tc>
              </a:tr>
              <a:tr h="275129">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4</a:t>
                      </a:r>
                      <a:endParaRPr lang="en-US" sz="1400" dirty="0"/>
                    </a:p>
                  </a:txBody>
                  <a:tcPr/>
                </a:tc>
              </a:tr>
              <a:tr h="2211220">
                <a:tc>
                  <a:txBody>
                    <a:bodyPr/>
                    <a:lstStyle/>
                    <a:p>
                      <a:pPr algn="ctr"/>
                      <a:r>
                        <a:rPr lang="en-US" sz="1400" dirty="0" smtClean="0">
                          <a:latin typeface="+mn-lt"/>
                        </a:rPr>
                        <a:t>1</a:t>
                      </a:r>
                      <a:endParaRPr lang="en-US" sz="1400" dirty="0">
                        <a:latin typeface="+mn-lt"/>
                      </a:endParaRPr>
                    </a:p>
                  </a:txBody>
                  <a:tcPr/>
                </a:tc>
                <a:tc>
                  <a:txBody>
                    <a:bodyPr/>
                    <a:lstStyle/>
                    <a:p>
                      <a:pPr>
                        <a:lnSpc>
                          <a:spcPct val="150000"/>
                        </a:lnSpc>
                        <a:spcAft>
                          <a:spcPts val="0"/>
                        </a:spcAft>
                      </a:pPr>
                      <a:r>
                        <a:rPr lang="en-US" sz="1400">
                          <a:latin typeface="+mn-lt"/>
                          <a:ea typeface="Calibri"/>
                          <a:cs typeface="Arial"/>
                        </a:rPr>
                        <a:t>Integritas </a:t>
                      </a:r>
                      <a:r>
                        <a:rPr lang="en-US" sz="1400" b="1">
                          <a:latin typeface="+mn-lt"/>
                          <a:ea typeface="Calibri"/>
                          <a:cs typeface="Arial"/>
                        </a:rPr>
                        <a:t>(Int)</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Mengingatkan</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bertindak</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nilai</a:t>
                      </a:r>
                      <a:r>
                        <a:rPr lang="en-US" sz="1400" dirty="0">
                          <a:latin typeface="+mn-lt"/>
                          <a:ea typeface="Calibri"/>
                          <a:cs typeface="Arial"/>
                        </a:rPr>
                        <a:t>, </a:t>
                      </a:r>
                      <a:r>
                        <a:rPr lang="en-US" sz="1400" dirty="0" err="1">
                          <a:latin typeface="+mn-lt"/>
                          <a:ea typeface="Calibri"/>
                          <a:cs typeface="Arial"/>
                        </a:rPr>
                        <a:t>norma</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etika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a:t>
                      </a:r>
                      <a:r>
                        <a:rPr lang="en-US" sz="1400" dirty="0" err="1">
                          <a:latin typeface="+mn-lt"/>
                          <a:ea typeface="Calibri"/>
                          <a:cs typeface="Arial"/>
                        </a:rPr>
                        <a:t>dalam</a:t>
                      </a:r>
                      <a:r>
                        <a:rPr lang="en-US" sz="1400" dirty="0">
                          <a:latin typeface="+mn-lt"/>
                          <a:ea typeface="Calibri"/>
                          <a:cs typeface="Arial"/>
                        </a:rPr>
                        <a:t> </a:t>
                      </a:r>
                      <a:r>
                        <a:rPr lang="en-US" sz="1400" dirty="0" err="1">
                          <a:latin typeface="+mn-lt"/>
                          <a:ea typeface="Calibri"/>
                          <a:cs typeface="Arial"/>
                        </a:rPr>
                        <a:t>segala</a:t>
                      </a:r>
                      <a:r>
                        <a:rPr lang="en-US" sz="1400" dirty="0">
                          <a:latin typeface="+mn-lt"/>
                          <a:ea typeface="Calibri"/>
                          <a:cs typeface="Arial"/>
                        </a:rPr>
                        <a:t> </a:t>
                      </a:r>
                      <a:r>
                        <a:rPr lang="en-US" sz="1400" dirty="0" err="1">
                          <a:latin typeface="+mn-lt"/>
                          <a:ea typeface="Calibri"/>
                          <a:cs typeface="Arial"/>
                        </a:rPr>
                        <a:t>situasi</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kondisi</a:t>
                      </a:r>
                      <a:r>
                        <a:rPr lang="en-US" sz="1400" dirty="0">
                          <a:latin typeface="+mn-lt"/>
                          <a:ea typeface="Calibri"/>
                          <a:cs typeface="Arial"/>
                        </a:rPr>
                        <a:t> </a:t>
                      </a:r>
                      <a:r>
                        <a:rPr lang="en-US" sz="1400" b="1" dirty="0">
                          <a:latin typeface="+mn-lt"/>
                          <a:ea typeface="Calibri"/>
                          <a:cs typeface="Arial"/>
                        </a:rPr>
                        <a:t>(Int.3)</a:t>
                      </a:r>
                      <a:endParaRPr lang="id-ID" sz="1400" dirty="0">
                        <a:latin typeface="+mn-lt"/>
                        <a:ea typeface="Calibri"/>
                        <a:cs typeface="Times New Roman"/>
                      </a:endParaRPr>
                    </a:p>
                  </a:txBody>
                  <a:tcPr marL="68580" marR="68580" marT="0" marB="0"/>
                </a:tc>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sz="1400" kern="1200" dirty="0" smtClean="0">
                          <a:solidFill>
                            <a:schemeClr val="dk1"/>
                          </a:solidFill>
                          <a:latin typeface="+mn-lt"/>
                          <a:ea typeface="+mn-ea"/>
                          <a:cs typeface="+mn-cs"/>
                        </a:rPr>
                        <a:t>UU No 43 </a:t>
                      </a:r>
                      <a:r>
                        <a:rPr lang="en-US" sz="1400" kern="1200" dirty="0" err="1" smtClean="0">
                          <a:solidFill>
                            <a:schemeClr val="dk1"/>
                          </a:solidFill>
                          <a:latin typeface="+mn-lt"/>
                          <a:ea typeface="+mn-ea"/>
                          <a:cs typeface="+mn-cs"/>
                        </a:rPr>
                        <a:t>Tahun</a:t>
                      </a:r>
                      <a:r>
                        <a:rPr lang="en-US" sz="1400" kern="1200" dirty="0" smtClean="0">
                          <a:solidFill>
                            <a:schemeClr val="dk1"/>
                          </a:solidFill>
                          <a:latin typeface="+mn-lt"/>
                          <a:ea typeface="+mn-ea"/>
                          <a:cs typeface="+mn-cs"/>
                        </a:rPr>
                        <a:t> 1999 </a:t>
                      </a:r>
                      <a:r>
                        <a:rPr lang="en-US" sz="1400" kern="1200" dirty="0" err="1" smtClean="0">
                          <a:solidFill>
                            <a:schemeClr val="dk1"/>
                          </a:solidFill>
                          <a:latin typeface="+mn-lt"/>
                          <a:ea typeface="+mn-ea"/>
                          <a:cs typeface="+mn-cs"/>
                        </a:rPr>
                        <a:t>Tentang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Pokok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Pokok</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Kepegawaian</a:t>
                      </a:r>
                      <a:r>
                        <a:rPr lang="en-US" sz="1400" kern="1200" dirty="0" smtClean="0">
                          <a:solidFill>
                            <a:schemeClr val="dk1"/>
                          </a:solidFill>
                          <a:latin typeface="+mn-lt"/>
                          <a:ea typeface="+mn-ea"/>
                          <a:cs typeface="+mn-cs"/>
                        </a:rPr>
                        <a:t>.</a:t>
                      </a:r>
                      <a:endParaRPr lang="id-ID" sz="1400" kern="1200" dirty="0" smtClean="0">
                        <a:solidFill>
                          <a:schemeClr val="dk1"/>
                        </a:solidFill>
                        <a:latin typeface="+mn-lt"/>
                        <a:ea typeface="+mn-ea"/>
                        <a:cs typeface="+mn-cs"/>
                      </a:endParaRPr>
                    </a:p>
                    <a:p>
                      <a:pPr marL="0" indent="0">
                        <a:buFont typeface="+mj-lt"/>
                        <a:buNone/>
                      </a:pPr>
                      <a:endParaRPr lang="en-US" sz="1400" dirty="0">
                        <a:latin typeface="+mn-lt"/>
                      </a:endParaRPr>
                    </a:p>
                  </a:txBody>
                  <a:tcPr/>
                </a:tc>
              </a:tr>
              <a:tr h="330607">
                <a:tc>
                  <a:txBody>
                    <a:bodyPr/>
                    <a:lstStyle/>
                    <a:p>
                      <a:pPr algn="ctr"/>
                      <a:endParaRPr lang="en-US" sz="1400" dirty="0"/>
                    </a:p>
                  </a:txBody>
                  <a:tcPr/>
                </a:tc>
                <a:tc>
                  <a:txBody>
                    <a:bodyPr/>
                    <a:lstStyle/>
                    <a:p>
                      <a:r>
                        <a:rPr lang="en-US" sz="1400" dirty="0" err="1" smtClean="0"/>
                        <a:t>dst</a:t>
                      </a:r>
                      <a:endParaRPr lang="en-US" sz="1400" dirty="0"/>
                    </a:p>
                  </a:txBody>
                  <a:tcPr/>
                </a:tc>
                <a:tc>
                  <a:txBody>
                    <a:bodyPr/>
                    <a:lstStyle/>
                    <a:p>
                      <a:endParaRPr lang="en-US" sz="1400" dirty="0"/>
                    </a:p>
                  </a:txBody>
                  <a:tcPr/>
                </a:tc>
                <a:tc>
                  <a:txBody>
                    <a:bodyPr/>
                    <a:lstStyle/>
                    <a:p>
                      <a:pPr marL="0" indent="0">
                        <a:buFont typeface="+mj-lt"/>
                        <a:buNone/>
                      </a:pPr>
                      <a:endParaRPr lang="en-US" sz="1400" dirty="0"/>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54</a:t>
            </a:fld>
            <a:endParaRPr lang="en-US"/>
          </a:p>
        </p:txBody>
      </p:sp>
      <p:graphicFrame>
        <p:nvGraphicFramePr>
          <p:cNvPr id="7" name="Content Placeholder 4"/>
          <p:cNvGraphicFramePr>
            <a:graphicFrameLocks/>
          </p:cNvGraphicFramePr>
          <p:nvPr/>
        </p:nvGraphicFramePr>
        <p:xfrm>
          <a:off x="0" y="685801"/>
          <a:ext cx="9144000" cy="2966720"/>
        </p:xfrm>
        <a:graphic>
          <a:graphicData uri="http://schemas.openxmlformats.org/drawingml/2006/table">
            <a:tbl>
              <a:tblPr firstRow="1" bandRow="1">
                <a:tableStyleId>{5C22544A-7EE6-4342-B048-85BDC9FD1C3A}</a:tableStyleId>
              </a:tblPr>
              <a:tblGrid>
                <a:gridCol w="4385892"/>
                <a:gridCol w="4758108"/>
              </a:tblGrid>
              <a:tr h="370840">
                <a:tc gridSpan="2">
                  <a:txBody>
                    <a:bodyPr/>
                    <a:lstStyle/>
                    <a:p>
                      <a:pPr algn="ctr"/>
                      <a:r>
                        <a:rPr lang="en-US" sz="1400" dirty="0" smtClean="0"/>
                        <a:t>FORMULIR KOMPETENSI TAMBAHAN</a:t>
                      </a:r>
                      <a:endParaRPr lang="en-US" sz="1400" dirty="0"/>
                    </a:p>
                  </a:txBody>
                  <a:tcP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smtClean="0"/>
                        <a:t>Nama</a:t>
                      </a:r>
                      <a:r>
                        <a:rPr lang="en-US" sz="1400" spc="75" dirty="0" smtClean="0"/>
                        <a:t> </a:t>
                      </a:r>
                      <a:r>
                        <a:rPr lang="en-US" sz="1400" spc="75" dirty="0" err="1" smtClean="0"/>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smtClean="0"/>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a:t>Eselon</a:t>
                      </a:r>
                      <a:r>
                        <a:rPr lang="en-US" sz="1400" spc="75" dirty="0"/>
                        <a:t>/</a:t>
                      </a:r>
                      <a:r>
                        <a:rPr lang="en-US" sz="1400" spc="75" dirty="0" err="1"/>
                        <a:t>Jenjang</a:t>
                      </a:r>
                      <a:r>
                        <a:rPr lang="en-US" sz="1400" spc="75" dirty="0"/>
                        <a:t> </a:t>
                      </a:r>
                      <a:r>
                        <a:rPr lang="en-US" sz="1400" spc="75" dirty="0" err="1"/>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a:t>: </a:t>
                      </a:r>
                      <a:r>
                        <a:rPr lang="en-US" sz="1400" dirty="0" err="1"/>
                        <a:t>IV.a</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Unit kerja</a:t>
                      </a:r>
                      <a:endParaRPr lang="en-US" sz="1400" dirty="0">
                        <a:latin typeface="+mn-lt"/>
                        <a:ea typeface="Calibri"/>
                        <a:cs typeface="Times New Roman"/>
                      </a:endParaRPr>
                    </a:p>
                  </a:txBody>
                  <a:tcPr marL="68580" marR="68580" marT="0" marB="0" anchor="ctr"/>
                </a:tc>
                <a:tc>
                  <a:txBody>
                    <a:bodyPr/>
                    <a:lstStyle/>
                    <a:p>
                      <a:pPr marL="2070735" marR="0" indent="-2053590">
                        <a:lnSpc>
                          <a:spcPct val="117000"/>
                        </a:lnSpc>
                        <a:spcBef>
                          <a:spcPts val="0"/>
                        </a:spcBef>
                        <a:spcAft>
                          <a:spcPts val="0"/>
                        </a:spcAft>
                        <a:tabLst>
                          <a:tab pos="1890395" algn="l"/>
                          <a:tab pos="2070735" algn="l"/>
                        </a:tabLst>
                      </a:pPr>
                      <a:r>
                        <a:rPr lang="en-US" sz="1400" dirty="0" smtClean="0">
                          <a:latin typeface="+mn-lt"/>
                          <a:ea typeface="Calibri"/>
                          <a:cs typeface="Arial"/>
                        </a:rPr>
                        <a:t>:</a:t>
                      </a:r>
                      <a:endParaRPr lang="id-ID" sz="1400" dirty="0">
                        <a:latin typeface="+mn-lt"/>
                        <a:ea typeface="Calibri"/>
                        <a:cs typeface="Arial"/>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Kedeputian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Bidang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Pengembangan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Kepegawaian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smtClean="0">
                          <a:solidFill>
                            <a:schemeClr val="dk1"/>
                          </a:solidFill>
                          <a:latin typeface="+mn-lt"/>
                          <a:ea typeface="+mn-ea"/>
                          <a:cs typeface="+mn-cs"/>
                        </a:rPr>
                        <a:t>Sub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Teknis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IV</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pPr>
                      <a:r>
                        <a:rPr lang="id-ID" sz="1400" dirty="0"/>
                        <a:t>: </a:t>
                      </a:r>
                      <a:r>
                        <a:rPr lang="en-US" sz="1400" dirty="0" smtClean="0"/>
                        <a:t> </a:t>
                      </a:r>
                      <a:r>
                        <a:rPr lang="id-ID" sz="1400" dirty="0" smtClean="0"/>
                        <a:t>-</a:t>
                      </a:r>
                      <a:endParaRPr lang="en-US" sz="1400" dirty="0">
                        <a:latin typeface="+mn-lt"/>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55</a:t>
            </a:fld>
            <a:endParaRPr lang="en-US"/>
          </a:p>
        </p:txBody>
      </p:sp>
      <p:graphicFrame>
        <p:nvGraphicFramePr>
          <p:cNvPr id="5" name="Content Placeholder 5"/>
          <p:cNvGraphicFramePr>
            <a:graphicFrameLocks noGrp="1"/>
          </p:cNvGraphicFramePr>
          <p:nvPr>
            <p:ph idx="1"/>
          </p:nvPr>
        </p:nvGraphicFramePr>
        <p:xfrm>
          <a:off x="0" y="457202"/>
          <a:ext cx="9144001" cy="5831949"/>
        </p:xfrm>
        <a:graphic>
          <a:graphicData uri="http://schemas.openxmlformats.org/drawingml/2006/table">
            <a:tbl>
              <a:tblPr firstRow="1" bandRow="1">
                <a:tableStyleId>{5C22544A-7EE6-4342-B048-85BDC9FD1C3A}</a:tableStyleId>
              </a:tblPr>
              <a:tblGrid>
                <a:gridCol w="1130419"/>
                <a:gridCol w="2880243"/>
                <a:gridCol w="2847339"/>
                <a:gridCol w="2286000"/>
              </a:tblGrid>
              <a:tr h="360789">
                <a:tc gridSpan="4">
                  <a:txBody>
                    <a:bodyPr/>
                    <a:lstStyle/>
                    <a:p>
                      <a:pPr algn="l"/>
                      <a:r>
                        <a:rPr lang="en-US" sz="1800" i="1" dirty="0" err="1" smtClean="0"/>
                        <a:t>Lanjutan</a:t>
                      </a:r>
                      <a:r>
                        <a:rPr lang="en-US" sz="1800" i="1" baseline="0" dirty="0" smtClean="0"/>
                        <a:t> …</a:t>
                      </a:r>
                      <a:endParaRPr lang="en-US" sz="18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60789">
                <a:tc>
                  <a:txBody>
                    <a:bodyPr/>
                    <a:lstStyle/>
                    <a:p>
                      <a:pPr algn="ctr"/>
                      <a:r>
                        <a:rPr lang="en-US" sz="1400" dirty="0" smtClean="0"/>
                        <a:t>NO</a:t>
                      </a:r>
                      <a:endParaRPr lang="en-US" sz="1400" dirty="0"/>
                    </a:p>
                  </a:txBody>
                  <a:tcPr anchor="ctr"/>
                </a:tc>
                <a:tc>
                  <a:txBody>
                    <a:bodyPr/>
                    <a:lstStyle/>
                    <a:p>
                      <a:pPr algn="ctr"/>
                      <a:r>
                        <a:rPr lang="en-US" sz="1400" dirty="0" err="1" smtClean="0"/>
                        <a:t>Kompetensi</a:t>
                      </a:r>
                      <a:endParaRPr lang="en-US" sz="1400" dirty="0"/>
                    </a:p>
                  </a:txBody>
                  <a:tcPr anchor="ctr"/>
                </a:tc>
                <a:tc>
                  <a:txBody>
                    <a:bodyPr/>
                    <a:lstStyle/>
                    <a:p>
                      <a:pPr algn="ctr"/>
                      <a:r>
                        <a:rPr lang="en-US" sz="1400" dirty="0" smtClean="0"/>
                        <a:t>Level</a:t>
                      </a:r>
                      <a:endParaRPr lang="en-US" sz="1400" dirty="0"/>
                    </a:p>
                  </a:txBody>
                  <a:tcPr anchor="ctr"/>
                </a:tc>
                <a:tc>
                  <a:txBody>
                    <a:bodyPr/>
                    <a:lstStyle/>
                    <a:p>
                      <a:pPr algn="ctr"/>
                      <a:r>
                        <a:rPr lang="id-ID" sz="1400" dirty="0" smtClean="0"/>
                        <a:t>Alasan</a:t>
                      </a:r>
                      <a:endParaRPr lang="en-US" sz="1400" dirty="0"/>
                    </a:p>
                  </a:txBody>
                  <a:tcPr anchor="ctr"/>
                </a:tc>
              </a:tr>
              <a:tr h="272784">
                <a:tc>
                  <a:txBody>
                    <a:bodyPr/>
                    <a:lstStyle/>
                    <a:p>
                      <a:pPr algn="ctr"/>
                      <a:r>
                        <a:rPr lang="en-US" sz="1400" dirty="0" smtClean="0"/>
                        <a:t>1</a:t>
                      </a:r>
                      <a:endParaRPr lang="en-US" sz="1400" dirty="0"/>
                    </a:p>
                  </a:txBody>
                  <a:tcPr anchor="ctr"/>
                </a:tc>
                <a:tc>
                  <a:txBody>
                    <a:bodyPr/>
                    <a:lstStyle/>
                    <a:p>
                      <a:pPr algn="ctr"/>
                      <a:r>
                        <a:rPr lang="en-US" sz="1400" dirty="0" smtClean="0"/>
                        <a:t>2</a:t>
                      </a:r>
                      <a:endParaRPr lang="en-US" sz="1400" dirty="0"/>
                    </a:p>
                  </a:txBody>
                  <a:tcPr anchor="ctr"/>
                </a:tc>
                <a:tc>
                  <a:txBody>
                    <a:bodyPr/>
                    <a:lstStyle/>
                    <a:p>
                      <a:pPr algn="ctr"/>
                      <a:r>
                        <a:rPr lang="en-US" sz="1400" dirty="0" smtClean="0"/>
                        <a:t>3</a:t>
                      </a:r>
                      <a:endParaRPr lang="en-US" sz="1400" dirty="0"/>
                    </a:p>
                  </a:txBody>
                  <a:tcPr anchor="ctr"/>
                </a:tc>
                <a:tc>
                  <a:txBody>
                    <a:bodyPr/>
                    <a:lstStyle/>
                    <a:p>
                      <a:pPr algn="ctr"/>
                      <a:r>
                        <a:rPr lang="en-US" sz="1400" dirty="0" smtClean="0"/>
                        <a:t>4</a:t>
                      </a:r>
                      <a:endParaRPr lang="en-US" sz="1400" dirty="0"/>
                    </a:p>
                  </a:txBody>
                  <a:tcPr anchor="ctr"/>
                </a:tc>
              </a:tr>
              <a:tr h="1808459">
                <a:tc>
                  <a:txBody>
                    <a:bodyPr/>
                    <a:lstStyle/>
                    <a:p>
                      <a:pPr algn="ctr">
                        <a:lnSpc>
                          <a:spcPct val="150000"/>
                        </a:lnSpc>
                        <a:spcAft>
                          <a:spcPts val="0"/>
                        </a:spcAft>
                      </a:pPr>
                      <a:r>
                        <a:rPr lang="id-ID" sz="1400" dirty="0" smtClean="0">
                          <a:latin typeface="+mn-lt"/>
                          <a:ea typeface="Calibri"/>
                          <a:cs typeface="Arial"/>
                        </a:rPr>
                        <a:t>2</a:t>
                      </a:r>
                      <a:r>
                        <a:rPr lang="en-US" sz="1400" dirty="0" smtClean="0">
                          <a:latin typeface="+mn-lt"/>
                          <a:ea typeface="Calibri"/>
                          <a:cs typeface="Arial"/>
                        </a:rPr>
                        <a:t>.</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Kerjasama </a:t>
                      </a:r>
                      <a:r>
                        <a:rPr lang="en-US" sz="1400" b="1">
                          <a:latin typeface="+mn-lt"/>
                          <a:ea typeface="Calibri"/>
                          <a:cs typeface="Arial"/>
                        </a:rPr>
                        <a:t>(Ks)</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Menjungjung tinggi  keputusan kelompok dengan cara menyelesaikan pekerjaan yang menjadi bebannya</a:t>
                      </a:r>
                      <a:endParaRPr lang="id-ID" sz="1400">
                        <a:latin typeface="+mn-lt"/>
                        <a:ea typeface="Calibri"/>
                        <a:cs typeface="Times New Roman"/>
                      </a:endParaRPr>
                    </a:p>
                    <a:p>
                      <a:pPr>
                        <a:lnSpc>
                          <a:spcPct val="150000"/>
                        </a:lnSpc>
                        <a:spcAft>
                          <a:spcPts val="0"/>
                        </a:spcAft>
                      </a:pPr>
                      <a:r>
                        <a:rPr lang="en-US" sz="1400">
                          <a:latin typeface="+mn-lt"/>
                          <a:ea typeface="Calibri"/>
                          <a:cs typeface="Arial"/>
                        </a:rPr>
                        <a:t> </a:t>
                      </a:r>
                      <a:r>
                        <a:rPr lang="en-US" sz="1400" b="1">
                          <a:latin typeface="+mn-lt"/>
                          <a:ea typeface="Calibri"/>
                          <a:cs typeface="Arial"/>
                        </a:rPr>
                        <a:t>(KS.3)</a:t>
                      </a:r>
                      <a:endParaRPr lang="id-ID" sz="1400">
                        <a:latin typeface="+mn-lt"/>
                        <a:ea typeface="Calibri"/>
                        <a:cs typeface="Times New Roman"/>
                      </a:endParaRPr>
                    </a:p>
                  </a:txBody>
                  <a:tcPr marL="68580" marR="68580" marT="0" marB="0"/>
                </a:tc>
                <a:tc rowSpan="3">
                  <a:txBody>
                    <a:bodyPr/>
                    <a:lstStyle/>
                    <a:p>
                      <a:pPr>
                        <a:lnSpc>
                          <a:spcPct val="150000"/>
                        </a:lnSpc>
                        <a:spcAft>
                          <a:spcPts val="0"/>
                        </a:spcAft>
                      </a:pPr>
                      <a:endParaRPr lang="id-ID" sz="1400" dirty="0">
                        <a:latin typeface="+mn-lt"/>
                        <a:ea typeface="Calibri"/>
                        <a:cs typeface="Times New Roman"/>
                      </a:endParaRPr>
                    </a:p>
                    <a:p>
                      <a:pPr>
                        <a:lnSpc>
                          <a:spcPct val="150000"/>
                        </a:lnSpc>
                        <a:spcAft>
                          <a:spcPts val="0"/>
                        </a:spcAft>
                      </a:pPr>
                      <a:r>
                        <a:rPr lang="en-US" sz="1400" dirty="0">
                          <a:latin typeface="+mn-lt"/>
                          <a:ea typeface="Calibri"/>
                          <a:cs typeface="Arial"/>
                        </a:rPr>
                        <a:t>UU No 17 </a:t>
                      </a:r>
                      <a:r>
                        <a:rPr lang="en-US" sz="1400" dirty="0" err="1">
                          <a:latin typeface="+mn-lt"/>
                          <a:ea typeface="Calibri"/>
                          <a:cs typeface="Arial"/>
                        </a:rPr>
                        <a:t>Tahun</a:t>
                      </a:r>
                      <a:r>
                        <a:rPr lang="en-US" sz="1400" dirty="0">
                          <a:latin typeface="+mn-lt"/>
                          <a:ea typeface="Calibri"/>
                          <a:cs typeface="Arial"/>
                        </a:rPr>
                        <a:t> 2007 </a:t>
                      </a:r>
                      <a:r>
                        <a:rPr lang="en-US" sz="1400" dirty="0" err="1">
                          <a:latin typeface="+mn-lt"/>
                          <a:ea typeface="Calibri"/>
                          <a:cs typeface="Arial"/>
                        </a:rPr>
                        <a:t>Tentang</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Pembangunan </a:t>
                      </a:r>
                      <a:r>
                        <a:rPr lang="en-US" sz="1400" dirty="0" err="1">
                          <a:latin typeface="+mn-lt"/>
                          <a:ea typeface="Calibri"/>
                          <a:cs typeface="Arial"/>
                        </a:rPr>
                        <a:t>Jangka</a:t>
                      </a:r>
                      <a:r>
                        <a:rPr lang="en-US" sz="1400" dirty="0">
                          <a:latin typeface="+mn-lt"/>
                          <a:ea typeface="Calibri"/>
                          <a:cs typeface="Arial"/>
                        </a:rPr>
                        <a:t> </a:t>
                      </a:r>
                      <a:r>
                        <a:rPr lang="en-US" sz="1400" dirty="0" err="1">
                          <a:latin typeface="+mn-lt"/>
                          <a:ea typeface="Calibri"/>
                          <a:cs typeface="Arial"/>
                        </a:rPr>
                        <a:t>Panjang</a:t>
                      </a:r>
                      <a:r>
                        <a:rPr lang="en-US" sz="1400" dirty="0">
                          <a:latin typeface="+mn-lt"/>
                          <a:ea typeface="Calibri"/>
                          <a:cs typeface="Arial"/>
                        </a:rPr>
                        <a:t> </a:t>
                      </a:r>
                      <a:r>
                        <a:rPr lang="en-US" sz="1400" dirty="0" err="1">
                          <a:latin typeface="+mn-lt"/>
                          <a:ea typeface="Calibri"/>
                          <a:cs typeface="Arial"/>
                        </a:rPr>
                        <a:t>Nasional</a:t>
                      </a:r>
                      <a:r>
                        <a:rPr lang="en-US" sz="1400" dirty="0">
                          <a:latin typeface="+mn-lt"/>
                          <a:ea typeface="Calibri"/>
                          <a:cs typeface="Arial"/>
                        </a:rPr>
                        <a:t> </a:t>
                      </a:r>
                      <a:r>
                        <a:rPr lang="en-US" sz="1400" dirty="0" err="1">
                          <a:latin typeface="+mn-lt"/>
                          <a:ea typeface="Calibri"/>
                          <a:cs typeface="Arial"/>
                        </a:rPr>
                        <a:t>Tahun</a:t>
                      </a:r>
                      <a:r>
                        <a:rPr lang="en-US" sz="1400" dirty="0">
                          <a:latin typeface="+mn-lt"/>
                          <a:ea typeface="Calibri"/>
                          <a:cs typeface="Arial"/>
                        </a:rPr>
                        <a:t> 2005-2025</a:t>
                      </a:r>
                      <a:r>
                        <a:rPr lang="en-US" sz="1400" dirty="0" smtClean="0">
                          <a:latin typeface="+mn-lt"/>
                          <a:ea typeface="Calibri"/>
                          <a:cs typeface="Arial"/>
                        </a:rPr>
                        <a:t>.</a:t>
                      </a:r>
                      <a:endParaRPr lang="id-ID" sz="1400" dirty="0" smtClean="0">
                        <a:latin typeface="+mn-lt"/>
                        <a:ea typeface="Calibri"/>
                        <a:cs typeface="Arial"/>
                      </a:endParaRPr>
                    </a:p>
                    <a:p>
                      <a:pPr>
                        <a:lnSpc>
                          <a:spcPct val="150000"/>
                        </a:lnSpc>
                        <a:spcAft>
                          <a:spcPts val="0"/>
                        </a:spcAft>
                      </a:pPr>
                      <a:endParaRPr lang="id-ID" sz="1400" dirty="0">
                        <a:latin typeface="+mn-lt"/>
                        <a:ea typeface="Calibri"/>
                        <a:cs typeface="Times New Roman"/>
                      </a:endParaRPr>
                    </a:p>
                    <a:p>
                      <a:pPr>
                        <a:lnSpc>
                          <a:spcPct val="150000"/>
                        </a:lnSpc>
                        <a:spcAft>
                          <a:spcPts val="0"/>
                        </a:spcAft>
                      </a:pPr>
                      <a:r>
                        <a:rPr lang="en-US" sz="1400" dirty="0" err="1">
                          <a:latin typeface="+mn-lt"/>
                          <a:ea typeface="Calibri"/>
                          <a:cs typeface="Arial"/>
                        </a:rPr>
                        <a:t>Peraturan</a:t>
                      </a:r>
                      <a:r>
                        <a:rPr lang="en-US" sz="1400" dirty="0">
                          <a:latin typeface="+mn-lt"/>
                          <a:ea typeface="Calibri"/>
                          <a:cs typeface="Arial"/>
                        </a:rPr>
                        <a:t> </a:t>
                      </a:r>
                      <a:r>
                        <a:rPr lang="en-US" sz="1400" dirty="0" err="1">
                          <a:latin typeface="+mn-lt"/>
                          <a:ea typeface="Calibri"/>
                          <a:cs typeface="Arial"/>
                        </a:rPr>
                        <a:t>Pemerintah</a:t>
                      </a:r>
                      <a:r>
                        <a:rPr lang="en-US" sz="1400" dirty="0">
                          <a:latin typeface="+mn-lt"/>
                          <a:ea typeface="Calibri"/>
                          <a:cs typeface="Arial"/>
                        </a:rPr>
                        <a:t> No 46 </a:t>
                      </a:r>
                      <a:r>
                        <a:rPr lang="en-US" sz="1400" dirty="0" err="1">
                          <a:latin typeface="+mn-lt"/>
                          <a:ea typeface="Calibri"/>
                          <a:cs typeface="Arial"/>
                        </a:rPr>
                        <a:t>Tahun</a:t>
                      </a:r>
                      <a:r>
                        <a:rPr lang="en-US" sz="1400" dirty="0">
                          <a:latin typeface="+mn-lt"/>
                          <a:ea typeface="Calibri"/>
                          <a:cs typeface="Arial"/>
                        </a:rPr>
                        <a:t> 2011 Jo </a:t>
                      </a:r>
                      <a:r>
                        <a:rPr lang="en-US" sz="1400" dirty="0" err="1">
                          <a:latin typeface="+mn-lt"/>
                          <a:ea typeface="Calibri"/>
                          <a:cs typeface="Arial"/>
                        </a:rPr>
                        <a:t>Peraturan</a:t>
                      </a:r>
                      <a:r>
                        <a:rPr lang="en-US" sz="1400" dirty="0">
                          <a:latin typeface="+mn-lt"/>
                          <a:ea typeface="Calibri"/>
                          <a:cs typeface="Arial"/>
                        </a:rPr>
                        <a:t> </a:t>
                      </a:r>
                      <a:r>
                        <a:rPr lang="en-US" sz="1400" dirty="0" err="1">
                          <a:latin typeface="+mn-lt"/>
                          <a:ea typeface="Calibri"/>
                          <a:cs typeface="Arial"/>
                        </a:rPr>
                        <a:t>Kepala</a:t>
                      </a:r>
                      <a:r>
                        <a:rPr lang="en-US" sz="1400" dirty="0">
                          <a:latin typeface="+mn-lt"/>
                          <a:ea typeface="Calibri"/>
                          <a:cs typeface="Arial"/>
                        </a:rPr>
                        <a:t> </a:t>
                      </a:r>
                      <a:r>
                        <a:rPr lang="en-US" sz="1400" dirty="0" err="1">
                          <a:latin typeface="+mn-lt"/>
                          <a:ea typeface="Calibri"/>
                          <a:cs typeface="Arial"/>
                        </a:rPr>
                        <a:t>Badan</a:t>
                      </a:r>
                      <a:r>
                        <a:rPr lang="en-US" sz="1400" dirty="0">
                          <a:latin typeface="+mn-lt"/>
                          <a:ea typeface="Calibri"/>
                          <a:cs typeface="Arial"/>
                        </a:rPr>
                        <a:t> </a:t>
                      </a:r>
                      <a:r>
                        <a:rPr lang="en-US" sz="1400" dirty="0" err="1">
                          <a:latin typeface="+mn-lt"/>
                          <a:ea typeface="Calibri"/>
                          <a:cs typeface="Arial"/>
                        </a:rPr>
                        <a:t>Kepegawaian</a:t>
                      </a:r>
                      <a:r>
                        <a:rPr lang="en-US" sz="1400" dirty="0">
                          <a:latin typeface="+mn-lt"/>
                          <a:ea typeface="Calibri"/>
                          <a:cs typeface="Arial"/>
                        </a:rPr>
                        <a:t> Negara No 1 </a:t>
                      </a:r>
                      <a:r>
                        <a:rPr lang="en-US" sz="1400" dirty="0" err="1">
                          <a:latin typeface="+mn-lt"/>
                          <a:ea typeface="Calibri"/>
                          <a:cs typeface="Arial"/>
                        </a:rPr>
                        <a:t>Tahun</a:t>
                      </a:r>
                      <a:r>
                        <a:rPr lang="en-US" sz="1400" dirty="0">
                          <a:latin typeface="+mn-lt"/>
                          <a:ea typeface="Calibri"/>
                          <a:cs typeface="Arial"/>
                        </a:rPr>
                        <a:t> 2013 </a:t>
                      </a:r>
                      <a:r>
                        <a:rPr lang="en-US" sz="1400" dirty="0" err="1">
                          <a:latin typeface="+mn-lt"/>
                          <a:ea typeface="Calibri"/>
                          <a:cs typeface="Arial"/>
                        </a:rPr>
                        <a:t>Tentang</a:t>
                      </a:r>
                      <a:r>
                        <a:rPr lang="en-US" sz="1400" dirty="0">
                          <a:latin typeface="+mn-lt"/>
                          <a:ea typeface="Calibri"/>
                          <a:cs typeface="Arial"/>
                        </a:rPr>
                        <a:t> </a:t>
                      </a:r>
                      <a:r>
                        <a:rPr lang="en-US" sz="1400" dirty="0" err="1">
                          <a:latin typeface="+mn-lt"/>
                          <a:ea typeface="Calibri"/>
                          <a:cs typeface="Arial"/>
                        </a:rPr>
                        <a:t>Penilaian</a:t>
                      </a:r>
                      <a:r>
                        <a:rPr lang="en-US" sz="1400" dirty="0">
                          <a:latin typeface="+mn-lt"/>
                          <a:ea typeface="Calibri"/>
                          <a:cs typeface="Arial"/>
                        </a:rPr>
                        <a:t> </a:t>
                      </a:r>
                      <a:r>
                        <a:rPr lang="en-US" sz="1400" dirty="0" err="1">
                          <a:latin typeface="+mn-lt"/>
                          <a:ea typeface="Calibri"/>
                          <a:cs typeface="Arial"/>
                        </a:rPr>
                        <a:t>Prestasi</a:t>
                      </a:r>
                      <a:r>
                        <a:rPr lang="en-US" sz="1400" dirty="0">
                          <a:latin typeface="+mn-lt"/>
                          <a:ea typeface="Calibri"/>
                          <a:cs typeface="Arial"/>
                        </a:rPr>
                        <a:t> </a:t>
                      </a:r>
                      <a:r>
                        <a:rPr lang="en-US" sz="1400" dirty="0" err="1">
                          <a:latin typeface="+mn-lt"/>
                          <a:ea typeface="Calibri"/>
                          <a:cs typeface="Arial"/>
                        </a:rPr>
                        <a:t>Kerja</a:t>
                      </a:r>
                      <a:r>
                        <a:rPr lang="en-US" sz="1400" dirty="0">
                          <a:latin typeface="+mn-lt"/>
                          <a:ea typeface="Calibri"/>
                          <a:cs typeface="Arial"/>
                        </a:rPr>
                        <a:t> </a:t>
                      </a:r>
                      <a:r>
                        <a:rPr lang="en-US" sz="1400" dirty="0" err="1">
                          <a:latin typeface="+mn-lt"/>
                          <a:ea typeface="Calibri"/>
                          <a:cs typeface="Arial"/>
                        </a:rPr>
                        <a:t>Pegawai</a:t>
                      </a:r>
                      <a:r>
                        <a:rPr lang="en-US" sz="1400" dirty="0">
                          <a:latin typeface="+mn-lt"/>
                          <a:ea typeface="Calibri"/>
                          <a:cs typeface="Arial"/>
                        </a:rPr>
                        <a:t> </a:t>
                      </a:r>
                      <a:r>
                        <a:rPr lang="en-US" sz="1400" dirty="0" err="1">
                          <a:latin typeface="+mn-lt"/>
                          <a:ea typeface="Calibri"/>
                          <a:cs typeface="Arial"/>
                        </a:rPr>
                        <a:t>Negeri</a:t>
                      </a:r>
                      <a:r>
                        <a:rPr lang="en-US" sz="1400" dirty="0">
                          <a:latin typeface="+mn-lt"/>
                          <a:ea typeface="Calibri"/>
                          <a:cs typeface="Arial"/>
                        </a:rPr>
                        <a:t> </a:t>
                      </a:r>
                      <a:r>
                        <a:rPr lang="en-US" sz="1400" dirty="0" err="1">
                          <a:latin typeface="+mn-lt"/>
                          <a:ea typeface="Calibri"/>
                          <a:cs typeface="Arial"/>
                        </a:rPr>
                        <a:t>Sipil</a:t>
                      </a:r>
                      <a:r>
                        <a:rPr lang="en-US" sz="1400" dirty="0" smtClean="0">
                          <a:latin typeface="+mn-lt"/>
                          <a:ea typeface="Calibri"/>
                          <a:cs typeface="Arial"/>
                        </a:rPr>
                        <a:t>.</a:t>
                      </a:r>
                      <a:endParaRPr lang="id-ID" sz="1400" dirty="0" smtClean="0">
                        <a:latin typeface="+mn-lt"/>
                        <a:ea typeface="Calibri"/>
                        <a:cs typeface="Arial"/>
                      </a:endParaRPr>
                    </a:p>
                    <a:p>
                      <a:pPr>
                        <a:lnSpc>
                          <a:spcPct val="150000"/>
                        </a:lnSpc>
                        <a:spcAft>
                          <a:spcPts val="0"/>
                        </a:spcAft>
                      </a:pPr>
                      <a:endParaRPr lang="id-ID" sz="1400" dirty="0">
                        <a:latin typeface="+mn-lt"/>
                        <a:ea typeface="Calibri"/>
                        <a:cs typeface="Times New Roman"/>
                      </a:endParaRPr>
                    </a:p>
                    <a:p>
                      <a:pPr>
                        <a:lnSpc>
                          <a:spcPct val="150000"/>
                        </a:lnSpc>
                        <a:spcAft>
                          <a:spcPts val="0"/>
                        </a:spcAft>
                      </a:pPr>
                      <a:endParaRPr lang="id-ID" sz="1400" dirty="0">
                        <a:latin typeface="+mn-lt"/>
                        <a:ea typeface="Calibri"/>
                        <a:cs typeface="Times New Roman"/>
                      </a:endParaRPr>
                    </a:p>
                  </a:txBody>
                  <a:tcPr marL="68580" marR="68580" marT="0" marB="0"/>
                </a:tc>
              </a:tr>
              <a:tr h="1103717">
                <a:tc>
                  <a:txBody>
                    <a:bodyPr/>
                    <a:lstStyle/>
                    <a:p>
                      <a:pPr algn="ctr">
                        <a:lnSpc>
                          <a:spcPct val="150000"/>
                        </a:lnSpc>
                        <a:spcAft>
                          <a:spcPts val="0"/>
                        </a:spcAft>
                      </a:pPr>
                      <a:r>
                        <a:rPr lang="id-ID" sz="1400" dirty="0" smtClean="0">
                          <a:latin typeface="+mn-lt"/>
                          <a:ea typeface="Calibri"/>
                          <a:cs typeface="Times New Roman"/>
                        </a:rPr>
                        <a:t>3.</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Berpikir Analitis </a:t>
                      </a:r>
                      <a:r>
                        <a:rPr lang="en-US" sz="1400" b="1">
                          <a:latin typeface="+mn-lt"/>
                          <a:ea typeface="Calibri"/>
                          <a:cs typeface="Arial"/>
                        </a:rPr>
                        <a:t>(BA)</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Menguraikan</a:t>
                      </a:r>
                      <a:r>
                        <a:rPr lang="en-US" sz="1400" dirty="0">
                          <a:latin typeface="+mn-lt"/>
                          <a:ea typeface="Calibri"/>
                          <a:cs typeface="Arial"/>
                        </a:rPr>
                        <a:t> </a:t>
                      </a:r>
                      <a:r>
                        <a:rPr lang="en-US" sz="1400" dirty="0" err="1">
                          <a:latin typeface="+mn-lt"/>
                          <a:ea typeface="Calibri"/>
                          <a:cs typeface="Arial"/>
                        </a:rPr>
                        <a:t>faktor-faktor</a:t>
                      </a:r>
                      <a:r>
                        <a:rPr lang="en-US" sz="1400" dirty="0">
                          <a:latin typeface="+mn-lt"/>
                          <a:ea typeface="Calibri"/>
                          <a:cs typeface="Arial"/>
                        </a:rPr>
                        <a:t> </a:t>
                      </a:r>
                      <a:r>
                        <a:rPr lang="en-US" sz="1400" dirty="0" err="1">
                          <a:latin typeface="+mn-lt"/>
                          <a:ea typeface="Calibri"/>
                          <a:cs typeface="Arial"/>
                        </a:rPr>
                        <a:t>penyebab</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dampak</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permasalahan</a:t>
                      </a:r>
                      <a:r>
                        <a:rPr lang="en-US" sz="1400" dirty="0">
                          <a:latin typeface="+mn-lt"/>
                          <a:ea typeface="Calibri"/>
                          <a:cs typeface="Arial"/>
                        </a:rPr>
                        <a:t> </a:t>
                      </a:r>
                      <a:r>
                        <a:rPr lang="en-US" sz="1400" dirty="0" err="1">
                          <a:latin typeface="+mn-lt"/>
                          <a:ea typeface="Calibri"/>
                          <a:cs typeface="Arial"/>
                        </a:rPr>
                        <a:t>terkait</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pekerjaannya</a:t>
                      </a:r>
                      <a:r>
                        <a:rPr lang="en-US" sz="1400" dirty="0">
                          <a:latin typeface="+mn-lt"/>
                          <a:ea typeface="Calibri"/>
                          <a:cs typeface="Arial"/>
                        </a:rPr>
                        <a:t> </a:t>
                      </a:r>
                      <a:r>
                        <a:rPr lang="en-US" sz="1400" b="1" dirty="0">
                          <a:latin typeface="+mn-lt"/>
                          <a:ea typeface="Calibri"/>
                          <a:cs typeface="Arial"/>
                        </a:rPr>
                        <a:t>(BA.2)</a:t>
                      </a:r>
                      <a:endParaRPr lang="id-ID" sz="1400" dirty="0">
                        <a:latin typeface="+mn-lt"/>
                        <a:ea typeface="Calibri"/>
                        <a:cs typeface="Times New Roman"/>
                      </a:endParaRPr>
                    </a:p>
                  </a:txBody>
                  <a:tcPr marL="68580" marR="68580" marT="0" marB="0"/>
                </a:tc>
                <a:tc vMerge="1">
                  <a:txBody>
                    <a:bodyPr/>
                    <a:lstStyle/>
                    <a:p>
                      <a:pPr>
                        <a:lnSpc>
                          <a:spcPct val="150000"/>
                        </a:lnSpc>
                        <a:spcAft>
                          <a:spcPts val="0"/>
                        </a:spcAft>
                      </a:pPr>
                      <a:endParaRPr lang="id-ID" sz="1100">
                        <a:latin typeface="Calibri"/>
                        <a:ea typeface="Calibri"/>
                        <a:cs typeface="Times New Roman"/>
                      </a:endParaRPr>
                    </a:p>
                  </a:txBody>
                  <a:tcPr marL="68580" marR="68580" marT="0" marB="0"/>
                </a:tc>
              </a:tr>
              <a:tr h="1808459">
                <a:tc>
                  <a:txBody>
                    <a:bodyPr/>
                    <a:lstStyle/>
                    <a:p>
                      <a:pPr algn="ctr">
                        <a:lnSpc>
                          <a:spcPct val="150000"/>
                        </a:lnSpc>
                        <a:spcAft>
                          <a:spcPts val="0"/>
                        </a:spcAft>
                      </a:pPr>
                      <a:r>
                        <a:rPr lang="en-US" sz="1400">
                          <a:latin typeface="+mn-lt"/>
                          <a:ea typeface="Calibri"/>
                          <a:cs typeface="Arial"/>
                        </a:rPr>
                        <a:t>4</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Tanggap terhadap Pengaruh Budaya </a:t>
                      </a:r>
                      <a:r>
                        <a:rPr lang="en-US" sz="1400" b="1">
                          <a:latin typeface="+mn-lt"/>
                          <a:ea typeface="Calibri"/>
                          <a:cs typeface="Arial"/>
                        </a:rPr>
                        <a:t>(TPB)</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Menghimpun</a:t>
                      </a:r>
                      <a:r>
                        <a:rPr lang="en-US" sz="1400" dirty="0">
                          <a:latin typeface="+mn-lt"/>
                          <a:ea typeface="Calibri"/>
                          <a:cs typeface="Arial"/>
                        </a:rPr>
                        <a:t> </a:t>
                      </a:r>
                      <a:r>
                        <a:rPr lang="en-US" sz="1400" dirty="0" err="1">
                          <a:latin typeface="+mn-lt"/>
                          <a:ea typeface="Calibri"/>
                          <a:cs typeface="Arial"/>
                        </a:rPr>
                        <a:t>masukan</a:t>
                      </a:r>
                      <a:r>
                        <a:rPr lang="en-US" sz="1400" dirty="0">
                          <a:latin typeface="+mn-lt"/>
                          <a:ea typeface="Calibri"/>
                          <a:cs typeface="Arial"/>
                        </a:rPr>
                        <a:t> </a:t>
                      </a:r>
                      <a:r>
                        <a:rPr lang="en-US" sz="1400" dirty="0" err="1">
                          <a:latin typeface="+mn-lt"/>
                          <a:ea typeface="Calibri"/>
                          <a:cs typeface="Arial"/>
                        </a:rPr>
                        <a:t>berbagai</a:t>
                      </a:r>
                      <a:r>
                        <a:rPr lang="en-US" sz="1400" dirty="0">
                          <a:latin typeface="+mn-lt"/>
                          <a:ea typeface="Calibri"/>
                          <a:cs typeface="Arial"/>
                        </a:rPr>
                        <a:t> </a:t>
                      </a:r>
                      <a:r>
                        <a:rPr lang="en-US" sz="1400" dirty="0" err="1">
                          <a:latin typeface="+mn-lt"/>
                          <a:ea typeface="Calibri"/>
                          <a:cs typeface="Arial"/>
                        </a:rPr>
                        <a:t>sudut</a:t>
                      </a:r>
                      <a:r>
                        <a:rPr lang="en-US" sz="1400" dirty="0">
                          <a:latin typeface="+mn-lt"/>
                          <a:ea typeface="Calibri"/>
                          <a:cs typeface="Arial"/>
                        </a:rPr>
                        <a:t> </a:t>
                      </a:r>
                      <a:r>
                        <a:rPr lang="en-US" sz="1400" dirty="0" err="1">
                          <a:latin typeface="+mn-lt"/>
                          <a:ea typeface="Calibri"/>
                          <a:cs typeface="Arial"/>
                        </a:rPr>
                        <a:t>pandang</a:t>
                      </a:r>
                      <a:r>
                        <a:rPr lang="en-US" sz="1400" dirty="0">
                          <a:latin typeface="+mn-lt"/>
                          <a:ea typeface="Calibri"/>
                          <a:cs typeface="Arial"/>
                        </a:rPr>
                        <a:t> yang </a:t>
                      </a:r>
                      <a:r>
                        <a:rPr lang="en-US" sz="1400" dirty="0" err="1">
                          <a:latin typeface="+mn-lt"/>
                          <a:ea typeface="Calibri"/>
                          <a:cs typeface="Arial"/>
                        </a:rPr>
                        <a:t>berbeda</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latar</a:t>
                      </a:r>
                      <a:r>
                        <a:rPr lang="en-US" sz="1400" dirty="0">
                          <a:latin typeface="+mn-lt"/>
                          <a:ea typeface="Calibri"/>
                          <a:cs typeface="Arial"/>
                        </a:rPr>
                        <a:t> </a:t>
                      </a:r>
                      <a:r>
                        <a:rPr lang="en-US" sz="1400" dirty="0" err="1">
                          <a:latin typeface="+mn-lt"/>
                          <a:ea typeface="Calibri"/>
                          <a:cs typeface="Arial"/>
                        </a:rPr>
                        <a:t>belakang</a:t>
                      </a:r>
                      <a:r>
                        <a:rPr lang="en-US" sz="1400" dirty="0">
                          <a:latin typeface="+mn-lt"/>
                          <a:ea typeface="Calibri"/>
                          <a:cs typeface="Arial"/>
                        </a:rPr>
                        <a:t> </a:t>
                      </a:r>
                      <a:r>
                        <a:rPr lang="en-US" sz="1400" dirty="0" err="1">
                          <a:latin typeface="+mn-lt"/>
                          <a:ea typeface="Calibri"/>
                          <a:cs typeface="Arial"/>
                        </a:rPr>
                        <a:t>budaya</a:t>
                      </a:r>
                      <a:r>
                        <a:rPr lang="en-US" sz="1400" dirty="0">
                          <a:latin typeface="+mn-lt"/>
                          <a:ea typeface="Calibri"/>
                          <a:cs typeface="Arial"/>
                        </a:rPr>
                        <a:t> yang </a:t>
                      </a:r>
                      <a:r>
                        <a:rPr lang="en-US" sz="1400" dirty="0" err="1">
                          <a:latin typeface="+mn-lt"/>
                          <a:ea typeface="Calibri"/>
                          <a:cs typeface="Arial"/>
                        </a:rPr>
                        <a:t>ada</a:t>
                      </a:r>
                      <a:r>
                        <a:rPr lang="en-US" sz="1400" dirty="0">
                          <a:latin typeface="+mn-lt"/>
                          <a:ea typeface="Calibri"/>
                          <a:cs typeface="Arial"/>
                        </a:rPr>
                        <a:t> </a:t>
                      </a:r>
                      <a:endParaRPr lang="id-ID" sz="1400" dirty="0">
                        <a:latin typeface="+mn-lt"/>
                        <a:ea typeface="Calibri"/>
                        <a:cs typeface="Times New Roman"/>
                      </a:endParaRPr>
                    </a:p>
                    <a:p>
                      <a:pPr>
                        <a:lnSpc>
                          <a:spcPct val="150000"/>
                        </a:lnSpc>
                        <a:spcAft>
                          <a:spcPts val="0"/>
                        </a:spcAft>
                      </a:pPr>
                      <a:r>
                        <a:rPr lang="en-US" sz="1400" b="1" dirty="0">
                          <a:latin typeface="+mn-lt"/>
                          <a:ea typeface="Calibri"/>
                          <a:cs typeface="Arial"/>
                        </a:rPr>
                        <a:t>(TPB.2)</a:t>
                      </a:r>
                      <a:endParaRPr lang="id-ID" sz="1400" dirty="0">
                        <a:latin typeface="+mn-lt"/>
                        <a:ea typeface="Calibri"/>
                        <a:cs typeface="Times New Roman"/>
                      </a:endParaRPr>
                    </a:p>
                  </a:txBody>
                  <a:tcPr marL="68580" marR="68580" marT="0" marB="0"/>
                </a:tc>
                <a:tc vMerge="1">
                  <a:txBody>
                    <a:bodyPr/>
                    <a:lstStyle/>
                    <a:p>
                      <a:pPr>
                        <a:lnSpc>
                          <a:spcPct val="150000"/>
                        </a:lnSpc>
                        <a:spcAft>
                          <a:spcPts val="0"/>
                        </a:spcAft>
                      </a:pPr>
                      <a:endParaRPr lang="id-ID" sz="1100" dirty="0">
                        <a:latin typeface="Calibri"/>
                        <a:ea typeface="Calibri"/>
                        <a:cs typeface="Times New Roman"/>
                      </a:endParaRPr>
                    </a:p>
                  </a:txBody>
                  <a:tcPr marL="68580" marR="68580" marT="0" marB="0"/>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52856" y="0"/>
            <a:ext cx="7638288" cy="639762"/>
          </a:xfrm>
        </p:spPr>
        <p:txBody>
          <a:bodyPr>
            <a:normAutofit/>
          </a:bodyPr>
          <a:lstStyle/>
          <a:p>
            <a:pPr algn="ctr"/>
            <a:r>
              <a:rPr lang="id-ID" sz="2000" b="1" dirty="0" smtClean="0"/>
              <a:t>Contoh Pengisian</a:t>
            </a:r>
            <a:r>
              <a:rPr lang="en-US" sz="2000" b="1" dirty="0" smtClean="0"/>
              <a:t> </a:t>
            </a:r>
            <a:r>
              <a:rPr lang="en-US" sz="2000" b="1" dirty="0" err="1" smtClean="0"/>
              <a:t>Formulir</a:t>
            </a:r>
            <a:r>
              <a:rPr lang="id-ID" sz="2000" b="1" dirty="0" smtClean="0"/>
              <a:t> Anak Lampiran </a:t>
            </a:r>
            <a:r>
              <a:rPr lang="en-US" sz="2000" b="1" dirty="0" smtClean="0"/>
              <a:t>6:</a:t>
            </a:r>
            <a:endParaRPr lang="en-US" sz="2000" b="1" dirty="0"/>
          </a:p>
        </p:txBody>
      </p:sp>
      <p:graphicFrame>
        <p:nvGraphicFramePr>
          <p:cNvPr id="6" name="Content Placeholder 5"/>
          <p:cNvGraphicFramePr>
            <a:graphicFrameLocks noGrp="1"/>
          </p:cNvGraphicFramePr>
          <p:nvPr>
            <p:ph idx="1"/>
          </p:nvPr>
        </p:nvGraphicFramePr>
        <p:xfrm>
          <a:off x="0" y="685801"/>
          <a:ext cx="9144001" cy="6941723"/>
        </p:xfrm>
        <a:graphic>
          <a:graphicData uri="http://schemas.openxmlformats.org/drawingml/2006/table">
            <a:tbl>
              <a:tblPr firstRow="1" bandRow="1">
                <a:tableStyleId>{5C22544A-7EE6-4342-B048-85BDC9FD1C3A}</a:tableStyleId>
              </a:tblPr>
              <a:tblGrid>
                <a:gridCol w="753613"/>
                <a:gridCol w="1920163"/>
                <a:gridCol w="3422224"/>
                <a:gridCol w="1066800"/>
                <a:gridCol w="1066800"/>
                <a:gridCol w="914401"/>
              </a:tblGrid>
              <a:tr h="325743">
                <a:tc gridSpan="6">
                  <a:txBody>
                    <a:bodyPr/>
                    <a:lstStyle/>
                    <a:p>
                      <a:pPr algn="ctr"/>
                      <a:r>
                        <a:rPr lang="en-US" sz="1800" dirty="0" smtClean="0"/>
                        <a:t>PENENTUAN KATEGORI KOMPETENSI</a:t>
                      </a:r>
                      <a:endParaRPr lang="en-US" sz="18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hMerge="1">
                  <a:txBody>
                    <a:bodyPr/>
                    <a:lstStyle/>
                    <a:p>
                      <a:pPr algn="ctr"/>
                      <a:endParaRPr lang="en-US" dirty="0"/>
                    </a:p>
                  </a:txBody>
                  <a:tcPr/>
                </a:tc>
              </a:tr>
              <a:tr h="271453">
                <a:tc rowSpan="2">
                  <a:txBody>
                    <a:bodyPr/>
                    <a:lstStyle/>
                    <a:p>
                      <a:pPr algn="ctr"/>
                      <a:r>
                        <a:rPr lang="en-US" sz="1400" dirty="0" smtClean="0">
                          <a:latin typeface="+mn-lt"/>
                        </a:rPr>
                        <a:t>NO</a:t>
                      </a:r>
                      <a:endParaRPr lang="en-US" sz="1400" dirty="0">
                        <a:latin typeface="+mn-lt"/>
                      </a:endParaRPr>
                    </a:p>
                  </a:txBody>
                  <a:tcPr anchor="ctr"/>
                </a:tc>
                <a:tc rowSpan="2">
                  <a:txBody>
                    <a:bodyPr/>
                    <a:lstStyle/>
                    <a:p>
                      <a:pPr algn="ctr"/>
                      <a:r>
                        <a:rPr lang="en-US" sz="1400" dirty="0" err="1" smtClean="0">
                          <a:latin typeface="+mn-lt"/>
                        </a:rPr>
                        <a:t>Kompetensi</a:t>
                      </a:r>
                      <a:endParaRPr lang="en-US" sz="1400" dirty="0">
                        <a:latin typeface="+mn-lt"/>
                      </a:endParaRPr>
                    </a:p>
                  </a:txBody>
                  <a:tcPr anchor="ctr"/>
                </a:tc>
                <a:tc rowSpan="2">
                  <a:txBody>
                    <a:bodyPr/>
                    <a:lstStyle/>
                    <a:p>
                      <a:pPr algn="ctr"/>
                      <a:r>
                        <a:rPr lang="en-US" sz="1400" dirty="0" smtClean="0">
                          <a:latin typeface="+mn-lt"/>
                        </a:rPr>
                        <a:t>Level</a:t>
                      </a:r>
                      <a:endParaRPr lang="en-US" sz="1400" dirty="0">
                        <a:latin typeface="+mn-lt"/>
                      </a:endParaRPr>
                    </a:p>
                  </a:txBody>
                  <a:tcPr anchor="ctr"/>
                </a:tc>
                <a:tc gridSpan="3">
                  <a:txBody>
                    <a:bodyPr/>
                    <a:lstStyle/>
                    <a:p>
                      <a:pPr algn="ctr"/>
                      <a:r>
                        <a:rPr lang="en-US" sz="1400" dirty="0" err="1" smtClean="0"/>
                        <a:t>Kategori</a:t>
                      </a:r>
                      <a:r>
                        <a:rPr lang="en-US" sz="1400" dirty="0" smtClean="0"/>
                        <a:t> </a:t>
                      </a:r>
                      <a:r>
                        <a:rPr lang="en-US" sz="1400" dirty="0" err="1" smtClean="0"/>
                        <a:t>Kompetensi</a:t>
                      </a:r>
                      <a:endParaRPr lang="en-US" sz="1400" dirty="0"/>
                    </a:p>
                  </a:txBody>
                  <a:tcPr/>
                </a:tc>
                <a:tc hMerge="1">
                  <a:txBody>
                    <a:bodyPr/>
                    <a:lstStyle/>
                    <a:p>
                      <a:pPr algn="ctr"/>
                      <a:endParaRPr lang="en-US" sz="1400" dirty="0"/>
                    </a:p>
                  </a:txBody>
                  <a:tcPr/>
                </a:tc>
                <a:tc hMerge="1">
                  <a:txBody>
                    <a:bodyPr/>
                    <a:lstStyle/>
                    <a:p>
                      <a:pPr algn="ctr"/>
                      <a:endParaRPr lang="en-US" sz="1400" dirty="0"/>
                    </a:p>
                  </a:txBody>
                  <a:tcPr/>
                </a:tc>
              </a:tr>
              <a:tr h="271453">
                <a:tc vMerge="1">
                  <a:txBody>
                    <a:bodyPr/>
                    <a:lstStyle/>
                    <a:p>
                      <a:pPr algn="ctr"/>
                      <a:endParaRPr lang="en-US" sz="1400" dirty="0"/>
                    </a:p>
                  </a:txBody>
                  <a:tcPr/>
                </a:tc>
                <a:tc vMerge="1">
                  <a:txBody>
                    <a:bodyPr/>
                    <a:lstStyle/>
                    <a:p>
                      <a:pPr algn="ctr"/>
                      <a:endParaRPr lang="en-US" sz="1400" dirty="0"/>
                    </a:p>
                  </a:txBody>
                  <a:tcPr/>
                </a:tc>
                <a:tc vMerge="1">
                  <a:txBody>
                    <a:bodyPr/>
                    <a:lstStyle/>
                    <a:p>
                      <a:pPr algn="ctr"/>
                      <a:endParaRPr lang="en-US" sz="1400" dirty="0"/>
                    </a:p>
                  </a:txBody>
                  <a:tcPr/>
                </a:tc>
                <a:tc>
                  <a:txBody>
                    <a:bodyPr/>
                    <a:lstStyle/>
                    <a:p>
                      <a:pPr algn="ctr"/>
                      <a:r>
                        <a:rPr lang="en-US" sz="1400" dirty="0" err="1" smtClean="0">
                          <a:latin typeface="+mn-lt"/>
                        </a:rPr>
                        <a:t>Mutlak</a:t>
                      </a:r>
                      <a:endParaRPr lang="en-US" sz="1400" dirty="0">
                        <a:latin typeface="+mn-lt"/>
                      </a:endParaRPr>
                    </a:p>
                  </a:txBody>
                  <a:tcPr/>
                </a:tc>
                <a:tc>
                  <a:txBody>
                    <a:bodyPr/>
                    <a:lstStyle/>
                    <a:p>
                      <a:pPr algn="ctr"/>
                      <a:r>
                        <a:rPr lang="en-US" sz="1400" dirty="0" err="1" smtClean="0">
                          <a:latin typeface="+mn-lt"/>
                        </a:rPr>
                        <a:t>Penting</a:t>
                      </a:r>
                      <a:endParaRPr lang="en-US" sz="1400" dirty="0">
                        <a:latin typeface="+mn-lt"/>
                      </a:endParaRPr>
                    </a:p>
                  </a:txBody>
                  <a:tcPr/>
                </a:tc>
                <a:tc>
                  <a:txBody>
                    <a:bodyPr/>
                    <a:lstStyle/>
                    <a:p>
                      <a:pPr algn="ctr"/>
                      <a:r>
                        <a:rPr lang="en-US" sz="1400" dirty="0" err="1" smtClean="0">
                          <a:latin typeface="+mn-lt"/>
                        </a:rPr>
                        <a:t>Perlu</a:t>
                      </a:r>
                      <a:endParaRPr lang="en-US" sz="1400" dirty="0">
                        <a:latin typeface="+mn-lt"/>
                      </a:endParaRPr>
                    </a:p>
                  </a:txBody>
                  <a:tcPr/>
                </a:tc>
              </a:tr>
              <a:tr h="271453">
                <a:tc>
                  <a:txBody>
                    <a:bodyPr/>
                    <a:lstStyle/>
                    <a:p>
                      <a:pPr algn="ctr"/>
                      <a:r>
                        <a:rPr lang="en-US" sz="1400" dirty="0" smtClean="0">
                          <a:latin typeface="+mn-lt"/>
                        </a:rPr>
                        <a:t>1</a:t>
                      </a:r>
                      <a:endParaRPr lang="en-US" sz="1400" dirty="0">
                        <a:latin typeface="+mn-lt"/>
                      </a:endParaRPr>
                    </a:p>
                  </a:txBody>
                  <a:tcPr/>
                </a:tc>
                <a:tc>
                  <a:txBody>
                    <a:bodyPr/>
                    <a:lstStyle/>
                    <a:p>
                      <a:pPr algn="ctr"/>
                      <a:r>
                        <a:rPr lang="en-US" sz="1400" dirty="0" smtClean="0">
                          <a:latin typeface="+mn-lt"/>
                        </a:rPr>
                        <a:t>2</a:t>
                      </a:r>
                      <a:endParaRPr lang="en-US" sz="1400" dirty="0">
                        <a:latin typeface="+mn-lt"/>
                      </a:endParaRPr>
                    </a:p>
                  </a:txBody>
                  <a:tcPr/>
                </a:tc>
                <a:tc>
                  <a:txBody>
                    <a:bodyPr/>
                    <a:lstStyle/>
                    <a:p>
                      <a:pPr algn="ctr"/>
                      <a:r>
                        <a:rPr lang="en-US" sz="1400" dirty="0" smtClean="0">
                          <a:latin typeface="+mn-lt"/>
                        </a:rPr>
                        <a:t>3</a:t>
                      </a:r>
                      <a:endParaRPr lang="en-US" sz="1400" dirty="0">
                        <a:latin typeface="+mn-lt"/>
                      </a:endParaRPr>
                    </a:p>
                  </a:txBody>
                  <a:tcPr/>
                </a:tc>
                <a:tc>
                  <a:txBody>
                    <a:bodyPr/>
                    <a:lstStyle/>
                    <a:p>
                      <a:pPr algn="ctr"/>
                      <a:r>
                        <a:rPr lang="id-ID" sz="1400" dirty="0" smtClean="0">
                          <a:latin typeface="+mn-lt"/>
                        </a:rPr>
                        <a:t>4</a:t>
                      </a:r>
                      <a:endParaRPr lang="en-US" sz="1400" dirty="0">
                        <a:latin typeface="+mn-lt"/>
                      </a:endParaRPr>
                    </a:p>
                  </a:txBody>
                  <a:tcPr/>
                </a:tc>
                <a:tc>
                  <a:txBody>
                    <a:bodyPr/>
                    <a:lstStyle/>
                    <a:p>
                      <a:pPr algn="ctr"/>
                      <a:r>
                        <a:rPr lang="id-ID" sz="1400" dirty="0" smtClean="0">
                          <a:latin typeface="+mn-lt"/>
                        </a:rPr>
                        <a:t>5</a:t>
                      </a:r>
                      <a:endParaRPr lang="en-US" sz="1400" dirty="0">
                        <a:latin typeface="+mn-lt"/>
                      </a:endParaRPr>
                    </a:p>
                  </a:txBody>
                  <a:tcPr/>
                </a:tc>
                <a:tc>
                  <a:txBody>
                    <a:bodyPr/>
                    <a:lstStyle/>
                    <a:p>
                      <a:pPr algn="ctr"/>
                      <a:r>
                        <a:rPr lang="id-ID" sz="1400" dirty="0" smtClean="0">
                          <a:latin typeface="+mn-lt"/>
                        </a:rPr>
                        <a:t>6</a:t>
                      </a:r>
                      <a:endParaRPr lang="en-US" sz="1400" dirty="0">
                        <a:latin typeface="+mn-lt"/>
                      </a:endParaRPr>
                    </a:p>
                  </a:txBody>
                  <a:tcPr/>
                </a:tc>
              </a:tr>
              <a:tr h="647980">
                <a:tc>
                  <a:txBody>
                    <a:bodyPr/>
                    <a:lstStyle/>
                    <a:p>
                      <a:pPr algn="ctr"/>
                      <a:r>
                        <a:rPr lang="id-ID" sz="1400" dirty="0" smtClean="0">
                          <a:latin typeface="+mn-lt"/>
                        </a:rPr>
                        <a:t>1.</a:t>
                      </a:r>
                      <a:endParaRPr lang="en-US" sz="1400" dirty="0">
                        <a:latin typeface="+mn-lt"/>
                      </a:endParaRPr>
                    </a:p>
                  </a:txBody>
                  <a:tcPr/>
                </a:tc>
                <a:tc>
                  <a:txBody>
                    <a:bodyPr/>
                    <a:lstStyle/>
                    <a:p>
                      <a:pPr>
                        <a:lnSpc>
                          <a:spcPct val="150000"/>
                        </a:lnSpc>
                        <a:spcAft>
                          <a:spcPts val="0"/>
                        </a:spcAft>
                      </a:pPr>
                      <a:r>
                        <a:rPr lang="en-US" sz="1400" dirty="0" err="1">
                          <a:latin typeface="+mn-lt"/>
                          <a:ea typeface="Calibri"/>
                          <a:cs typeface="Arial"/>
                        </a:rPr>
                        <a:t>Intregitas</a:t>
                      </a:r>
                      <a:r>
                        <a:rPr lang="en-US" sz="1400" dirty="0">
                          <a:latin typeface="+mn-lt"/>
                          <a:ea typeface="Calibri"/>
                          <a:cs typeface="Arial"/>
                        </a:rPr>
                        <a:t> </a:t>
                      </a:r>
                      <a:r>
                        <a:rPr lang="en-US" sz="1400" b="1" dirty="0">
                          <a:latin typeface="+mn-lt"/>
                          <a:ea typeface="Calibri"/>
                          <a:cs typeface="Arial"/>
                        </a:rPr>
                        <a:t>(</a:t>
                      </a:r>
                      <a:r>
                        <a:rPr lang="en-US" sz="1400" b="1" dirty="0" err="1">
                          <a:latin typeface="+mn-lt"/>
                          <a:ea typeface="Calibri"/>
                          <a:cs typeface="Arial"/>
                        </a:rPr>
                        <a:t>Int</a:t>
                      </a:r>
                      <a:r>
                        <a:rPr lang="en-US" sz="1400" b="1" dirty="0">
                          <a:latin typeface="+mn-lt"/>
                          <a:ea typeface="Calibri"/>
                          <a:cs typeface="Arial"/>
                        </a:rPr>
                        <a:t>)</a:t>
                      </a:r>
                      <a:endParaRPr lang="id-ID" sz="1400" dirty="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Mengingatkan</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bertindak</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nilai</a:t>
                      </a:r>
                      <a:r>
                        <a:rPr lang="en-US" sz="1400" dirty="0">
                          <a:latin typeface="+mn-lt"/>
                          <a:ea typeface="Calibri"/>
                          <a:cs typeface="Arial"/>
                        </a:rPr>
                        <a:t>, </a:t>
                      </a:r>
                      <a:r>
                        <a:rPr lang="en-US" sz="1400" dirty="0" err="1">
                          <a:latin typeface="+mn-lt"/>
                          <a:ea typeface="Calibri"/>
                          <a:cs typeface="Arial"/>
                        </a:rPr>
                        <a:t>norma</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etika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a:t>
                      </a:r>
                      <a:r>
                        <a:rPr lang="en-US" sz="1400" dirty="0" err="1">
                          <a:latin typeface="+mn-lt"/>
                          <a:ea typeface="Calibri"/>
                          <a:cs typeface="Arial"/>
                        </a:rPr>
                        <a:t>dalam</a:t>
                      </a:r>
                      <a:r>
                        <a:rPr lang="en-US" sz="1400" dirty="0">
                          <a:latin typeface="+mn-lt"/>
                          <a:ea typeface="Calibri"/>
                          <a:cs typeface="Arial"/>
                        </a:rPr>
                        <a:t> </a:t>
                      </a:r>
                      <a:r>
                        <a:rPr lang="en-US" sz="1400" dirty="0" err="1">
                          <a:latin typeface="+mn-lt"/>
                          <a:ea typeface="Calibri"/>
                          <a:cs typeface="Arial"/>
                        </a:rPr>
                        <a:t>segala</a:t>
                      </a:r>
                      <a:r>
                        <a:rPr lang="en-US" sz="1400" dirty="0">
                          <a:latin typeface="+mn-lt"/>
                          <a:ea typeface="Calibri"/>
                          <a:cs typeface="Arial"/>
                        </a:rPr>
                        <a:t> </a:t>
                      </a:r>
                      <a:r>
                        <a:rPr lang="en-US" sz="1400" dirty="0" err="1">
                          <a:latin typeface="+mn-lt"/>
                          <a:ea typeface="Calibri"/>
                          <a:cs typeface="Arial"/>
                        </a:rPr>
                        <a:t>situasi</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kondisi</a:t>
                      </a:r>
                      <a:r>
                        <a:rPr lang="en-US" sz="1400" dirty="0">
                          <a:latin typeface="+mn-lt"/>
                          <a:ea typeface="Calibri"/>
                          <a:cs typeface="Arial"/>
                        </a:rPr>
                        <a:t> </a:t>
                      </a:r>
                      <a:r>
                        <a:rPr lang="en-US" sz="1400" b="1" dirty="0">
                          <a:latin typeface="+mn-lt"/>
                          <a:ea typeface="Calibri"/>
                          <a:cs typeface="Arial"/>
                        </a:rPr>
                        <a:t>(Int.3)</a:t>
                      </a:r>
                      <a:endParaRPr lang="id-ID" sz="1400" dirty="0">
                        <a:latin typeface="+mn-lt"/>
                        <a:ea typeface="Calibri"/>
                        <a:cs typeface="Times New Roman"/>
                      </a:endParaRPr>
                    </a:p>
                  </a:txBody>
                  <a:tcPr marL="68580" marR="68580" marT="0" marB="0"/>
                </a:tc>
                <a:tc>
                  <a:txBody>
                    <a:bodyPr/>
                    <a:lstStyle/>
                    <a:p>
                      <a:pPr marL="15240"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0" indent="0" algn="ctr">
                        <a:buFont typeface="+mj-lt"/>
                        <a:buNone/>
                      </a:pPr>
                      <a:endParaRPr lang="en-US" sz="1400" dirty="0">
                        <a:latin typeface="+mn-lt"/>
                      </a:endParaRPr>
                    </a:p>
                  </a:txBody>
                  <a:tcPr anchor="ctr"/>
                </a:tc>
                <a:tc>
                  <a:txBody>
                    <a:bodyPr/>
                    <a:lstStyle/>
                    <a:p>
                      <a:pPr marL="0" indent="0">
                        <a:buFont typeface="+mj-lt"/>
                        <a:buNone/>
                      </a:pPr>
                      <a:endParaRPr lang="en-US" sz="1400" dirty="0">
                        <a:latin typeface="+mn-lt"/>
                      </a:endParaRPr>
                    </a:p>
                  </a:txBody>
                  <a:tcPr/>
                </a:tc>
              </a:tr>
              <a:tr h="647980">
                <a:tc>
                  <a:txBody>
                    <a:bodyPr/>
                    <a:lstStyle/>
                    <a:p>
                      <a:pPr algn="ctr"/>
                      <a:r>
                        <a:rPr lang="id-ID" sz="1400" dirty="0" smtClean="0">
                          <a:latin typeface="+mn-lt"/>
                        </a:rPr>
                        <a:t>2.</a:t>
                      </a:r>
                      <a:endParaRPr lang="en-US" sz="1400" dirty="0">
                        <a:latin typeface="+mn-lt"/>
                      </a:endParaRPr>
                    </a:p>
                  </a:txBody>
                  <a:tcPr/>
                </a:tc>
                <a:tc>
                  <a:txBody>
                    <a:bodyPr/>
                    <a:lstStyle/>
                    <a:p>
                      <a:pPr>
                        <a:lnSpc>
                          <a:spcPct val="150000"/>
                        </a:lnSpc>
                        <a:spcAft>
                          <a:spcPts val="0"/>
                        </a:spcAft>
                      </a:pPr>
                      <a:r>
                        <a:rPr lang="en-US" sz="1400" dirty="0" err="1">
                          <a:latin typeface="+mn-lt"/>
                          <a:ea typeface="Calibri"/>
                          <a:cs typeface="Arial"/>
                        </a:rPr>
                        <a:t>Kerjasama</a:t>
                      </a:r>
                      <a:r>
                        <a:rPr lang="en-US" sz="1400" dirty="0">
                          <a:latin typeface="+mn-lt"/>
                          <a:ea typeface="Calibri"/>
                          <a:cs typeface="Arial"/>
                        </a:rPr>
                        <a:t> </a:t>
                      </a:r>
                      <a:r>
                        <a:rPr lang="en-US" sz="1400" b="1" dirty="0">
                          <a:latin typeface="+mn-lt"/>
                          <a:ea typeface="Calibri"/>
                          <a:cs typeface="Arial"/>
                        </a:rPr>
                        <a:t>(K</a:t>
                      </a:r>
                      <a:r>
                        <a:rPr lang="id-ID" sz="1400" b="1" dirty="0">
                          <a:latin typeface="+mn-lt"/>
                          <a:ea typeface="Calibri"/>
                          <a:cs typeface="Arial"/>
                        </a:rPr>
                        <a:t>S</a:t>
                      </a:r>
                      <a:r>
                        <a:rPr lang="en-US" sz="1400" b="1" dirty="0">
                          <a:latin typeface="+mn-lt"/>
                          <a:ea typeface="Calibri"/>
                          <a:cs typeface="Arial"/>
                        </a:rPr>
                        <a:t>)</a:t>
                      </a:r>
                      <a:endParaRPr lang="id-ID" sz="1400" dirty="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Menjunjung</a:t>
                      </a:r>
                      <a:r>
                        <a:rPr lang="en-US" sz="1400" dirty="0">
                          <a:latin typeface="+mn-lt"/>
                          <a:ea typeface="Calibri"/>
                          <a:cs typeface="Arial"/>
                        </a:rPr>
                        <a:t> </a:t>
                      </a:r>
                      <a:r>
                        <a:rPr lang="en-US" sz="1400" dirty="0" err="1">
                          <a:latin typeface="+mn-lt"/>
                          <a:ea typeface="Calibri"/>
                          <a:cs typeface="Arial"/>
                        </a:rPr>
                        <a:t>tinggi</a:t>
                      </a:r>
                      <a:r>
                        <a:rPr lang="en-US" sz="1400" dirty="0">
                          <a:latin typeface="+mn-lt"/>
                          <a:ea typeface="Calibri"/>
                          <a:cs typeface="Arial"/>
                        </a:rPr>
                        <a:t>  </a:t>
                      </a:r>
                      <a:r>
                        <a:rPr lang="en-US" sz="1400" dirty="0" err="1">
                          <a:latin typeface="+mn-lt"/>
                          <a:ea typeface="Calibri"/>
                          <a:cs typeface="Arial"/>
                        </a:rPr>
                        <a:t>keputusan</a:t>
                      </a:r>
                      <a:r>
                        <a:rPr lang="en-US" sz="1400" dirty="0">
                          <a:latin typeface="+mn-lt"/>
                          <a:ea typeface="Calibri"/>
                          <a:cs typeface="Arial"/>
                        </a:rPr>
                        <a:t> </a:t>
                      </a:r>
                      <a:r>
                        <a:rPr lang="en-US" sz="1400" dirty="0" err="1">
                          <a:latin typeface="+mn-lt"/>
                          <a:ea typeface="Calibri"/>
                          <a:cs typeface="Arial"/>
                        </a:rPr>
                        <a:t>kelompok</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cara</a:t>
                      </a:r>
                      <a:r>
                        <a:rPr lang="en-US" sz="1400" dirty="0">
                          <a:latin typeface="+mn-lt"/>
                          <a:ea typeface="Calibri"/>
                          <a:cs typeface="Arial"/>
                        </a:rPr>
                        <a:t> </a:t>
                      </a:r>
                      <a:r>
                        <a:rPr lang="en-US" sz="1400" dirty="0" err="1">
                          <a:latin typeface="+mn-lt"/>
                          <a:ea typeface="Calibri"/>
                          <a:cs typeface="Arial"/>
                        </a:rPr>
                        <a:t>menyelesaikan</a:t>
                      </a:r>
                      <a:r>
                        <a:rPr lang="en-US" sz="1400" dirty="0">
                          <a:latin typeface="+mn-lt"/>
                          <a:ea typeface="Calibri"/>
                          <a:cs typeface="Arial"/>
                        </a:rPr>
                        <a:t> </a:t>
                      </a:r>
                      <a:r>
                        <a:rPr lang="en-US" sz="1400" dirty="0" err="1">
                          <a:latin typeface="+mn-lt"/>
                          <a:ea typeface="Calibri"/>
                          <a:cs typeface="Arial"/>
                        </a:rPr>
                        <a:t>pekerjaan</a:t>
                      </a:r>
                      <a:r>
                        <a:rPr lang="en-US" sz="1400" dirty="0">
                          <a:latin typeface="+mn-lt"/>
                          <a:ea typeface="Calibri"/>
                          <a:cs typeface="Arial"/>
                        </a:rPr>
                        <a:t> yang </a:t>
                      </a:r>
                      <a:r>
                        <a:rPr lang="en-US" sz="1400" dirty="0" err="1">
                          <a:latin typeface="+mn-lt"/>
                          <a:ea typeface="Calibri"/>
                          <a:cs typeface="Arial"/>
                        </a:rPr>
                        <a:t>menjadi</a:t>
                      </a:r>
                      <a:r>
                        <a:rPr lang="en-US" sz="1400" dirty="0">
                          <a:latin typeface="+mn-lt"/>
                          <a:ea typeface="Calibri"/>
                          <a:cs typeface="Arial"/>
                        </a:rPr>
                        <a:t> </a:t>
                      </a:r>
                      <a:r>
                        <a:rPr lang="en-US" sz="1400" dirty="0" err="1">
                          <a:latin typeface="+mn-lt"/>
                          <a:ea typeface="Calibri"/>
                          <a:cs typeface="Arial"/>
                        </a:rPr>
                        <a:t>bebannya</a:t>
                      </a:r>
                      <a:r>
                        <a:rPr lang="en-US" sz="1400" dirty="0">
                          <a:latin typeface="+mn-lt"/>
                          <a:ea typeface="Calibri"/>
                          <a:cs typeface="Arial"/>
                        </a:rPr>
                        <a:t> </a:t>
                      </a:r>
                      <a:r>
                        <a:rPr lang="en-US" sz="1400" b="1" dirty="0">
                          <a:latin typeface="+mn-lt"/>
                          <a:ea typeface="Calibri"/>
                          <a:cs typeface="Arial"/>
                        </a:rPr>
                        <a:t>(KS.3)</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0" indent="0" algn="ctr">
                        <a:buFont typeface="+mj-lt"/>
                        <a:buNone/>
                      </a:pPr>
                      <a:endParaRPr lang="en-US" sz="1400" dirty="0">
                        <a:latin typeface="+mn-lt"/>
                      </a:endParaRPr>
                    </a:p>
                  </a:txBody>
                  <a:tcPr anchor="ctr"/>
                </a:tc>
                <a:tc>
                  <a:txBody>
                    <a:bodyPr/>
                    <a:lstStyle/>
                    <a:p>
                      <a:pPr marL="0" indent="0">
                        <a:buFont typeface="+mj-lt"/>
                        <a:buNone/>
                      </a:pPr>
                      <a:endParaRPr lang="en-US" sz="1400" dirty="0">
                        <a:latin typeface="+mn-lt"/>
                      </a:endParaRPr>
                    </a:p>
                  </a:txBody>
                  <a:tcPr/>
                </a:tc>
              </a:tr>
              <a:tr h="932263">
                <a:tc>
                  <a:txBody>
                    <a:bodyPr/>
                    <a:lstStyle/>
                    <a:p>
                      <a:pPr algn="ctr"/>
                      <a:r>
                        <a:rPr lang="id-ID" sz="1400" dirty="0" smtClean="0">
                          <a:latin typeface="+mn-lt"/>
                        </a:rPr>
                        <a:t>3.</a:t>
                      </a:r>
                      <a:endParaRPr lang="en-US" sz="1400" dirty="0">
                        <a:latin typeface="+mn-lt"/>
                      </a:endParaRPr>
                    </a:p>
                  </a:txBody>
                  <a:tcPr/>
                </a:tc>
                <a:tc>
                  <a:txBody>
                    <a:bodyPr/>
                    <a:lstStyle/>
                    <a:p>
                      <a:pPr>
                        <a:lnSpc>
                          <a:spcPct val="150000"/>
                        </a:lnSpc>
                        <a:spcAft>
                          <a:spcPts val="0"/>
                        </a:spcAft>
                      </a:pPr>
                      <a:r>
                        <a:rPr lang="en-US" sz="1400">
                          <a:latin typeface="+mn-lt"/>
                          <a:ea typeface="Calibri"/>
                          <a:cs typeface="Arial"/>
                        </a:rPr>
                        <a:t>Berpikir Analitis </a:t>
                      </a:r>
                      <a:r>
                        <a:rPr lang="en-US" sz="1400" b="1">
                          <a:latin typeface="+mn-lt"/>
                          <a:ea typeface="Calibri"/>
                          <a:cs typeface="Arial"/>
                        </a:rPr>
                        <a:t>(BA)</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Menguraikan</a:t>
                      </a:r>
                      <a:r>
                        <a:rPr lang="en-US" sz="1400" dirty="0">
                          <a:latin typeface="+mn-lt"/>
                          <a:ea typeface="Calibri"/>
                          <a:cs typeface="Arial"/>
                        </a:rPr>
                        <a:t> </a:t>
                      </a:r>
                      <a:r>
                        <a:rPr lang="en-US" sz="1400" dirty="0" err="1">
                          <a:latin typeface="+mn-lt"/>
                          <a:ea typeface="Calibri"/>
                          <a:cs typeface="Arial"/>
                        </a:rPr>
                        <a:t>faktor-faktor</a:t>
                      </a:r>
                      <a:r>
                        <a:rPr lang="en-US" sz="1400" dirty="0">
                          <a:latin typeface="+mn-lt"/>
                          <a:ea typeface="Calibri"/>
                          <a:cs typeface="Arial"/>
                        </a:rPr>
                        <a:t> </a:t>
                      </a:r>
                      <a:r>
                        <a:rPr lang="en-US" sz="1400" dirty="0" err="1">
                          <a:latin typeface="+mn-lt"/>
                          <a:ea typeface="Calibri"/>
                          <a:cs typeface="Arial"/>
                        </a:rPr>
                        <a:t>penyebab</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dampak</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permasalahan</a:t>
                      </a:r>
                      <a:r>
                        <a:rPr lang="en-US" sz="1400" dirty="0">
                          <a:latin typeface="+mn-lt"/>
                          <a:ea typeface="Calibri"/>
                          <a:cs typeface="Arial"/>
                        </a:rPr>
                        <a:t> </a:t>
                      </a:r>
                      <a:r>
                        <a:rPr lang="en-US" sz="1400" dirty="0" err="1">
                          <a:latin typeface="+mn-lt"/>
                          <a:ea typeface="Calibri"/>
                          <a:cs typeface="Arial"/>
                        </a:rPr>
                        <a:t>terkait</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pekerjaannya</a:t>
                      </a:r>
                      <a:r>
                        <a:rPr lang="en-US" sz="1400" dirty="0">
                          <a:latin typeface="+mn-lt"/>
                          <a:ea typeface="Calibri"/>
                          <a:cs typeface="Arial"/>
                        </a:rPr>
                        <a:t> </a:t>
                      </a:r>
                      <a:endParaRPr lang="id-ID" sz="1400" dirty="0">
                        <a:latin typeface="+mn-lt"/>
                        <a:ea typeface="Calibri"/>
                        <a:cs typeface="Times New Roman"/>
                      </a:endParaRPr>
                    </a:p>
                    <a:p>
                      <a:pPr>
                        <a:lnSpc>
                          <a:spcPct val="150000"/>
                        </a:lnSpc>
                        <a:spcAft>
                          <a:spcPts val="0"/>
                        </a:spcAft>
                      </a:pPr>
                      <a:r>
                        <a:rPr lang="en-US" sz="1400" b="1" dirty="0">
                          <a:latin typeface="+mn-lt"/>
                          <a:ea typeface="Calibri"/>
                          <a:cs typeface="Arial"/>
                        </a:rPr>
                        <a:t>(BA.2)</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0" indent="0" algn="ctr">
                        <a:buFont typeface="+mj-lt"/>
                        <a:buNone/>
                      </a:pPr>
                      <a:endParaRPr lang="en-US" sz="1400" dirty="0">
                        <a:latin typeface="+mn-lt"/>
                      </a:endParaRPr>
                    </a:p>
                  </a:txBody>
                  <a:tcPr anchor="ctr"/>
                </a:tc>
                <a:tc>
                  <a:txBody>
                    <a:bodyPr/>
                    <a:lstStyle/>
                    <a:p>
                      <a:pPr marL="0" indent="0">
                        <a:buFont typeface="+mj-lt"/>
                        <a:buNone/>
                      </a:pPr>
                      <a:endParaRPr lang="en-US" sz="1400" dirty="0">
                        <a:latin typeface="+mn-lt"/>
                      </a:endParaRPr>
                    </a:p>
                  </a:txBody>
                  <a:tcPr/>
                </a:tc>
              </a:tr>
              <a:tr h="1013648">
                <a:tc>
                  <a:txBody>
                    <a:bodyPr/>
                    <a:lstStyle/>
                    <a:p>
                      <a:pPr algn="ctr">
                        <a:lnSpc>
                          <a:spcPct val="150000"/>
                        </a:lnSpc>
                        <a:spcAft>
                          <a:spcPts val="0"/>
                        </a:spcAft>
                      </a:pPr>
                      <a:r>
                        <a:rPr lang="en-US" sz="1400">
                          <a:latin typeface="+mn-lt"/>
                          <a:ea typeface="Calibri"/>
                          <a:cs typeface="Arial"/>
                        </a:rPr>
                        <a:t>4.</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Berorientasi pada Pelayanan </a:t>
                      </a:r>
                      <a:r>
                        <a:rPr lang="en-US" sz="1400" b="1">
                          <a:latin typeface="+mn-lt"/>
                          <a:ea typeface="Calibri"/>
                          <a:cs typeface="Arial"/>
                        </a:rPr>
                        <a:t>(BpP)</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Memenuhi</a:t>
                      </a:r>
                      <a:r>
                        <a:rPr lang="en-US" sz="1400" dirty="0">
                          <a:latin typeface="+mn-lt"/>
                          <a:ea typeface="Calibri"/>
                          <a:cs typeface="Arial"/>
                        </a:rPr>
                        <a:t> </a:t>
                      </a:r>
                      <a:r>
                        <a:rPr lang="en-US" sz="1400" dirty="0" err="1">
                          <a:latin typeface="+mn-lt"/>
                          <a:ea typeface="Calibri"/>
                          <a:cs typeface="Arial"/>
                        </a:rPr>
                        <a:t>kebutuhan</a:t>
                      </a:r>
                      <a:r>
                        <a:rPr lang="en-US" sz="1400" dirty="0">
                          <a:latin typeface="+mn-lt"/>
                          <a:ea typeface="Calibri"/>
                          <a:cs typeface="Arial"/>
                        </a:rPr>
                        <a:t> </a:t>
                      </a:r>
                      <a:r>
                        <a:rPr lang="en-US" sz="1400" dirty="0" err="1">
                          <a:latin typeface="+mn-lt"/>
                          <a:ea typeface="Calibri"/>
                          <a:cs typeface="Arial"/>
                        </a:rPr>
                        <a:t>pelanggan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sumber</a:t>
                      </a:r>
                      <a:r>
                        <a:rPr lang="en-US" sz="1400" dirty="0">
                          <a:latin typeface="+mn-lt"/>
                          <a:ea typeface="Calibri"/>
                          <a:cs typeface="Arial"/>
                        </a:rPr>
                        <a:t> </a:t>
                      </a:r>
                      <a:r>
                        <a:rPr lang="en-US" sz="1400" dirty="0" err="1">
                          <a:latin typeface="+mn-lt"/>
                          <a:ea typeface="Calibri"/>
                          <a:cs typeface="Arial"/>
                        </a:rPr>
                        <a:t>daya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yang </a:t>
                      </a:r>
                      <a:r>
                        <a:rPr lang="en-US" sz="1400" dirty="0" err="1">
                          <a:latin typeface="+mn-lt"/>
                          <a:ea typeface="Calibri"/>
                          <a:cs typeface="Arial"/>
                        </a:rPr>
                        <a:t>tersedia</a:t>
                      </a:r>
                      <a:r>
                        <a:rPr lang="en-US" sz="1400" dirty="0">
                          <a:latin typeface="+mn-lt"/>
                          <a:ea typeface="Calibri"/>
                          <a:cs typeface="Arial"/>
                        </a:rPr>
                        <a:t> </a:t>
                      </a:r>
                      <a:r>
                        <a:rPr lang="en-US" sz="1400" b="1" dirty="0">
                          <a:latin typeface="+mn-lt"/>
                          <a:ea typeface="Calibri"/>
                          <a:cs typeface="Arial"/>
                        </a:rPr>
                        <a:t>(BpP.2)</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0" indent="0" algn="ctr">
                        <a:buFont typeface="+mj-lt"/>
                        <a:buNone/>
                      </a:pPr>
                      <a:endParaRPr lang="en-US" sz="1400" dirty="0">
                        <a:latin typeface="+mn-lt"/>
                      </a:endParaRPr>
                    </a:p>
                  </a:txBody>
                  <a:tcPr anchor="ctr"/>
                </a:tc>
                <a:tc>
                  <a:txBody>
                    <a:bodyPr/>
                    <a:lstStyle/>
                    <a:p>
                      <a:pPr marL="0" indent="0">
                        <a:buFont typeface="+mj-lt"/>
                        <a:buNone/>
                      </a:pPr>
                      <a:endParaRPr lang="en-US" sz="1400" dirty="0">
                        <a:latin typeface="+mn-lt"/>
                      </a:endParaRPr>
                    </a:p>
                  </a:txBody>
                  <a:tcPr/>
                </a:tc>
              </a:tr>
              <a:tr h="1127475">
                <a:tc>
                  <a:txBody>
                    <a:bodyPr/>
                    <a:lstStyle/>
                    <a:p>
                      <a:pPr algn="ctr">
                        <a:lnSpc>
                          <a:spcPct val="150000"/>
                        </a:lnSpc>
                        <a:spcAft>
                          <a:spcPts val="0"/>
                        </a:spcAft>
                      </a:pPr>
                      <a:r>
                        <a:rPr lang="en-US" sz="1400">
                          <a:latin typeface="+mn-lt"/>
                          <a:ea typeface="Calibri"/>
                          <a:cs typeface="Arial"/>
                        </a:rPr>
                        <a:t>5.</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Tanggap</a:t>
                      </a:r>
                      <a:r>
                        <a:rPr lang="en-US" sz="1400" dirty="0">
                          <a:latin typeface="+mn-lt"/>
                          <a:ea typeface="Calibri"/>
                          <a:cs typeface="Arial"/>
                        </a:rPr>
                        <a:t> </a:t>
                      </a:r>
                      <a:r>
                        <a:rPr lang="en-US" sz="1400" dirty="0" err="1">
                          <a:latin typeface="+mn-lt"/>
                          <a:ea typeface="Calibri"/>
                          <a:cs typeface="Arial"/>
                        </a:rPr>
                        <a:t>terhadap</a:t>
                      </a:r>
                      <a:r>
                        <a:rPr lang="en-US" sz="1400" dirty="0">
                          <a:latin typeface="+mn-lt"/>
                          <a:ea typeface="Calibri"/>
                          <a:cs typeface="Arial"/>
                        </a:rPr>
                        <a:t> </a:t>
                      </a:r>
                      <a:r>
                        <a:rPr lang="en-US" sz="1400" dirty="0" err="1">
                          <a:latin typeface="+mn-lt"/>
                          <a:ea typeface="Calibri"/>
                          <a:cs typeface="Arial"/>
                        </a:rPr>
                        <a:t>Pengaruh</a:t>
                      </a:r>
                      <a:r>
                        <a:rPr lang="en-US" sz="1400" dirty="0">
                          <a:latin typeface="+mn-lt"/>
                          <a:ea typeface="Calibri"/>
                          <a:cs typeface="Arial"/>
                        </a:rPr>
                        <a:t> </a:t>
                      </a:r>
                      <a:r>
                        <a:rPr lang="en-US" sz="1400" dirty="0" err="1">
                          <a:latin typeface="+mn-lt"/>
                          <a:ea typeface="Calibri"/>
                          <a:cs typeface="Arial"/>
                        </a:rPr>
                        <a:t>Budaya</a:t>
                      </a:r>
                      <a:r>
                        <a:rPr lang="en-US" sz="1400" dirty="0">
                          <a:latin typeface="+mn-lt"/>
                          <a:ea typeface="Calibri"/>
                          <a:cs typeface="Arial"/>
                        </a:rPr>
                        <a:t> </a:t>
                      </a:r>
                      <a:endParaRPr lang="id-ID" sz="1400" dirty="0">
                        <a:latin typeface="+mn-lt"/>
                        <a:ea typeface="Calibri"/>
                        <a:cs typeface="Times New Roman"/>
                      </a:endParaRPr>
                    </a:p>
                    <a:p>
                      <a:pPr>
                        <a:lnSpc>
                          <a:spcPct val="150000"/>
                        </a:lnSpc>
                        <a:spcAft>
                          <a:spcPts val="0"/>
                        </a:spcAft>
                      </a:pPr>
                      <a:r>
                        <a:rPr lang="en-US" sz="1400" b="1" dirty="0">
                          <a:latin typeface="+mn-lt"/>
                          <a:ea typeface="Calibri"/>
                          <a:cs typeface="Arial"/>
                        </a:rPr>
                        <a:t>(TPB)</a:t>
                      </a:r>
                      <a:endParaRPr lang="id-ID" sz="1400" dirty="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Menghimpun masukan berbagai sudut pandang yang berbeda sesuai dengan latar belakang budaya yang ada </a:t>
                      </a:r>
                      <a:r>
                        <a:rPr lang="en-US" sz="1400" b="1">
                          <a:latin typeface="+mn-lt"/>
                          <a:ea typeface="Calibri"/>
                          <a:cs typeface="Arial"/>
                        </a:rPr>
                        <a:t>(TPB .2)</a:t>
                      </a:r>
                      <a:endParaRPr lang="id-ID" sz="140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0" indent="0" algn="ctr">
                        <a:buFont typeface="+mj-lt"/>
                        <a:buNone/>
                      </a:pPr>
                      <a:endParaRPr lang="en-US" sz="1400" dirty="0">
                        <a:latin typeface="+mn-lt"/>
                      </a:endParaRPr>
                    </a:p>
                  </a:txBody>
                  <a:tcPr anchor="ctr"/>
                </a:tc>
                <a:tc>
                  <a:txBody>
                    <a:bodyPr/>
                    <a:lstStyle/>
                    <a:p>
                      <a:pPr marL="0" indent="0">
                        <a:buFont typeface="+mj-lt"/>
                        <a:buNone/>
                      </a:pPr>
                      <a:endParaRPr lang="en-US" sz="1400" dirty="0">
                        <a:latin typeface="+mn-lt"/>
                      </a:endParaRPr>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56</a:t>
            </a:fld>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p:cNvGraphicFramePr>
            <a:graphicFrameLocks noGrp="1"/>
          </p:cNvGraphicFramePr>
          <p:nvPr>
            <p:ph idx="1"/>
          </p:nvPr>
        </p:nvGraphicFramePr>
        <p:xfrm>
          <a:off x="-1" y="3"/>
          <a:ext cx="9211219" cy="6301290"/>
        </p:xfrm>
        <a:graphic>
          <a:graphicData uri="http://schemas.openxmlformats.org/drawingml/2006/table">
            <a:tbl>
              <a:tblPr firstRow="1" bandRow="1">
                <a:tableStyleId>{5C22544A-7EE6-4342-B048-85BDC9FD1C3A}</a:tableStyleId>
              </a:tblPr>
              <a:tblGrid>
                <a:gridCol w="753613"/>
                <a:gridCol w="1920163"/>
                <a:gridCol w="3346025"/>
                <a:gridCol w="1066800"/>
                <a:gridCol w="1066800"/>
                <a:gridCol w="1057818"/>
              </a:tblGrid>
              <a:tr h="284338">
                <a:tc gridSpan="6">
                  <a:txBody>
                    <a:bodyPr/>
                    <a:lstStyle/>
                    <a:p>
                      <a:pPr algn="l"/>
                      <a:r>
                        <a:rPr lang="en-US" sz="1400" i="1" dirty="0" err="1" smtClean="0"/>
                        <a:t>Lanjutan</a:t>
                      </a:r>
                      <a:r>
                        <a:rPr lang="en-US" sz="1400" i="1" dirty="0" smtClean="0"/>
                        <a:t> …</a:t>
                      </a:r>
                      <a:endParaRPr lang="en-US" sz="1400" i="1"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pPr algn="ctr"/>
                      <a:endParaRPr lang="en-US" dirty="0"/>
                    </a:p>
                  </a:txBody>
                  <a:tcPr/>
                </a:tc>
                <a:tc hMerge="1">
                  <a:txBody>
                    <a:bodyPr/>
                    <a:lstStyle/>
                    <a:p>
                      <a:pPr algn="ctr"/>
                      <a:endParaRPr lang="en-US" dirty="0"/>
                    </a:p>
                  </a:txBody>
                  <a:tcPr/>
                </a:tc>
              </a:tr>
              <a:tr h="284338">
                <a:tc rowSpan="2">
                  <a:txBody>
                    <a:bodyPr/>
                    <a:lstStyle/>
                    <a:p>
                      <a:pPr algn="ctr"/>
                      <a:r>
                        <a:rPr lang="en-US" sz="1400" dirty="0" smtClean="0"/>
                        <a:t>NO</a:t>
                      </a:r>
                      <a:endParaRPr lang="en-US" sz="1400" dirty="0"/>
                    </a:p>
                  </a:txBody>
                  <a:tcPr anchor="ctr"/>
                </a:tc>
                <a:tc rowSpan="2">
                  <a:txBody>
                    <a:bodyPr/>
                    <a:lstStyle/>
                    <a:p>
                      <a:pPr algn="ctr"/>
                      <a:r>
                        <a:rPr lang="en-US" sz="1400" dirty="0" err="1" smtClean="0"/>
                        <a:t>Kompetensi</a:t>
                      </a:r>
                      <a:endParaRPr lang="en-US" sz="1400" dirty="0"/>
                    </a:p>
                  </a:txBody>
                  <a:tcPr anchor="ctr"/>
                </a:tc>
                <a:tc rowSpan="2">
                  <a:txBody>
                    <a:bodyPr/>
                    <a:lstStyle/>
                    <a:p>
                      <a:pPr algn="ctr"/>
                      <a:r>
                        <a:rPr lang="en-US" sz="1400" dirty="0" smtClean="0"/>
                        <a:t>Level</a:t>
                      </a:r>
                      <a:endParaRPr lang="en-US" sz="1400" dirty="0"/>
                    </a:p>
                  </a:txBody>
                  <a:tcPr anchor="ctr"/>
                </a:tc>
                <a:tc gridSpan="3">
                  <a:txBody>
                    <a:bodyPr/>
                    <a:lstStyle/>
                    <a:p>
                      <a:pPr algn="ctr"/>
                      <a:r>
                        <a:rPr lang="en-US" sz="1400" dirty="0" err="1" smtClean="0"/>
                        <a:t>Kategori</a:t>
                      </a:r>
                      <a:r>
                        <a:rPr lang="en-US" sz="1400" dirty="0" smtClean="0"/>
                        <a:t> </a:t>
                      </a:r>
                      <a:r>
                        <a:rPr lang="en-US" sz="1400" dirty="0" err="1" smtClean="0"/>
                        <a:t>Kompetensi</a:t>
                      </a:r>
                      <a:endParaRPr lang="en-US" sz="1400" dirty="0"/>
                    </a:p>
                  </a:txBody>
                  <a:tcPr anchor="ctr"/>
                </a:tc>
                <a:tc hMerge="1">
                  <a:txBody>
                    <a:bodyPr/>
                    <a:lstStyle/>
                    <a:p>
                      <a:pPr algn="ctr"/>
                      <a:endParaRPr lang="en-US" sz="1400" dirty="0"/>
                    </a:p>
                  </a:txBody>
                  <a:tcPr/>
                </a:tc>
                <a:tc hMerge="1">
                  <a:txBody>
                    <a:bodyPr/>
                    <a:lstStyle/>
                    <a:p>
                      <a:pPr algn="ctr"/>
                      <a:endParaRPr lang="en-US" sz="1400" dirty="0"/>
                    </a:p>
                  </a:txBody>
                  <a:tcPr/>
                </a:tc>
              </a:tr>
              <a:tr h="284338">
                <a:tc vMerge="1">
                  <a:txBody>
                    <a:bodyPr/>
                    <a:lstStyle/>
                    <a:p>
                      <a:pPr algn="ctr"/>
                      <a:endParaRPr lang="en-US" sz="1400" dirty="0"/>
                    </a:p>
                  </a:txBody>
                  <a:tcPr/>
                </a:tc>
                <a:tc vMerge="1">
                  <a:txBody>
                    <a:bodyPr/>
                    <a:lstStyle/>
                    <a:p>
                      <a:pPr algn="ctr"/>
                      <a:endParaRPr lang="en-US" sz="1400" dirty="0"/>
                    </a:p>
                  </a:txBody>
                  <a:tcPr/>
                </a:tc>
                <a:tc vMerge="1">
                  <a:txBody>
                    <a:bodyPr/>
                    <a:lstStyle/>
                    <a:p>
                      <a:pPr algn="ctr"/>
                      <a:endParaRPr lang="en-US" sz="1400" dirty="0"/>
                    </a:p>
                  </a:txBody>
                  <a:tcPr/>
                </a:tc>
                <a:tc>
                  <a:txBody>
                    <a:bodyPr/>
                    <a:lstStyle/>
                    <a:p>
                      <a:pPr algn="ctr"/>
                      <a:r>
                        <a:rPr lang="en-US" sz="1400" dirty="0" err="1" smtClean="0"/>
                        <a:t>Mutlak</a:t>
                      </a:r>
                      <a:endParaRPr lang="en-US" sz="1400" dirty="0"/>
                    </a:p>
                  </a:txBody>
                  <a:tcPr/>
                </a:tc>
                <a:tc>
                  <a:txBody>
                    <a:bodyPr/>
                    <a:lstStyle/>
                    <a:p>
                      <a:pPr algn="ctr"/>
                      <a:r>
                        <a:rPr lang="en-US" sz="1400" dirty="0" err="1" smtClean="0"/>
                        <a:t>Penting</a:t>
                      </a:r>
                      <a:endParaRPr lang="en-US" sz="1400" dirty="0"/>
                    </a:p>
                  </a:txBody>
                  <a:tcPr/>
                </a:tc>
                <a:tc>
                  <a:txBody>
                    <a:bodyPr/>
                    <a:lstStyle/>
                    <a:p>
                      <a:pPr algn="ctr"/>
                      <a:r>
                        <a:rPr lang="en-US" sz="1400" dirty="0" err="1" smtClean="0"/>
                        <a:t>Perlu</a:t>
                      </a:r>
                      <a:endParaRPr lang="en-US" sz="1400" dirty="0"/>
                    </a:p>
                  </a:txBody>
                  <a:tcPr/>
                </a:tc>
              </a:tr>
              <a:tr h="284338">
                <a:tc>
                  <a:txBody>
                    <a:bodyPr/>
                    <a:lstStyle/>
                    <a:p>
                      <a:pPr algn="ctr"/>
                      <a:r>
                        <a:rPr lang="en-US" sz="1400" dirty="0" smtClean="0"/>
                        <a:t>1</a:t>
                      </a:r>
                      <a:endParaRPr lang="en-US" sz="1400" dirty="0"/>
                    </a:p>
                  </a:txBody>
                  <a:tcPr/>
                </a:tc>
                <a:tc>
                  <a:txBody>
                    <a:bodyPr/>
                    <a:lstStyle/>
                    <a:p>
                      <a:pPr algn="ctr"/>
                      <a:r>
                        <a:rPr lang="en-US" sz="1400" dirty="0" smtClean="0"/>
                        <a:t>2</a:t>
                      </a:r>
                      <a:endParaRPr lang="en-US" sz="1400" dirty="0"/>
                    </a:p>
                  </a:txBody>
                  <a:tcPr/>
                </a:tc>
                <a:tc>
                  <a:txBody>
                    <a:bodyPr/>
                    <a:lstStyle/>
                    <a:p>
                      <a:pPr algn="ctr"/>
                      <a:r>
                        <a:rPr lang="en-US" sz="1400" dirty="0" smtClean="0"/>
                        <a:t>3</a:t>
                      </a:r>
                      <a:endParaRPr lang="en-US" sz="1400" dirty="0"/>
                    </a:p>
                  </a:txBody>
                  <a:tcPr/>
                </a:tc>
                <a:tc>
                  <a:txBody>
                    <a:bodyPr/>
                    <a:lstStyle/>
                    <a:p>
                      <a:pPr algn="ctr"/>
                      <a:r>
                        <a:rPr lang="en-US" sz="1400" dirty="0" smtClean="0"/>
                        <a:t>4</a:t>
                      </a:r>
                      <a:endParaRPr lang="en-US" sz="1400" dirty="0"/>
                    </a:p>
                  </a:txBody>
                  <a:tcPr/>
                </a:tc>
                <a:tc>
                  <a:txBody>
                    <a:bodyPr/>
                    <a:lstStyle/>
                    <a:p>
                      <a:pPr algn="ctr"/>
                      <a:r>
                        <a:rPr lang="id-ID" sz="1400" dirty="0" smtClean="0"/>
                        <a:t>5</a:t>
                      </a:r>
                      <a:endParaRPr lang="en-US" sz="1400" dirty="0"/>
                    </a:p>
                  </a:txBody>
                  <a:tcPr/>
                </a:tc>
                <a:tc>
                  <a:txBody>
                    <a:bodyPr/>
                    <a:lstStyle/>
                    <a:p>
                      <a:pPr algn="ctr"/>
                      <a:r>
                        <a:rPr lang="id-ID" sz="1400" dirty="0" smtClean="0"/>
                        <a:t>6</a:t>
                      </a:r>
                      <a:endParaRPr lang="en-US" sz="1400" dirty="0"/>
                    </a:p>
                  </a:txBody>
                  <a:tcPr/>
                </a:tc>
              </a:tr>
              <a:tr h="595383">
                <a:tc>
                  <a:txBody>
                    <a:bodyPr/>
                    <a:lstStyle/>
                    <a:p>
                      <a:pPr algn="ctr">
                        <a:lnSpc>
                          <a:spcPct val="150000"/>
                        </a:lnSpc>
                        <a:spcAft>
                          <a:spcPts val="0"/>
                        </a:spcAft>
                      </a:pPr>
                      <a:r>
                        <a:rPr lang="en-US" sz="1400" dirty="0">
                          <a:latin typeface="+mn-lt"/>
                          <a:ea typeface="Calibri"/>
                          <a:cs typeface="Arial"/>
                        </a:rPr>
                        <a:t>6.</a:t>
                      </a:r>
                      <a:endParaRPr lang="id-ID" sz="1400" dirty="0">
                        <a:latin typeface="+mn-lt"/>
                        <a:ea typeface="Calibri"/>
                        <a:cs typeface="Times New Roman"/>
                      </a:endParaRPr>
                    </a:p>
                  </a:txBody>
                  <a:tcPr marL="68580" marR="68580" marT="0" marB="0" anchor="ctr"/>
                </a:tc>
                <a:tc>
                  <a:txBody>
                    <a:bodyPr/>
                    <a:lstStyle/>
                    <a:p>
                      <a:pPr marL="0" indent="0">
                        <a:lnSpc>
                          <a:spcPct val="150000"/>
                        </a:lnSpc>
                        <a:spcAft>
                          <a:spcPts val="0"/>
                        </a:spcAft>
                      </a:pPr>
                      <a:r>
                        <a:rPr lang="en-US" sz="1400" dirty="0" err="1">
                          <a:latin typeface="+mn-lt"/>
                          <a:ea typeface="Calibri"/>
                          <a:cs typeface="Arial"/>
                        </a:rPr>
                        <a:t>Perencanaan</a:t>
                      </a:r>
                      <a:r>
                        <a:rPr lang="en-US" sz="1400" dirty="0">
                          <a:latin typeface="+mn-lt"/>
                          <a:ea typeface="Calibri"/>
                          <a:cs typeface="Arial"/>
                        </a:rPr>
                        <a:t> </a:t>
                      </a:r>
                      <a:r>
                        <a:rPr lang="en-US" sz="1400" b="1" dirty="0">
                          <a:latin typeface="+mn-lt"/>
                          <a:ea typeface="Calibri"/>
                          <a:cs typeface="Arial"/>
                        </a:rPr>
                        <a:t>(Per)</a:t>
                      </a:r>
                      <a:endParaRPr lang="id-ID" sz="1400" dirty="0">
                        <a:latin typeface="+mn-lt"/>
                        <a:ea typeface="Calibri"/>
                        <a:cs typeface="Times New Roman"/>
                      </a:endParaRPr>
                    </a:p>
                  </a:txBody>
                  <a:tcPr marL="68580" marR="68580" marT="0" marB="0" anchor="ctr"/>
                </a:tc>
                <a:tc>
                  <a:txBody>
                    <a:bodyPr/>
                    <a:lstStyle/>
                    <a:p>
                      <a:pPr marL="0" indent="0">
                        <a:lnSpc>
                          <a:spcPct val="150000"/>
                        </a:lnSpc>
                        <a:spcAft>
                          <a:spcPts val="0"/>
                        </a:spcAft>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operasional</a:t>
                      </a:r>
                      <a:r>
                        <a:rPr lang="en-US" sz="1400" dirty="0">
                          <a:latin typeface="+mn-lt"/>
                          <a:ea typeface="Calibri"/>
                          <a:cs typeface="Arial"/>
                        </a:rPr>
                        <a:t> </a:t>
                      </a:r>
                      <a:r>
                        <a:rPr lang="en-US" sz="1400" b="1" dirty="0">
                          <a:latin typeface="+mn-lt"/>
                          <a:ea typeface="Calibri"/>
                          <a:cs typeface="Arial"/>
                        </a:rPr>
                        <a:t>(Per.2)</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a:latin typeface="+mn-lt"/>
                          <a:ea typeface="Calibri"/>
                          <a:cs typeface="Arial"/>
                          <a:sym typeface="Wingdings 2"/>
                        </a:rPr>
                        <a:t></a:t>
                      </a:r>
                      <a:endParaRPr lang="id-ID" sz="1400">
                        <a:latin typeface="+mn-lt"/>
                        <a:ea typeface="Calibri"/>
                        <a:cs typeface="Times New Roman"/>
                      </a:endParaRPr>
                    </a:p>
                  </a:txBody>
                  <a:tcPr marL="68580" marR="68580" marT="0" marB="0" anchor="ctr"/>
                </a:tc>
                <a:tc>
                  <a:txBody>
                    <a:bodyPr/>
                    <a:lstStyle/>
                    <a:p>
                      <a:pPr marL="15240" algn="ctr">
                        <a:lnSpc>
                          <a:spcPct val="150000"/>
                        </a:lnSpc>
                        <a:spcAft>
                          <a:spcPts val="0"/>
                        </a:spcAft>
                      </a:pPr>
                      <a:endParaRPr lang="en-US" sz="1400">
                        <a:latin typeface="+mn-lt"/>
                        <a:ea typeface="Calibri"/>
                        <a:cs typeface="Arial"/>
                      </a:endParaRPr>
                    </a:p>
                  </a:txBody>
                  <a:tcPr marL="68580" marR="68580" marT="0" marB="0" anchor="ctr"/>
                </a:tc>
                <a:tc>
                  <a:txBody>
                    <a:bodyPr/>
                    <a:lstStyle/>
                    <a:p>
                      <a:pPr marL="0" indent="0">
                        <a:buFont typeface="+mj-lt"/>
                        <a:buNone/>
                      </a:pPr>
                      <a:endParaRPr lang="en-US" sz="1400" dirty="0">
                        <a:latin typeface="+mn-lt"/>
                      </a:endParaRPr>
                    </a:p>
                  </a:txBody>
                  <a:tcPr/>
                </a:tc>
              </a:tr>
              <a:tr h="460941">
                <a:tc>
                  <a:txBody>
                    <a:bodyPr/>
                    <a:lstStyle/>
                    <a:p>
                      <a:pPr algn="ctr">
                        <a:lnSpc>
                          <a:spcPct val="150000"/>
                        </a:lnSpc>
                        <a:spcAft>
                          <a:spcPts val="0"/>
                        </a:spcAft>
                      </a:pPr>
                      <a:r>
                        <a:rPr lang="en-US" sz="1400">
                          <a:latin typeface="+mn-lt"/>
                          <a:ea typeface="Calibri"/>
                          <a:cs typeface="Arial"/>
                        </a:rPr>
                        <a:t>7</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Kepemimpinan</a:t>
                      </a:r>
                      <a:r>
                        <a:rPr lang="en-US" sz="1400" b="1">
                          <a:latin typeface="+mn-lt"/>
                          <a:ea typeface="Calibri"/>
                          <a:cs typeface="Arial"/>
                        </a:rPr>
                        <a:t> (Kp)</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Meyakinkan orang lain tentang pentingnya pencapaian tujuan organisasi  </a:t>
                      </a:r>
                      <a:r>
                        <a:rPr lang="en-US" sz="1400" b="1">
                          <a:latin typeface="+mn-lt"/>
                          <a:ea typeface="Calibri"/>
                          <a:cs typeface="Arial"/>
                        </a:rPr>
                        <a:t>(Kp.1)</a:t>
                      </a:r>
                      <a:endParaRPr lang="id-ID" sz="1400">
                        <a:latin typeface="+mn-lt"/>
                        <a:ea typeface="Calibri"/>
                        <a:cs typeface="Times New Roman"/>
                      </a:endParaRPr>
                    </a:p>
                  </a:txBody>
                  <a:tcPr marL="68580" marR="68580" marT="0" marB="0"/>
                </a:tc>
                <a:tc>
                  <a:txBody>
                    <a:bodyPr/>
                    <a:lstStyle/>
                    <a:p>
                      <a:pPr algn="ctr">
                        <a:lnSpc>
                          <a:spcPct val="150000"/>
                        </a:lnSpc>
                        <a:spcAft>
                          <a:spcPts val="0"/>
                        </a:spcAft>
                      </a:pPr>
                      <a:r>
                        <a:rPr lang="en-US" sz="1400" b="1">
                          <a:latin typeface="+mn-lt"/>
                          <a:ea typeface="Calibri"/>
                          <a:cs typeface="Arial"/>
                          <a:sym typeface="Wingdings 2"/>
                        </a:rPr>
                        <a:t></a:t>
                      </a:r>
                      <a:endParaRPr lang="id-ID" sz="1400">
                        <a:latin typeface="+mn-lt"/>
                        <a:ea typeface="Calibri"/>
                        <a:cs typeface="Times New Roman"/>
                      </a:endParaRPr>
                    </a:p>
                  </a:txBody>
                  <a:tcPr marL="68580" marR="68580" marT="0" marB="0" anchor="ctr"/>
                </a:tc>
                <a:tc>
                  <a:txBody>
                    <a:bodyPr/>
                    <a:lstStyle/>
                    <a:p>
                      <a:pPr marL="15240" algn="ctr">
                        <a:lnSpc>
                          <a:spcPct val="150000"/>
                        </a:lnSpc>
                        <a:spcAft>
                          <a:spcPts val="0"/>
                        </a:spcAft>
                      </a:pPr>
                      <a:endParaRPr lang="en-US" sz="1400">
                        <a:latin typeface="+mn-lt"/>
                        <a:ea typeface="Calibri"/>
                        <a:cs typeface="Arial"/>
                      </a:endParaRPr>
                    </a:p>
                  </a:txBody>
                  <a:tcPr marL="68580" marR="68580" marT="0" marB="0" anchor="ctr"/>
                </a:tc>
                <a:tc>
                  <a:txBody>
                    <a:bodyPr/>
                    <a:lstStyle/>
                    <a:p>
                      <a:pPr marL="0" indent="0">
                        <a:buFont typeface="+mj-lt"/>
                        <a:buNone/>
                      </a:pPr>
                      <a:endParaRPr lang="en-US" sz="1400" dirty="0">
                        <a:latin typeface="+mn-lt"/>
                      </a:endParaRPr>
                    </a:p>
                  </a:txBody>
                  <a:tcPr/>
                </a:tc>
              </a:tr>
              <a:tr h="573591">
                <a:tc>
                  <a:txBody>
                    <a:bodyPr/>
                    <a:lstStyle/>
                    <a:p>
                      <a:pPr algn="ctr">
                        <a:lnSpc>
                          <a:spcPct val="150000"/>
                        </a:lnSpc>
                        <a:spcAft>
                          <a:spcPts val="0"/>
                        </a:spcAft>
                      </a:pPr>
                      <a:r>
                        <a:rPr lang="en-US" sz="1400">
                          <a:latin typeface="+mn-lt"/>
                          <a:ea typeface="Calibri"/>
                          <a:cs typeface="Arial"/>
                        </a:rPr>
                        <a:t>8</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Membimbing </a:t>
                      </a:r>
                      <a:r>
                        <a:rPr lang="en-US" sz="1400" b="1">
                          <a:latin typeface="+mn-lt"/>
                          <a:ea typeface="Calibri"/>
                          <a:cs typeface="Arial"/>
                        </a:rPr>
                        <a:t>(M)</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Menentukan target kerja yang harus dicapai oleh bawahan </a:t>
                      </a:r>
                      <a:r>
                        <a:rPr lang="en-US" sz="1400" b="1">
                          <a:latin typeface="+mn-lt"/>
                          <a:ea typeface="Calibri"/>
                          <a:cs typeface="Arial"/>
                        </a:rPr>
                        <a:t>(M.2)</a:t>
                      </a:r>
                      <a:endParaRPr lang="id-ID" sz="1400">
                        <a:latin typeface="+mn-lt"/>
                        <a:ea typeface="Calibri"/>
                        <a:cs typeface="Times New Roman"/>
                      </a:endParaRPr>
                    </a:p>
                  </a:txBody>
                  <a:tcPr marL="68580" marR="68580" marT="0" marB="0"/>
                </a:tc>
                <a:tc>
                  <a:txBody>
                    <a:bodyPr/>
                    <a:lstStyle/>
                    <a:p>
                      <a:pPr marL="15240" algn="ctr">
                        <a:lnSpc>
                          <a:spcPct val="150000"/>
                        </a:lnSpc>
                        <a:spcAft>
                          <a:spcPts val="0"/>
                        </a:spcAft>
                      </a:pPr>
                      <a:endParaRPr lang="en-US" sz="1400">
                        <a:latin typeface="+mn-lt"/>
                        <a:ea typeface="Calibri"/>
                        <a:cs typeface="Arial"/>
                      </a:endParaRPr>
                    </a:p>
                  </a:txBody>
                  <a:tcPr marL="68580" marR="68580" marT="0" marB="0" anchor="ctr"/>
                </a:tc>
                <a:tc>
                  <a:txBody>
                    <a:bodyPr/>
                    <a:lstStyle/>
                    <a:p>
                      <a:pPr marL="15240" algn="ctr">
                        <a:lnSpc>
                          <a:spcPct val="150000"/>
                        </a:lnSpc>
                        <a:spcAft>
                          <a:spcPts val="0"/>
                        </a:spcAft>
                      </a:pPr>
                      <a:r>
                        <a:rPr lang="en-US" sz="1400" b="1">
                          <a:latin typeface="+mn-lt"/>
                          <a:ea typeface="Calibri"/>
                          <a:cs typeface="Arial"/>
                          <a:sym typeface="Wingdings 2"/>
                        </a:rPr>
                        <a:t></a:t>
                      </a:r>
                      <a:endParaRPr lang="id-ID" sz="1400">
                        <a:latin typeface="+mn-lt"/>
                        <a:ea typeface="Calibri"/>
                        <a:cs typeface="Times New Roman"/>
                      </a:endParaRPr>
                    </a:p>
                  </a:txBody>
                  <a:tcPr marL="68580" marR="68580" marT="0" marB="0" anchor="ctr"/>
                </a:tc>
                <a:tc>
                  <a:txBody>
                    <a:bodyPr/>
                    <a:lstStyle/>
                    <a:p>
                      <a:pPr marL="0" indent="0">
                        <a:buFont typeface="+mj-lt"/>
                        <a:buNone/>
                      </a:pPr>
                      <a:endParaRPr lang="en-US" sz="1400" dirty="0">
                        <a:latin typeface="+mn-lt"/>
                      </a:endParaRPr>
                    </a:p>
                  </a:txBody>
                  <a:tcPr/>
                </a:tc>
              </a:tr>
              <a:tr h="782361">
                <a:tc>
                  <a:txBody>
                    <a:bodyPr/>
                    <a:lstStyle/>
                    <a:p>
                      <a:pPr algn="ctr">
                        <a:lnSpc>
                          <a:spcPct val="150000"/>
                        </a:lnSpc>
                        <a:spcAft>
                          <a:spcPts val="0"/>
                        </a:spcAft>
                      </a:pPr>
                      <a:r>
                        <a:rPr lang="en-US" sz="1400">
                          <a:latin typeface="+mn-lt"/>
                          <a:ea typeface="Calibri"/>
                          <a:cs typeface="Arial"/>
                        </a:rPr>
                        <a:t>9</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Berorientasi pada Kualitas </a:t>
                      </a:r>
                      <a:r>
                        <a:rPr lang="en-US" sz="1400" b="1">
                          <a:latin typeface="+mn-lt"/>
                          <a:ea typeface="Calibri"/>
                          <a:cs typeface="Arial"/>
                        </a:rPr>
                        <a:t>(BpK)</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prosedur</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sumberdaya</a:t>
                      </a:r>
                      <a:r>
                        <a:rPr lang="en-US" sz="1400" dirty="0">
                          <a:latin typeface="+mn-lt"/>
                          <a:ea typeface="Calibri"/>
                          <a:cs typeface="Arial"/>
                        </a:rPr>
                        <a:t> yang </a:t>
                      </a:r>
                      <a:r>
                        <a:rPr lang="en-US" sz="1400" dirty="0" err="1">
                          <a:latin typeface="+mn-lt"/>
                          <a:ea typeface="Calibri"/>
                          <a:cs typeface="Arial"/>
                        </a:rPr>
                        <a:t>standar</a:t>
                      </a:r>
                      <a:r>
                        <a:rPr lang="en-US" sz="1400" dirty="0">
                          <a:latin typeface="+mn-lt"/>
                          <a:ea typeface="Calibri"/>
                          <a:cs typeface="Arial"/>
                        </a:rPr>
                        <a:t> </a:t>
                      </a:r>
                      <a:r>
                        <a:rPr lang="en-US" sz="1400" b="1" dirty="0">
                          <a:latin typeface="+mn-lt"/>
                          <a:ea typeface="Calibri"/>
                          <a:cs typeface="Arial"/>
                        </a:rPr>
                        <a:t>(BpK.1)</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a:latin typeface="+mn-lt"/>
                          <a:ea typeface="Calibri"/>
                          <a:cs typeface="Arial"/>
                          <a:sym typeface="Wingdings 2"/>
                        </a:rPr>
                        <a:t></a:t>
                      </a:r>
                      <a:endParaRPr lang="id-ID" sz="1400">
                        <a:latin typeface="+mn-lt"/>
                        <a:ea typeface="Calibri"/>
                        <a:cs typeface="Times New Roman"/>
                      </a:endParaRPr>
                    </a:p>
                  </a:txBody>
                  <a:tcPr marL="68580" marR="68580" marT="0" marB="0" anchor="ctr"/>
                </a:tc>
                <a:tc>
                  <a:txBody>
                    <a:bodyPr/>
                    <a:lstStyle/>
                    <a:p>
                      <a:pPr marL="15240" algn="ctr">
                        <a:lnSpc>
                          <a:spcPct val="150000"/>
                        </a:lnSpc>
                        <a:spcAft>
                          <a:spcPts val="0"/>
                        </a:spcAft>
                      </a:pPr>
                      <a:endParaRPr lang="en-US" sz="1400" dirty="0">
                        <a:latin typeface="+mn-lt"/>
                        <a:ea typeface="Calibri"/>
                        <a:cs typeface="Arial"/>
                      </a:endParaRPr>
                    </a:p>
                  </a:txBody>
                  <a:tcPr marL="68580" marR="68580" marT="0" marB="0" anchor="ctr"/>
                </a:tc>
                <a:tc>
                  <a:txBody>
                    <a:bodyPr/>
                    <a:lstStyle/>
                    <a:p>
                      <a:pPr marL="0" indent="0">
                        <a:buFont typeface="+mj-lt"/>
                        <a:buNone/>
                      </a:pPr>
                      <a:endParaRPr lang="en-US" sz="1400" dirty="0">
                        <a:latin typeface="+mn-lt"/>
                      </a:endParaRPr>
                    </a:p>
                  </a:txBody>
                  <a:tcPr/>
                </a:tc>
              </a:tr>
              <a:tr h="847557">
                <a:tc>
                  <a:txBody>
                    <a:bodyPr/>
                    <a:lstStyle/>
                    <a:p>
                      <a:pPr algn="ctr">
                        <a:lnSpc>
                          <a:spcPct val="150000"/>
                        </a:lnSpc>
                        <a:spcAft>
                          <a:spcPts val="0"/>
                        </a:spcAft>
                      </a:pPr>
                      <a:r>
                        <a:rPr lang="en-US" sz="1400" dirty="0">
                          <a:latin typeface="+mn-lt"/>
                          <a:ea typeface="Calibri"/>
                          <a:cs typeface="Arial"/>
                        </a:rPr>
                        <a:t>10</a:t>
                      </a:r>
                      <a:endParaRPr lang="id-ID" sz="1400" dirty="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Pencarian</a:t>
                      </a:r>
                      <a:r>
                        <a:rPr lang="en-US" sz="1400" dirty="0">
                          <a:latin typeface="+mn-lt"/>
                          <a:ea typeface="Calibri"/>
                          <a:cs typeface="Arial"/>
                        </a:rPr>
                        <a:t> </a:t>
                      </a:r>
                      <a:r>
                        <a:rPr lang="en-US" sz="1400" dirty="0" err="1">
                          <a:latin typeface="+mn-lt"/>
                          <a:ea typeface="Calibri"/>
                          <a:cs typeface="Arial"/>
                        </a:rPr>
                        <a:t>Informasi</a:t>
                      </a:r>
                      <a:r>
                        <a:rPr lang="en-US" sz="1400" dirty="0">
                          <a:latin typeface="+mn-lt"/>
                          <a:ea typeface="Calibri"/>
                          <a:cs typeface="Arial"/>
                        </a:rPr>
                        <a:t>                    </a:t>
                      </a:r>
                      <a:r>
                        <a:rPr lang="en-US" sz="1400" b="1" dirty="0">
                          <a:latin typeface="+mn-lt"/>
                          <a:ea typeface="Calibri"/>
                          <a:cs typeface="Arial"/>
                        </a:rPr>
                        <a:t>(PI)</a:t>
                      </a:r>
                      <a:endParaRPr lang="id-ID" sz="1400" dirty="0">
                        <a:latin typeface="+mn-lt"/>
                        <a:ea typeface="Calibri"/>
                        <a:cs typeface="Times New Roman"/>
                      </a:endParaRPr>
                    </a:p>
                  </a:txBody>
                  <a:tcPr marL="68580" marR="68580" marT="0" marB="0" anchor="ctr"/>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upaya</a:t>
                      </a:r>
                      <a:r>
                        <a:rPr lang="en-US" sz="1400" dirty="0">
                          <a:latin typeface="+mn-lt"/>
                          <a:ea typeface="Calibri"/>
                          <a:cs typeface="Arial"/>
                        </a:rPr>
                        <a:t>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mengumpulkan</a:t>
                      </a:r>
                      <a:r>
                        <a:rPr lang="en-US" sz="1400" dirty="0">
                          <a:latin typeface="+mn-lt"/>
                          <a:ea typeface="Calibri"/>
                          <a:cs typeface="Arial"/>
                        </a:rPr>
                        <a:t> </a:t>
                      </a:r>
                      <a:r>
                        <a:rPr lang="en-US" sz="1400" dirty="0" err="1">
                          <a:latin typeface="+mn-lt"/>
                          <a:ea typeface="Calibri"/>
                          <a:cs typeface="Arial"/>
                        </a:rPr>
                        <a:t>informasi</a:t>
                      </a:r>
                      <a:r>
                        <a:rPr lang="en-US" sz="1400" dirty="0">
                          <a:latin typeface="+mn-lt"/>
                          <a:ea typeface="Calibri"/>
                          <a:cs typeface="Arial"/>
                        </a:rPr>
                        <a:t> </a:t>
                      </a:r>
                      <a:r>
                        <a:rPr lang="en-US" sz="1400" dirty="0" err="1">
                          <a:latin typeface="+mn-lt"/>
                          <a:ea typeface="Calibri"/>
                          <a:cs typeface="Arial"/>
                        </a:rPr>
                        <a:t>dari</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atau</a:t>
                      </a:r>
                      <a:r>
                        <a:rPr lang="en-US" sz="1400" dirty="0">
                          <a:latin typeface="+mn-lt"/>
                          <a:ea typeface="Calibri"/>
                          <a:cs typeface="Arial"/>
                        </a:rPr>
                        <a:t> </a:t>
                      </a:r>
                      <a:r>
                        <a:rPr lang="en-US" sz="1400" dirty="0" err="1">
                          <a:latin typeface="+mn-lt"/>
                          <a:ea typeface="Calibri"/>
                          <a:cs typeface="Arial"/>
                        </a:rPr>
                        <a:t>berbagai</a:t>
                      </a:r>
                      <a:r>
                        <a:rPr lang="en-US" sz="1400" dirty="0">
                          <a:latin typeface="+mn-lt"/>
                          <a:ea typeface="Calibri"/>
                          <a:cs typeface="Arial"/>
                        </a:rPr>
                        <a:t> media yang </a:t>
                      </a:r>
                      <a:r>
                        <a:rPr lang="en-US" sz="1400" dirty="0" err="1">
                          <a:latin typeface="+mn-lt"/>
                          <a:ea typeface="Calibri"/>
                          <a:cs typeface="Arial"/>
                        </a:rPr>
                        <a:t>terpercaya</a:t>
                      </a:r>
                      <a:r>
                        <a:rPr lang="en-US" sz="1400" dirty="0">
                          <a:latin typeface="+mn-lt"/>
                          <a:ea typeface="Calibri"/>
                          <a:cs typeface="Arial"/>
                        </a:rPr>
                        <a:t> </a:t>
                      </a:r>
                      <a:r>
                        <a:rPr lang="en-US" sz="1400" b="1" dirty="0">
                          <a:latin typeface="+mn-lt"/>
                          <a:ea typeface="Calibri"/>
                          <a:cs typeface="Arial"/>
                        </a:rPr>
                        <a:t>(PI.1)</a:t>
                      </a:r>
                      <a:endParaRPr lang="id-ID" sz="1400" dirty="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15240" algn="ctr">
                        <a:lnSpc>
                          <a:spcPct val="150000"/>
                        </a:lnSpc>
                        <a:spcAft>
                          <a:spcPts val="0"/>
                        </a:spcAft>
                      </a:pPr>
                      <a:endParaRPr lang="en-US" sz="1400" dirty="0">
                        <a:latin typeface="+mn-lt"/>
                        <a:ea typeface="Calibri"/>
                        <a:cs typeface="Arial"/>
                      </a:endParaRPr>
                    </a:p>
                  </a:txBody>
                  <a:tcPr marL="68580" marR="68580" marT="0" marB="0" anchor="ctr"/>
                </a:tc>
                <a:tc>
                  <a:txBody>
                    <a:bodyPr/>
                    <a:lstStyle/>
                    <a:p>
                      <a:pPr marL="0" indent="0">
                        <a:buFont typeface="+mj-lt"/>
                        <a:buNone/>
                      </a:pPr>
                      <a:endParaRPr lang="en-US" sz="1400" dirty="0">
                        <a:latin typeface="+mn-lt"/>
                      </a:endParaRPr>
                    </a:p>
                  </a:txBody>
                  <a:tcPr/>
                </a:tc>
              </a:tr>
              <a:tr h="1241610">
                <a:tc>
                  <a:txBody>
                    <a:bodyPr/>
                    <a:lstStyle/>
                    <a:p>
                      <a:pPr algn="ctr">
                        <a:lnSpc>
                          <a:spcPct val="150000"/>
                        </a:lnSpc>
                        <a:spcAft>
                          <a:spcPts val="0"/>
                        </a:spcAft>
                      </a:pPr>
                      <a:r>
                        <a:rPr lang="en-US" sz="1400">
                          <a:latin typeface="+mn-lt"/>
                          <a:ea typeface="Calibri"/>
                          <a:cs typeface="Arial"/>
                        </a:rPr>
                        <a:t>11</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Komitmen terhadap Organisasi </a:t>
                      </a:r>
                      <a:r>
                        <a:rPr lang="en-US" sz="1400" b="1">
                          <a:latin typeface="+mn-lt"/>
                          <a:ea typeface="Calibri"/>
                          <a:cs typeface="Arial"/>
                        </a:rPr>
                        <a:t>(KtO)</a:t>
                      </a:r>
                      <a:endParaRPr lang="id-ID" sz="1400">
                        <a:latin typeface="+mn-lt"/>
                        <a:ea typeface="Calibri"/>
                        <a:cs typeface="Times New Roman"/>
                      </a:endParaRPr>
                    </a:p>
                  </a:txBody>
                  <a:tcPr marL="68580" marR="68580" marT="0" marB="0" anchor="ctr"/>
                </a:tc>
                <a:tc>
                  <a:txBody>
                    <a:bodyPr/>
                    <a:lstStyle/>
                    <a:p>
                      <a:pPr>
                        <a:lnSpc>
                          <a:spcPct val="150000"/>
                        </a:lnSpc>
                        <a:spcAft>
                          <a:spcPts val="0"/>
                        </a:spcAft>
                      </a:pPr>
                      <a:r>
                        <a:rPr lang="en-US" sz="1400">
                          <a:latin typeface="+mn-lt"/>
                          <a:ea typeface="Calibri"/>
                          <a:cs typeface="Arial"/>
                        </a:rPr>
                        <a:t>Melaksanakan pekerjaan sebatas tuntutan tugas dan tanggung jawabnya  </a:t>
                      </a:r>
                      <a:r>
                        <a:rPr lang="en-US" sz="1400" b="1">
                          <a:latin typeface="+mn-lt"/>
                          <a:ea typeface="Calibri"/>
                          <a:cs typeface="Arial"/>
                        </a:rPr>
                        <a:t>(KtO.2)</a:t>
                      </a:r>
                      <a:endParaRPr lang="id-ID" sz="1400">
                        <a:latin typeface="+mn-lt"/>
                        <a:ea typeface="Calibri"/>
                        <a:cs typeface="Times New Roman"/>
                      </a:endParaRPr>
                    </a:p>
                  </a:txBody>
                  <a:tcPr marL="68580" marR="68580" marT="0" marB="0"/>
                </a:tc>
                <a:tc>
                  <a:txBody>
                    <a:bodyPr/>
                    <a:lstStyle/>
                    <a:p>
                      <a:pPr algn="ctr">
                        <a:lnSpc>
                          <a:spcPct val="150000"/>
                        </a:lnSpc>
                        <a:spcAft>
                          <a:spcPts val="0"/>
                        </a:spcAft>
                      </a:pPr>
                      <a:r>
                        <a:rPr lang="en-US" sz="1400" b="1" dirty="0">
                          <a:latin typeface="+mn-lt"/>
                          <a:ea typeface="Calibri"/>
                          <a:cs typeface="Arial"/>
                          <a:sym typeface="Wingdings 2"/>
                        </a:rPr>
                        <a:t></a:t>
                      </a:r>
                      <a:endParaRPr lang="id-ID" sz="1400" dirty="0">
                        <a:latin typeface="+mn-lt"/>
                        <a:ea typeface="Calibri"/>
                        <a:cs typeface="Times New Roman"/>
                      </a:endParaRPr>
                    </a:p>
                  </a:txBody>
                  <a:tcPr marL="68580" marR="68580" marT="0" marB="0" anchor="ctr"/>
                </a:tc>
                <a:tc>
                  <a:txBody>
                    <a:bodyPr/>
                    <a:lstStyle/>
                    <a:p>
                      <a:pPr marL="15240" algn="ctr">
                        <a:lnSpc>
                          <a:spcPct val="150000"/>
                        </a:lnSpc>
                        <a:spcAft>
                          <a:spcPts val="0"/>
                        </a:spcAft>
                      </a:pPr>
                      <a:endParaRPr lang="en-US" sz="1400" dirty="0">
                        <a:latin typeface="+mn-lt"/>
                        <a:ea typeface="Calibri"/>
                        <a:cs typeface="Arial"/>
                      </a:endParaRPr>
                    </a:p>
                  </a:txBody>
                  <a:tcPr marL="68580" marR="68580" marT="0" marB="0" anchor="ctr"/>
                </a:tc>
                <a:tc>
                  <a:txBody>
                    <a:bodyPr/>
                    <a:lstStyle/>
                    <a:p>
                      <a:pPr marL="0" indent="0">
                        <a:buFont typeface="+mj-lt"/>
                        <a:buNone/>
                      </a:pPr>
                      <a:endParaRPr lang="en-US" sz="1400" dirty="0">
                        <a:latin typeface="+mn-lt"/>
                      </a:endParaRPr>
                    </a:p>
                  </a:txBody>
                  <a:tcPr/>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1" y="3962400"/>
          <a:ext cx="9144001" cy="2332849"/>
        </p:xfrm>
        <a:graphic>
          <a:graphicData uri="http://schemas.openxmlformats.org/drawingml/2006/table">
            <a:tbl>
              <a:tblPr firstRow="1" bandRow="1">
                <a:tableStyleId>{3C2FFA5D-87B4-456A-9821-1D502468CF0F}</a:tableStyleId>
              </a:tblPr>
              <a:tblGrid>
                <a:gridCol w="743289"/>
                <a:gridCol w="3530623"/>
                <a:gridCol w="4870089"/>
              </a:tblGrid>
              <a:tr h="400050">
                <a:tc gridSpan="3">
                  <a:txBody>
                    <a:bodyPr/>
                    <a:lstStyle/>
                    <a:p>
                      <a:pPr algn="ctr"/>
                      <a:r>
                        <a:rPr kumimoji="0" lang="id-ID" sz="2000" b="1" kern="1200" dirty="0" smtClean="0"/>
                        <a:t>STANDAR KOMPETENSI </a:t>
                      </a:r>
                      <a:r>
                        <a:rPr kumimoji="0" lang="en-US" sz="2000" b="1" kern="1200" dirty="0" smtClean="0"/>
                        <a:t>JABATAN </a:t>
                      </a:r>
                      <a:r>
                        <a:rPr kumimoji="0" lang="id-ID" sz="2000" b="1" kern="1200" dirty="0" smtClean="0"/>
                        <a:t>MANAJERIAL</a:t>
                      </a:r>
                      <a:endParaRPr lang="en-US" sz="1600" b="1" dirty="0"/>
                    </a:p>
                  </a:txBody>
                  <a:tcPr/>
                </a:tc>
                <a:tc hMerge="1">
                  <a:txBody>
                    <a:bodyPr/>
                    <a:lstStyle/>
                    <a:p>
                      <a:pPr algn="ctr"/>
                      <a:endParaRPr lang="en-US" sz="1400" dirty="0"/>
                    </a:p>
                  </a:txBody>
                  <a:tcPr/>
                </a:tc>
                <a:tc hMerge="1">
                  <a:txBody>
                    <a:bodyPr/>
                    <a:lstStyle/>
                    <a:p>
                      <a:pPr algn="ctr"/>
                      <a:endParaRPr lang="en-US" sz="1400" dirty="0"/>
                    </a:p>
                  </a:txBody>
                  <a:tcPr/>
                </a:tc>
              </a:tr>
              <a:tr h="363079">
                <a:tc>
                  <a:txBody>
                    <a:bodyPr/>
                    <a:lstStyle/>
                    <a:p>
                      <a:pPr algn="ctr"/>
                      <a:r>
                        <a:rPr lang="en-US" sz="1400" dirty="0" smtClean="0">
                          <a:latin typeface="+mn-lt"/>
                        </a:rPr>
                        <a:t>NO</a:t>
                      </a:r>
                      <a:endParaRPr lang="en-US" sz="1400" dirty="0">
                        <a:latin typeface="+mn-lt"/>
                      </a:endParaRPr>
                    </a:p>
                  </a:txBody>
                  <a:tcPr/>
                </a:tc>
                <a:tc>
                  <a:txBody>
                    <a:bodyPr/>
                    <a:lstStyle/>
                    <a:p>
                      <a:pPr algn="ctr"/>
                      <a:r>
                        <a:rPr lang="en-US" sz="1400" dirty="0" smtClean="0">
                          <a:latin typeface="+mn-lt"/>
                        </a:rPr>
                        <a:t>KOMPETENSI</a:t>
                      </a:r>
                      <a:endParaRPr lang="en-US" sz="1400" dirty="0">
                        <a:latin typeface="+mn-lt"/>
                      </a:endParaRPr>
                    </a:p>
                  </a:txBody>
                  <a:tcPr/>
                </a:tc>
                <a:tc>
                  <a:txBody>
                    <a:bodyPr/>
                    <a:lstStyle/>
                    <a:p>
                      <a:pPr algn="ctr"/>
                      <a:r>
                        <a:rPr lang="en-US" sz="1400" dirty="0" smtClean="0">
                          <a:latin typeface="+mn-lt"/>
                        </a:rPr>
                        <a:t>LEVEL</a:t>
                      </a:r>
                      <a:endParaRPr lang="en-US" sz="1400" dirty="0">
                        <a:latin typeface="+mn-lt"/>
                      </a:endParaRPr>
                    </a:p>
                  </a:txBody>
                  <a:tcPr/>
                </a:tc>
              </a:tr>
              <a:tr h="263452">
                <a:tc>
                  <a:txBody>
                    <a:bodyPr/>
                    <a:lstStyle/>
                    <a:p>
                      <a:pPr algn="ctr"/>
                      <a:r>
                        <a:rPr lang="en-US" sz="1400" dirty="0" smtClean="0">
                          <a:latin typeface="+mn-lt"/>
                        </a:rPr>
                        <a:t>1</a:t>
                      </a:r>
                      <a:endParaRPr lang="en-US" sz="1400" dirty="0">
                        <a:latin typeface="+mn-lt"/>
                      </a:endParaRPr>
                    </a:p>
                  </a:txBody>
                  <a:tcPr/>
                </a:tc>
                <a:tc>
                  <a:txBody>
                    <a:bodyPr/>
                    <a:lstStyle/>
                    <a:p>
                      <a:pPr algn="ctr"/>
                      <a:r>
                        <a:rPr lang="en-US" sz="1400" dirty="0" smtClean="0">
                          <a:latin typeface="+mn-lt"/>
                        </a:rPr>
                        <a:t>2</a:t>
                      </a:r>
                      <a:endParaRPr lang="en-US" sz="1400" dirty="0">
                        <a:latin typeface="+mn-lt"/>
                      </a:endParaRPr>
                    </a:p>
                  </a:txBody>
                  <a:tcPr/>
                </a:tc>
                <a:tc>
                  <a:txBody>
                    <a:bodyPr/>
                    <a:lstStyle/>
                    <a:p>
                      <a:pPr algn="ctr"/>
                      <a:r>
                        <a:rPr lang="en-US" sz="1400" dirty="0" smtClean="0">
                          <a:latin typeface="+mn-lt"/>
                        </a:rPr>
                        <a:t>3</a:t>
                      </a:r>
                      <a:endParaRPr lang="en-US" sz="1400" dirty="0">
                        <a:latin typeface="+mn-lt"/>
                      </a:endParaRPr>
                    </a:p>
                  </a:txBody>
                  <a:tcPr/>
                </a:tc>
              </a:tr>
              <a:tr h="263452">
                <a:tc gridSpan="3">
                  <a:txBody>
                    <a:bodyPr/>
                    <a:lstStyle/>
                    <a:p>
                      <a:pPr algn="ctr"/>
                      <a:r>
                        <a:rPr lang="id-ID" sz="1400" b="1" dirty="0" smtClean="0">
                          <a:latin typeface="+mn-lt"/>
                        </a:rPr>
                        <a:t>Mutlak</a:t>
                      </a:r>
                      <a:endParaRPr lang="en-US" sz="1400" b="1" dirty="0">
                        <a:latin typeface="+mn-lt"/>
                      </a:endParaRPr>
                    </a:p>
                  </a:txBody>
                  <a:tcPr/>
                </a:tc>
                <a:tc hMerge="1">
                  <a:txBody>
                    <a:bodyPr/>
                    <a:lstStyle/>
                    <a:p>
                      <a:pPr algn="ctr"/>
                      <a:endParaRPr lang="en-US" sz="1100" dirty="0"/>
                    </a:p>
                  </a:txBody>
                  <a:tcPr/>
                </a:tc>
                <a:tc hMerge="1">
                  <a:txBody>
                    <a:bodyPr/>
                    <a:lstStyle/>
                    <a:p>
                      <a:pPr algn="ctr"/>
                      <a:endParaRPr lang="en-US" sz="1100" dirty="0"/>
                    </a:p>
                  </a:txBody>
                  <a:tcPr/>
                </a:tc>
              </a:tr>
              <a:tr h="960120">
                <a:tc>
                  <a:txBody>
                    <a:bodyPr/>
                    <a:lstStyle/>
                    <a:p>
                      <a:pPr algn="ctr"/>
                      <a:r>
                        <a:rPr lang="en-US" sz="1400" dirty="0" smtClean="0">
                          <a:latin typeface="+mn-lt"/>
                        </a:rPr>
                        <a:t>1</a:t>
                      </a:r>
                      <a:endParaRPr lang="en-US" sz="1400" dirty="0">
                        <a:latin typeface="+mn-lt"/>
                      </a:endParaRPr>
                    </a:p>
                  </a:txBody>
                  <a:tcPr/>
                </a:tc>
                <a:tc>
                  <a:txBody>
                    <a:bodyPr/>
                    <a:lstStyle/>
                    <a:p>
                      <a:pPr>
                        <a:lnSpc>
                          <a:spcPct val="150000"/>
                        </a:lnSpc>
                        <a:spcAft>
                          <a:spcPts val="0"/>
                        </a:spcAft>
                      </a:pPr>
                      <a:r>
                        <a:rPr lang="en-US" sz="1400">
                          <a:latin typeface="+mn-lt"/>
                          <a:ea typeface="Calibri"/>
                          <a:cs typeface="Arial"/>
                        </a:rPr>
                        <a:t>Integ</a:t>
                      </a:r>
                      <a:r>
                        <a:rPr lang="id-ID" sz="1400">
                          <a:latin typeface="+mn-lt"/>
                          <a:ea typeface="Calibri"/>
                          <a:cs typeface="Arial"/>
                        </a:rPr>
                        <a:t>r</a:t>
                      </a:r>
                      <a:r>
                        <a:rPr lang="en-US" sz="1400">
                          <a:latin typeface="+mn-lt"/>
                          <a:ea typeface="Calibri"/>
                          <a:cs typeface="Arial"/>
                        </a:rPr>
                        <a:t>itas </a:t>
                      </a:r>
                      <a:r>
                        <a:rPr lang="en-US" sz="1400" b="1">
                          <a:latin typeface="+mn-lt"/>
                          <a:ea typeface="Calibri"/>
                          <a:cs typeface="Arial"/>
                        </a:rPr>
                        <a:t>(Int)</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Mengingatkan</a:t>
                      </a:r>
                      <a:r>
                        <a:rPr lang="en-US" sz="1400" dirty="0">
                          <a:latin typeface="+mn-lt"/>
                          <a:ea typeface="Calibri"/>
                          <a:cs typeface="Arial"/>
                        </a:rPr>
                        <a:t> </a:t>
                      </a:r>
                      <a:r>
                        <a:rPr lang="en-US" sz="1400" dirty="0" err="1">
                          <a:latin typeface="+mn-lt"/>
                          <a:ea typeface="Calibri"/>
                          <a:cs typeface="Arial"/>
                        </a:rPr>
                        <a:t>orang</a:t>
                      </a:r>
                      <a:r>
                        <a:rPr lang="en-US" sz="1400" dirty="0">
                          <a:latin typeface="+mn-lt"/>
                          <a:ea typeface="Calibri"/>
                          <a:cs typeface="Arial"/>
                        </a:rPr>
                        <a:t> lain </a:t>
                      </a:r>
                      <a:r>
                        <a:rPr lang="en-US" sz="1400" dirty="0" err="1">
                          <a:latin typeface="+mn-lt"/>
                          <a:ea typeface="Calibri"/>
                          <a:cs typeface="Arial"/>
                        </a:rPr>
                        <a:t>untuk</a:t>
                      </a:r>
                      <a:r>
                        <a:rPr lang="en-US" sz="1400" dirty="0">
                          <a:latin typeface="+mn-lt"/>
                          <a:ea typeface="Calibri"/>
                          <a:cs typeface="Arial"/>
                        </a:rPr>
                        <a:t> </a:t>
                      </a:r>
                      <a:r>
                        <a:rPr lang="en-US" sz="1400" dirty="0" err="1">
                          <a:latin typeface="+mn-lt"/>
                          <a:ea typeface="Calibri"/>
                          <a:cs typeface="Arial"/>
                        </a:rPr>
                        <a:t>bertindak</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nilai</a:t>
                      </a:r>
                      <a:r>
                        <a:rPr lang="en-US" sz="1400" dirty="0">
                          <a:latin typeface="+mn-lt"/>
                          <a:ea typeface="Calibri"/>
                          <a:cs typeface="Arial"/>
                        </a:rPr>
                        <a:t>, </a:t>
                      </a:r>
                      <a:r>
                        <a:rPr lang="en-US" sz="1400" dirty="0" err="1">
                          <a:latin typeface="+mn-lt"/>
                          <a:ea typeface="Calibri"/>
                          <a:cs typeface="Arial"/>
                        </a:rPr>
                        <a:t>norma</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etika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a:t>
                      </a:r>
                      <a:r>
                        <a:rPr lang="en-US" sz="1400" dirty="0" err="1">
                          <a:latin typeface="+mn-lt"/>
                          <a:ea typeface="Calibri"/>
                          <a:cs typeface="Arial"/>
                        </a:rPr>
                        <a:t>dalam</a:t>
                      </a:r>
                      <a:r>
                        <a:rPr lang="en-US" sz="1400" dirty="0">
                          <a:latin typeface="+mn-lt"/>
                          <a:ea typeface="Calibri"/>
                          <a:cs typeface="Arial"/>
                        </a:rPr>
                        <a:t> </a:t>
                      </a:r>
                      <a:r>
                        <a:rPr lang="en-US" sz="1400" dirty="0" err="1">
                          <a:latin typeface="+mn-lt"/>
                          <a:ea typeface="Calibri"/>
                          <a:cs typeface="Arial"/>
                        </a:rPr>
                        <a:t>segala</a:t>
                      </a:r>
                      <a:r>
                        <a:rPr lang="en-US" sz="1400" dirty="0">
                          <a:latin typeface="+mn-lt"/>
                          <a:ea typeface="Calibri"/>
                          <a:cs typeface="Arial"/>
                        </a:rPr>
                        <a:t> </a:t>
                      </a:r>
                      <a:r>
                        <a:rPr lang="en-US" sz="1400" dirty="0" err="1">
                          <a:latin typeface="+mn-lt"/>
                          <a:ea typeface="Calibri"/>
                          <a:cs typeface="Arial"/>
                        </a:rPr>
                        <a:t>situasi</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kondisi</a:t>
                      </a:r>
                      <a:r>
                        <a:rPr lang="en-US" sz="1400" dirty="0">
                          <a:latin typeface="+mn-lt"/>
                          <a:ea typeface="Calibri"/>
                          <a:cs typeface="Arial"/>
                        </a:rPr>
                        <a:t> </a:t>
                      </a:r>
                      <a:r>
                        <a:rPr lang="en-US" sz="1400" b="1" dirty="0">
                          <a:latin typeface="+mn-lt"/>
                          <a:ea typeface="Calibri"/>
                          <a:cs typeface="Arial"/>
                        </a:rPr>
                        <a:t>(Int.3)</a:t>
                      </a:r>
                      <a:endParaRPr lang="id-ID" sz="1400" dirty="0">
                        <a:latin typeface="+mn-lt"/>
                        <a:ea typeface="Calibri"/>
                        <a:cs typeface="Times New Roman"/>
                      </a:endParaRPr>
                    </a:p>
                  </a:txBody>
                  <a:tcPr marL="68580" marR="68580" marT="0" marB="0"/>
                </a:tc>
              </a:tr>
            </a:tbl>
          </a:graphicData>
        </a:graphic>
      </p:graphicFrame>
      <p:sp>
        <p:nvSpPr>
          <p:cNvPr id="4" name="Slide Number Placeholder 3"/>
          <p:cNvSpPr>
            <a:spLocks noGrp="1"/>
          </p:cNvSpPr>
          <p:nvPr>
            <p:ph type="sldNum" sz="quarter" idx="12"/>
          </p:nvPr>
        </p:nvSpPr>
        <p:spPr/>
        <p:txBody>
          <a:bodyPr/>
          <a:lstStyle/>
          <a:p>
            <a:fld id="{F39800C6-A770-4B4E-8B6E-9E73D56B30AC}" type="slidenum">
              <a:rPr lang="en-US" smtClean="0"/>
              <a:pPr/>
              <a:t>58</a:t>
            </a:fld>
            <a:endParaRPr lang="en-US"/>
          </a:p>
        </p:txBody>
      </p:sp>
      <p:sp>
        <p:nvSpPr>
          <p:cNvPr id="7" name="Title 1"/>
          <p:cNvSpPr txBox="1">
            <a:spLocks/>
          </p:cNvSpPr>
          <p:nvPr/>
        </p:nvSpPr>
        <p:spPr>
          <a:xfrm>
            <a:off x="752856" y="0"/>
            <a:ext cx="7638288" cy="639762"/>
          </a:xfrm>
          <a:prstGeom prst="rect">
            <a:avLst/>
          </a:prstGeom>
        </p:spPr>
        <p:txBody>
          <a:bodyPr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d-ID" sz="2400" b="1" i="0" u="none" strike="noStrike" kern="1200" cap="none" spc="0" normalizeH="0" baseline="0" noProof="0" dirty="0" smtClean="0">
                <a:ln>
                  <a:noFill/>
                </a:ln>
                <a:effectLst>
                  <a:outerShdw blurRad="50000" dist="30000" dir="5400000" algn="tl" rotWithShape="0">
                    <a:srgbClr val="000000">
                      <a:alpha val="30000"/>
                    </a:srgbClr>
                  </a:outerShdw>
                </a:effectLst>
                <a:uLnTx/>
                <a:uFillTx/>
                <a:latin typeface="+mj-lt"/>
                <a:ea typeface="+mj-ea"/>
                <a:cs typeface="+mj-cs"/>
              </a:rPr>
              <a:t>Contoh Pengisian</a:t>
            </a:r>
            <a:r>
              <a:rPr kumimoji="0" lang="en-US" sz="2400" b="1" i="0" u="none" strike="noStrike" kern="1200" cap="none" spc="0" normalizeH="0" baseline="0" noProof="0" dirty="0" smtClean="0">
                <a:ln>
                  <a:noFill/>
                </a:ln>
                <a:effectLst>
                  <a:outerShdw blurRad="50000" dist="30000" dir="5400000" algn="tl" rotWithShape="0">
                    <a:srgbClr val="000000">
                      <a:alpha val="30000"/>
                    </a:srgbClr>
                  </a:outerShdw>
                </a:effectLst>
                <a:uLnTx/>
                <a:uFillTx/>
                <a:latin typeface="+mj-lt"/>
                <a:ea typeface="+mj-ea"/>
                <a:cs typeface="+mj-cs"/>
              </a:rPr>
              <a:t> </a:t>
            </a:r>
            <a:r>
              <a:rPr kumimoji="0" lang="en-US" sz="2400" b="1" i="0" u="none" strike="noStrike" kern="1200" cap="none" spc="0" normalizeH="0" baseline="0" noProof="0" dirty="0" err="1" smtClean="0">
                <a:ln>
                  <a:noFill/>
                </a:ln>
                <a:effectLst>
                  <a:outerShdw blurRad="50000" dist="30000" dir="5400000" algn="tl" rotWithShape="0">
                    <a:srgbClr val="000000">
                      <a:alpha val="30000"/>
                    </a:srgbClr>
                  </a:outerShdw>
                </a:effectLst>
                <a:uLnTx/>
                <a:uFillTx/>
                <a:latin typeface="+mj-lt"/>
                <a:ea typeface="+mj-ea"/>
                <a:cs typeface="+mj-cs"/>
              </a:rPr>
              <a:t>Formulir</a:t>
            </a:r>
            <a:r>
              <a:rPr kumimoji="0" lang="id-ID" sz="2400" b="1" i="0" u="none" strike="noStrike" kern="1200" cap="none" spc="0" normalizeH="0" baseline="0" noProof="0" dirty="0" smtClean="0">
                <a:ln>
                  <a:noFill/>
                </a:ln>
                <a:effectLst>
                  <a:outerShdw blurRad="50000" dist="30000" dir="5400000" algn="tl" rotWithShape="0">
                    <a:srgbClr val="000000">
                      <a:alpha val="30000"/>
                    </a:srgbClr>
                  </a:outerShdw>
                </a:effectLst>
                <a:uLnTx/>
                <a:uFillTx/>
                <a:latin typeface="+mj-lt"/>
                <a:ea typeface="+mj-ea"/>
                <a:cs typeface="+mj-cs"/>
              </a:rPr>
              <a:t> Anak Lampiran </a:t>
            </a:r>
            <a:r>
              <a:rPr kumimoji="0" lang="en-US" sz="2400" b="1" i="0" u="none" strike="noStrike" kern="1200" cap="none" spc="0" normalizeH="0" baseline="0" noProof="0" dirty="0" smtClean="0">
                <a:ln>
                  <a:noFill/>
                </a:ln>
                <a:effectLst>
                  <a:outerShdw blurRad="50000" dist="30000" dir="5400000" algn="tl" rotWithShape="0">
                    <a:srgbClr val="000000">
                      <a:alpha val="30000"/>
                    </a:srgbClr>
                  </a:outerShdw>
                </a:effectLst>
                <a:uLnTx/>
                <a:uFillTx/>
                <a:latin typeface="+mj-lt"/>
                <a:ea typeface="+mj-ea"/>
                <a:cs typeface="+mj-cs"/>
              </a:rPr>
              <a:t>7:</a:t>
            </a:r>
            <a:endParaRPr kumimoji="0" lang="en-US" sz="2400" b="1" i="0" u="none" strike="noStrike" kern="1200" cap="none" spc="0" normalizeH="0" baseline="0" noProof="0" dirty="0">
              <a:ln>
                <a:noFill/>
              </a:ln>
              <a:effectLst>
                <a:outerShdw blurRad="50000" dist="30000" dir="5400000" algn="tl" rotWithShape="0">
                  <a:srgbClr val="000000">
                    <a:alpha val="30000"/>
                  </a:srgbClr>
                </a:outerShdw>
              </a:effectLst>
              <a:uLnTx/>
              <a:uFillTx/>
              <a:latin typeface="+mj-lt"/>
              <a:ea typeface="+mj-ea"/>
              <a:cs typeface="+mj-cs"/>
            </a:endParaRPr>
          </a:p>
        </p:txBody>
      </p:sp>
      <p:graphicFrame>
        <p:nvGraphicFramePr>
          <p:cNvPr id="8" name="Content Placeholder 4"/>
          <p:cNvGraphicFramePr>
            <a:graphicFrameLocks/>
          </p:cNvGraphicFramePr>
          <p:nvPr/>
        </p:nvGraphicFramePr>
        <p:xfrm>
          <a:off x="0" y="685801"/>
          <a:ext cx="9144000" cy="2966720"/>
        </p:xfrm>
        <a:graphic>
          <a:graphicData uri="http://schemas.openxmlformats.org/drawingml/2006/table">
            <a:tbl>
              <a:tblPr firstRow="1" bandRow="1">
                <a:tableStyleId>{5C22544A-7EE6-4342-B048-85BDC9FD1C3A}</a:tableStyleId>
              </a:tblPr>
              <a:tblGrid>
                <a:gridCol w="4385892"/>
                <a:gridCol w="4758108"/>
              </a:tblGrid>
              <a:tr h="370840">
                <a:tc gridSpan="2">
                  <a:txBody>
                    <a:bodyPr/>
                    <a:lstStyle/>
                    <a:p>
                      <a:pPr algn="ctr"/>
                      <a:r>
                        <a:rPr kumimoji="0" lang="id-ID" sz="1800" b="1" kern="1200" dirty="0" smtClean="0"/>
                        <a:t>STANDAR KOMPETENSI </a:t>
                      </a:r>
                      <a:r>
                        <a:rPr kumimoji="0" lang="en-US" sz="1800" b="1" kern="1200" dirty="0" smtClean="0"/>
                        <a:t>JABATAN </a:t>
                      </a:r>
                      <a:r>
                        <a:rPr kumimoji="0" lang="id-ID" sz="1800" b="1" kern="1200" dirty="0" smtClean="0"/>
                        <a:t>MANAJERIAL</a:t>
                      </a:r>
                      <a:endParaRPr lang="en-US" sz="1400" b="1" dirty="0"/>
                    </a:p>
                  </a:txBody>
                  <a:tcPr/>
                </a:tc>
                <a:tc hMerge="1">
                  <a:txBody>
                    <a:bodyPr/>
                    <a:lstStyle/>
                    <a:p>
                      <a:pPr marL="237490" indent="-237490" algn="just">
                        <a:lnSpc>
                          <a:spcPct val="117000"/>
                        </a:lnSpc>
                        <a:spcBef>
                          <a:spcPts val="0"/>
                        </a:spcBef>
                        <a:spcAft>
                          <a:spcPts val="0"/>
                        </a:spcAft>
                        <a:tabLst>
                          <a:tab pos="2865755" algn="ctr"/>
                          <a:tab pos="5731510" algn="r"/>
                        </a:tabLst>
                      </a:pP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smtClean="0"/>
                        <a:t>Nama</a:t>
                      </a:r>
                      <a:r>
                        <a:rPr lang="en-US" sz="1400" spc="75" dirty="0" smtClean="0"/>
                        <a:t> </a:t>
                      </a:r>
                      <a:r>
                        <a:rPr lang="en-US" sz="1400" spc="75" dirty="0" err="1" smtClean="0"/>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smtClean="0"/>
                        <a:t>: </a:t>
                      </a:r>
                      <a:r>
                        <a:rPr lang="en-US" sz="1400" kern="1200" dirty="0" err="1" smtClean="0">
                          <a:solidFill>
                            <a:schemeClr val="dk1"/>
                          </a:solidFill>
                          <a:latin typeface="+mn-lt"/>
                          <a:ea typeface="+mn-ea"/>
                          <a:cs typeface="+mn-cs"/>
                        </a:rPr>
                        <a:t>Kepala</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Seksi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Pelayanan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Direktorat</a:t>
                      </a:r>
                      <a:endParaRPr lang="en-US" sz="1400" dirty="0">
                        <a:latin typeface="+mn-lt"/>
                        <a:ea typeface="Calibri"/>
                        <a:cs typeface="Times New Roman"/>
                      </a:endParaRPr>
                    </a:p>
                  </a:txBody>
                  <a:tcPr marL="68580" marR="68580" marT="0" marB="0" anchor="ctr"/>
                </a:tc>
              </a:tr>
              <a:tr h="370840">
                <a:tc>
                  <a:txBody>
                    <a:bodyPr/>
                    <a:lstStyle/>
                    <a:p>
                      <a:pPr marL="21590" marR="0" indent="0" algn="just">
                        <a:lnSpc>
                          <a:spcPct val="117000"/>
                        </a:lnSpc>
                        <a:spcBef>
                          <a:spcPts val="0"/>
                        </a:spcBef>
                        <a:spcAft>
                          <a:spcPts val="0"/>
                        </a:spcAft>
                        <a:tabLst>
                          <a:tab pos="111125" algn="l"/>
                          <a:tab pos="201295" algn="l"/>
                        </a:tabLst>
                      </a:pPr>
                      <a:r>
                        <a:rPr lang="en-US" sz="1400" spc="75" dirty="0" err="1"/>
                        <a:t>Eselon</a:t>
                      </a:r>
                      <a:r>
                        <a:rPr lang="en-US" sz="1400" spc="75" dirty="0"/>
                        <a:t>/</a:t>
                      </a:r>
                      <a:r>
                        <a:rPr lang="en-US" sz="1400" spc="75" dirty="0" err="1"/>
                        <a:t>Jenjang</a:t>
                      </a:r>
                      <a:r>
                        <a:rPr lang="en-US" sz="1400" spc="75" dirty="0"/>
                        <a:t> </a:t>
                      </a:r>
                      <a:r>
                        <a:rPr lang="en-US" sz="1400" spc="75" dirty="0" err="1"/>
                        <a:t>Jabatan</a:t>
                      </a:r>
                      <a:endParaRPr lang="en-US" sz="1400" spc="75" dirty="0">
                        <a:latin typeface="+mn-lt"/>
                        <a:ea typeface="Times New Roman"/>
                        <a:cs typeface="Times New Roman"/>
                      </a:endParaRPr>
                    </a:p>
                  </a:txBody>
                  <a:tcPr marL="68580" marR="68580" marT="0" marB="0" anchor="ctr"/>
                </a:tc>
                <a:tc>
                  <a:txBody>
                    <a:bodyPr/>
                    <a:lstStyle/>
                    <a:p>
                      <a:pPr marL="237490" indent="-237490" algn="just">
                        <a:lnSpc>
                          <a:spcPct val="117000"/>
                        </a:lnSpc>
                        <a:spcBef>
                          <a:spcPts val="0"/>
                        </a:spcBef>
                        <a:spcAft>
                          <a:spcPts val="0"/>
                        </a:spcAft>
                        <a:tabLst>
                          <a:tab pos="2865755" algn="ctr"/>
                          <a:tab pos="5731510" algn="r"/>
                        </a:tabLst>
                      </a:pPr>
                      <a:r>
                        <a:rPr lang="en-US" sz="1400" dirty="0"/>
                        <a:t>: </a:t>
                      </a:r>
                      <a:r>
                        <a:rPr lang="en-US" sz="1400" dirty="0" err="1"/>
                        <a:t>IV.a</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Unit kerja</a:t>
                      </a:r>
                      <a:endParaRPr lang="en-US" sz="1400" dirty="0">
                        <a:latin typeface="+mn-lt"/>
                        <a:ea typeface="Calibri"/>
                        <a:cs typeface="Times New Roman"/>
                      </a:endParaRPr>
                    </a:p>
                  </a:txBody>
                  <a:tcPr marL="68580" marR="68580" marT="0" marB="0" anchor="ctr"/>
                </a:tc>
                <a:tc>
                  <a:txBody>
                    <a:bodyPr/>
                    <a:lstStyle/>
                    <a:p>
                      <a:pPr marL="2070735" marR="0" indent="-2053590">
                        <a:lnSpc>
                          <a:spcPct val="117000"/>
                        </a:lnSpc>
                        <a:spcBef>
                          <a:spcPts val="0"/>
                        </a:spcBef>
                        <a:spcAft>
                          <a:spcPts val="0"/>
                        </a:spcAft>
                        <a:tabLst>
                          <a:tab pos="1890395" algn="l"/>
                          <a:tab pos="2070735" algn="l"/>
                        </a:tabLst>
                      </a:pPr>
                      <a:r>
                        <a:rPr lang="en-US" sz="1400" dirty="0" smtClean="0">
                          <a:latin typeface="+mn-lt"/>
                          <a:ea typeface="Calibri"/>
                          <a:cs typeface="Arial"/>
                        </a:rPr>
                        <a:t>:</a:t>
                      </a:r>
                      <a:endParaRPr lang="id-ID" sz="1400" dirty="0">
                        <a:latin typeface="+mn-lt"/>
                        <a:ea typeface="Calibri"/>
                        <a:cs typeface="Arial"/>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Kedeputian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Bidang</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Pengembangan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Kepegawaian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III</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tabLst>
                          <a:tab pos="914400" algn="l"/>
                          <a:tab pos="2286000" algn="l"/>
                        </a:tabLst>
                      </a:pPr>
                      <a:r>
                        <a:rPr lang="id-ID" sz="1400" dirty="0"/>
                        <a:t>: </a:t>
                      </a:r>
                      <a:r>
                        <a:rPr lang="en-US" sz="1400" dirty="0" smtClean="0"/>
                        <a:t> </a:t>
                      </a:r>
                      <a:r>
                        <a:rPr lang="en-US" sz="1400" kern="1200" dirty="0" smtClean="0">
                          <a:solidFill>
                            <a:schemeClr val="dk1"/>
                          </a:solidFill>
                          <a:latin typeface="+mn-lt"/>
                          <a:ea typeface="+mn-ea"/>
                          <a:cs typeface="+mn-cs"/>
                        </a:rPr>
                        <a:t>Sub </a:t>
                      </a:r>
                      <a:r>
                        <a:rPr lang="en-US" sz="1400" kern="1200" dirty="0" err="1" smtClean="0">
                          <a:solidFill>
                            <a:schemeClr val="dk1"/>
                          </a:solidFill>
                          <a:latin typeface="+mn-lt"/>
                          <a:ea typeface="+mn-ea"/>
                          <a:cs typeface="+mn-cs"/>
                        </a:rPr>
                        <a:t>Direktorat</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Standardisasi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dan</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Kompetensi</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Teknis</a:t>
                      </a:r>
                      <a:r>
                        <a:rPr lang="en-US" sz="1400" kern="1200" dirty="0" smtClean="0">
                          <a:solidFill>
                            <a:schemeClr val="dk1"/>
                          </a:solidFill>
                          <a:latin typeface="+mn-lt"/>
                          <a:ea typeface="+mn-ea"/>
                          <a:cs typeface="+mn-cs"/>
                        </a:rPr>
                        <a:t> </a:t>
                      </a:r>
                      <a:r>
                        <a:rPr lang="en-US" sz="1400" kern="1200" dirty="0" err="1" smtClean="0">
                          <a:solidFill>
                            <a:schemeClr val="dk1"/>
                          </a:solidFill>
                          <a:latin typeface="+mn-lt"/>
                          <a:ea typeface="+mn-ea"/>
                          <a:cs typeface="+mn-cs"/>
                        </a:rPr>
                        <a:t>Jabatan</a:t>
                      </a:r>
                      <a:endParaRPr lang="en-US" sz="1400" dirty="0">
                        <a:latin typeface="+mn-lt"/>
                        <a:ea typeface="Calibri"/>
                        <a:cs typeface="Times New Roman"/>
                      </a:endParaRPr>
                    </a:p>
                  </a:txBody>
                  <a:tcPr marL="68580" marR="68580" marT="0" marB="0" anchor="ctr"/>
                </a:tc>
              </a:tr>
              <a:tr h="370840">
                <a:tc>
                  <a:txBody>
                    <a:bodyPr/>
                    <a:lstStyle/>
                    <a:p>
                      <a:pPr marL="0" marR="0" indent="68580">
                        <a:lnSpc>
                          <a:spcPct val="117000"/>
                        </a:lnSpc>
                        <a:spcBef>
                          <a:spcPts val="0"/>
                        </a:spcBef>
                        <a:spcAft>
                          <a:spcPts val="0"/>
                        </a:spcAft>
                      </a:pPr>
                      <a:r>
                        <a:rPr lang="id-ID" sz="1400" dirty="0"/>
                        <a:t>Eselon IV</a:t>
                      </a:r>
                      <a:endParaRPr lang="en-US" sz="1400" dirty="0">
                        <a:latin typeface="+mn-lt"/>
                        <a:ea typeface="Calibri"/>
                        <a:cs typeface="Times New Roman"/>
                      </a:endParaRPr>
                    </a:p>
                  </a:txBody>
                  <a:tcPr marL="68580" marR="68580" marT="0" marB="0" anchor="ctr"/>
                </a:tc>
                <a:tc>
                  <a:txBody>
                    <a:bodyPr/>
                    <a:lstStyle/>
                    <a:p>
                      <a:pPr marL="0" marR="0">
                        <a:lnSpc>
                          <a:spcPct val="117000"/>
                        </a:lnSpc>
                        <a:spcBef>
                          <a:spcPts val="0"/>
                        </a:spcBef>
                        <a:spcAft>
                          <a:spcPts val="0"/>
                        </a:spcAft>
                      </a:pPr>
                      <a:r>
                        <a:rPr lang="id-ID" sz="1400" dirty="0"/>
                        <a:t>: </a:t>
                      </a:r>
                      <a:r>
                        <a:rPr lang="en-US" sz="1400" dirty="0" smtClean="0"/>
                        <a:t> </a:t>
                      </a:r>
                      <a:r>
                        <a:rPr lang="id-ID" sz="1400" dirty="0" smtClean="0"/>
                        <a:t>-</a:t>
                      </a:r>
                      <a:endParaRPr lang="en-US" sz="1400" dirty="0">
                        <a:latin typeface="+mn-lt"/>
                        <a:ea typeface="Calibri"/>
                        <a:cs typeface="Times New Roman"/>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59</a:t>
            </a:fld>
            <a:endParaRPr lang="en-US"/>
          </a:p>
        </p:txBody>
      </p:sp>
      <p:graphicFrame>
        <p:nvGraphicFramePr>
          <p:cNvPr id="5" name="Content Placeholder 4"/>
          <p:cNvGraphicFramePr>
            <a:graphicFrameLocks/>
          </p:cNvGraphicFramePr>
          <p:nvPr/>
        </p:nvGraphicFramePr>
        <p:xfrm>
          <a:off x="-1" y="381000"/>
          <a:ext cx="9144001" cy="5961764"/>
        </p:xfrm>
        <a:graphic>
          <a:graphicData uri="http://schemas.openxmlformats.org/drawingml/2006/table">
            <a:tbl>
              <a:tblPr firstRow="1" bandRow="1">
                <a:tableStyleId>{3C2FFA5D-87B4-456A-9821-1D502468CF0F}</a:tableStyleId>
              </a:tblPr>
              <a:tblGrid>
                <a:gridCol w="743289"/>
                <a:gridCol w="3530623"/>
                <a:gridCol w="4870089"/>
              </a:tblGrid>
              <a:tr h="348533">
                <a:tc gridSpan="3">
                  <a:txBody>
                    <a:bodyPr/>
                    <a:lstStyle/>
                    <a:p>
                      <a:pPr algn="l"/>
                      <a:r>
                        <a:rPr lang="en-US" sz="1600" i="1" dirty="0" err="1" smtClean="0"/>
                        <a:t>Lanjutan</a:t>
                      </a:r>
                      <a:r>
                        <a:rPr lang="en-US" sz="1600" i="1" dirty="0" smtClean="0"/>
                        <a:t> …</a:t>
                      </a:r>
                      <a:endParaRPr lang="en-US" sz="1600" b="1" dirty="0"/>
                    </a:p>
                  </a:txBody>
                  <a:tcPr/>
                </a:tc>
                <a:tc hMerge="1">
                  <a:txBody>
                    <a:bodyPr/>
                    <a:lstStyle/>
                    <a:p>
                      <a:pPr algn="ctr"/>
                      <a:endParaRPr lang="en-US" sz="1400" dirty="0"/>
                    </a:p>
                  </a:txBody>
                  <a:tcPr/>
                </a:tc>
                <a:tc hMerge="1">
                  <a:txBody>
                    <a:bodyPr/>
                    <a:lstStyle/>
                    <a:p>
                      <a:pPr algn="ctr"/>
                      <a:endParaRPr lang="en-US" sz="1400" dirty="0"/>
                    </a:p>
                  </a:txBody>
                  <a:tcPr/>
                </a:tc>
              </a:tr>
              <a:tr h="316323">
                <a:tc>
                  <a:txBody>
                    <a:bodyPr/>
                    <a:lstStyle/>
                    <a:p>
                      <a:pPr algn="ctr"/>
                      <a:r>
                        <a:rPr lang="en-US" sz="1400" dirty="0" smtClean="0">
                          <a:latin typeface="+mn-lt"/>
                        </a:rPr>
                        <a:t>NO</a:t>
                      </a:r>
                      <a:endParaRPr lang="en-US" sz="1400" dirty="0">
                        <a:latin typeface="+mn-lt"/>
                      </a:endParaRPr>
                    </a:p>
                  </a:txBody>
                  <a:tcPr/>
                </a:tc>
                <a:tc>
                  <a:txBody>
                    <a:bodyPr/>
                    <a:lstStyle/>
                    <a:p>
                      <a:pPr algn="ctr"/>
                      <a:r>
                        <a:rPr lang="en-US" sz="1400" dirty="0" smtClean="0">
                          <a:latin typeface="+mn-lt"/>
                        </a:rPr>
                        <a:t>KOMPETENSI</a:t>
                      </a:r>
                      <a:endParaRPr lang="en-US" sz="1400" dirty="0">
                        <a:latin typeface="+mn-lt"/>
                      </a:endParaRPr>
                    </a:p>
                  </a:txBody>
                  <a:tcPr/>
                </a:tc>
                <a:tc>
                  <a:txBody>
                    <a:bodyPr/>
                    <a:lstStyle/>
                    <a:p>
                      <a:pPr algn="ctr"/>
                      <a:r>
                        <a:rPr lang="en-US" sz="1400" dirty="0" smtClean="0">
                          <a:latin typeface="+mn-lt"/>
                        </a:rPr>
                        <a:t>LEVEL</a:t>
                      </a:r>
                      <a:endParaRPr lang="en-US" sz="1400" dirty="0">
                        <a:latin typeface="+mn-lt"/>
                      </a:endParaRPr>
                    </a:p>
                  </a:txBody>
                  <a:tcPr/>
                </a:tc>
              </a:tr>
              <a:tr h="243619">
                <a:tc>
                  <a:txBody>
                    <a:bodyPr/>
                    <a:lstStyle/>
                    <a:p>
                      <a:pPr algn="ctr"/>
                      <a:r>
                        <a:rPr lang="en-US" sz="1400" dirty="0" smtClean="0">
                          <a:latin typeface="+mn-lt"/>
                        </a:rPr>
                        <a:t>1</a:t>
                      </a:r>
                      <a:endParaRPr lang="en-US" sz="1400" dirty="0">
                        <a:latin typeface="+mn-lt"/>
                      </a:endParaRPr>
                    </a:p>
                  </a:txBody>
                  <a:tcPr/>
                </a:tc>
                <a:tc>
                  <a:txBody>
                    <a:bodyPr/>
                    <a:lstStyle/>
                    <a:p>
                      <a:pPr algn="ctr"/>
                      <a:r>
                        <a:rPr lang="en-US" sz="1400" dirty="0" smtClean="0">
                          <a:latin typeface="+mn-lt"/>
                        </a:rPr>
                        <a:t>2</a:t>
                      </a:r>
                      <a:endParaRPr lang="en-US" sz="1400" dirty="0">
                        <a:latin typeface="+mn-lt"/>
                      </a:endParaRPr>
                    </a:p>
                  </a:txBody>
                  <a:tcPr/>
                </a:tc>
                <a:tc>
                  <a:txBody>
                    <a:bodyPr/>
                    <a:lstStyle/>
                    <a:p>
                      <a:pPr algn="ctr"/>
                      <a:r>
                        <a:rPr lang="en-US" sz="1400" dirty="0" smtClean="0">
                          <a:latin typeface="+mn-lt"/>
                        </a:rPr>
                        <a:t>3</a:t>
                      </a:r>
                      <a:endParaRPr lang="en-US" sz="1400" dirty="0">
                        <a:latin typeface="+mn-lt"/>
                      </a:endParaRPr>
                    </a:p>
                  </a:txBody>
                  <a:tcPr/>
                </a:tc>
              </a:tr>
              <a:tr h="286610">
                <a:tc gridSpan="3">
                  <a:txBody>
                    <a:bodyPr/>
                    <a:lstStyle/>
                    <a:p>
                      <a:pPr algn="ctr"/>
                      <a:r>
                        <a:rPr lang="id-ID" sz="1400" b="1" dirty="0" smtClean="0">
                          <a:latin typeface="+mn-lt"/>
                        </a:rPr>
                        <a:t>Mutlak</a:t>
                      </a:r>
                      <a:endParaRPr lang="en-US" sz="1400" b="1" dirty="0">
                        <a:latin typeface="+mn-lt"/>
                      </a:endParaRPr>
                    </a:p>
                  </a:txBody>
                  <a:tcPr/>
                </a:tc>
                <a:tc hMerge="1">
                  <a:txBody>
                    <a:bodyPr/>
                    <a:lstStyle/>
                    <a:p>
                      <a:pPr algn="ctr"/>
                      <a:endParaRPr lang="en-US" sz="1100" dirty="0"/>
                    </a:p>
                  </a:txBody>
                  <a:tcPr/>
                </a:tc>
                <a:tc hMerge="1">
                  <a:txBody>
                    <a:bodyPr/>
                    <a:lstStyle/>
                    <a:p>
                      <a:pPr algn="ctr"/>
                      <a:endParaRPr lang="en-US" sz="1100" dirty="0"/>
                    </a:p>
                  </a:txBody>
                  <a:tcPr/>
                </a:tc>
              </a:tr>
              <a:tr h="566139">
                <a:tc>
                  <a:txBody>
                    <a:bodyPr/>
                    <a:lstStyle/>
                    <a:p>
                      <a:pPr algn="ctr">
                        <a:lnSpc>
                          <a:spcPct val="150000"/>
                        </a:lnSpc>
                        <a:spcAft>
                          <a:spcPts val="0"/>
                        </a:spcAft>
                      </a:pPr>
                      <a:r>
                        <a:rPr lang="en-US" sz="1400" dirty="0">
                          <a:latin typeface="+mn-lt"/>
                          <a:ea typeface="Calibri"/>
                          <a:cs typeface="Arial"/>
                        </a:rPr>
                        <a:t>2.</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Kerjasama </a:t>
                      </a:r>
                      <a:r>
                        <a:rPr lang="en-US" sz="1400" b="1">
                          <a:latin typeface="+mn-lt"/>
                          <a:ea typeface="Calibri"/>
                          <a:cs typeface="Arial"/>
                        </a:rPr>
                        <a:t>(K</a:t>
                      </a:r>
                      <a:r>
                        <a:rPr lang="id-ID" sz="1400" b="1">
                          <a:latin typeface="+mn-lt"/>
                          <a:ea typeface="Calibri"/>
                          <a:cs typeface="Arial"/>
                        </a:rPr>
                        <a:t>S</a:t>
                      </a:r>
                      <a:r>
                        <a:rPr lang="en-US" sz="1400" b="1">
                          <a:latin typeface="+mn-lt"/>
                          <a:ea typeface="Calibri"/>
                          <a:cs typeface="Arial"/>
                        </a:rPr>
                        <a:t>)</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Menjungjung</a:t>
                      </a:r>
                      <a:r>
                        <a:rPr lang="en-US" sz="1400" dirty="0">
                          <a:latin typeface="+mn-lt"/>
                          <a:ea typeface="Calibri"/>
                          <a:cs typeface="Arial"/>
                        </a:rPr>
                        <a:t> </a:t>
                      </a:r>
                      <a:r>
                        <a:rPr lang="en-US" sz="1400" dirty="0" err="1">
                          <a:latin typeface="+mn-lt"/>
                          <a:ea typeface="Calibri"/>
                          <a:cs typeface="Arial"/>
                        </a:rPr>
                        <a:t>tinggi</a:t>
                      </a:r>
                      <a:r>
                        <a:rPr lang="en-US" sz="1400" dirty="0">
                          <a:latin typeface="+mn-lt"/>
                          <a:ea typeface="Calibri"/>
                          <a:cs typeface="Arial"/>
                        </a:rPr>
                        <a:t>  </a:t>
                      </a:r>
                      <a:r>
                        <a:rPr lang="en-US" sz="1400" dirty="0" err="1">
                          <a:latin typeface="+mn-lt"/>
                          <a:ea typeface="Calibri"/>
                          <a:cs typeface="Arial"/>
                        </a:rPr>
                        <a:t>keputusan</a:t>
                      </a:r>
                      <a:r>
                        <a:rPr lang="en-US" sz="1400" dirty="0">
                          <a:latin typeface="+mn-lt"/>
                          <a:ea typeface="Calibri"/>
                          <a:cs typeface="Arial"/>
                        </a:rPr>
                        <a:t> </a:t>
                      </a:r>
                      <a:r>
                        <a:rPr lang="en-US" sz="1400" dirty="0" err="1">
                          <a:latin typeface="+mn-lt"/>
                          <a:ea typeface="Calibri"/>
                          <a:cs typeface="Arial"/>
                        </a:rPr>
                        <a:t>kelompok</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cara</a:t>
                      </a:r>
                      <a:r>
                        <a:rPr lang="en-US" sz="1400" dirty="0">
                          <a:latin typeface="+mn-lt"/>
                          <a:ea typeface="Calibri"/>
                          <a:cs typeface="Arial"/>
                        </a:rPr>
                        <a:t> </a:t>
                      </a:r>
                      <a:r>
                        <a:rPr lang="en-US" sz="1400" dirty="0" err="1">
                          <a:latin typeface="+mn-lt"/>
                          <a:ea typeface="Calibri"/>
                          <a:cs typeface="Arial"/>
                        </a:rPr>
                        <a:t>menyelesaikan</a:t>
                      </a:r>
                      <a:r>
                        <a:rPr lang="en-US" sz="1400" dirty="0">
                          <a:latin typeface="+mn-lt"/>
                          <a:ea typeface="Calibri"/>
                          <a:cs typeface="Arial"/>
                        </a:rPr>
                        <a:t> </a:t>
                      </a:r>
                      <a:r>
                        <a:rPr lang="en-US" sz="1400" dirty="0" err="1">
                          <a:latin typeface="+mn-lt"/>
                          <a:ea typeface="Calibri"/>
                          <a:cs typeface="Arial"/>
                        </a:rPr>
                        <a:t>pekerjaan</a:t>
                      </a:r>
                      <a:r>
                        <a:rPr lang="en-US" sz="1400" dirty="0">
                          <a:latin typeface="+mn-lt"/>
                          <a:ea typeface="Calibri"/>
                          <a:cs typeface="Arial"/>
                        </a:rPr>
                        <a:t> yang </a:t>
                      </a:r>
                      <a:r>
                        <a:rPr lang="en-US" sz="1400" dirty="0" err="1">
                          <a:latin typeface="+mn-lt"/>
                          <a:ea typeface="Calibri"/>
                          <a:cs typeface="Arial"/>
                        </a:rPr>
                        <a:t>menjadi</a:t>
                      </a:r>
                      <a:r>
                        <a:rPr lang="en-US" sz="1400" dirty="0">
                          <a:latin typeface="+mn-lt"/>
                          <a:ea typeface="Calibri"/>
                          <a:cs typeface="Arial"/>
                        </a:rPr>
                        <a:t> </a:t>
                      </a:r>
                      <a:r>
                        <a:rPr lang="en-US" sz="1400" dirty="0" err="1">
                          <a:latin typeface="+mn-lt"/>
                          <a:ea typeface="Calibri"/>
                          <a:cs typeface="Arial"/>
                        </a:rPr>
                        <a:t>bebannya</a:t>
                      </a:r>
                      <a:r>
                        <a:rPr lang="en-US" sz="1400" dirty="0">
                          <a:latin typeface="+mn-lt"/>
                          <a:ea typeface="Calibri"/>
                          <a:cs typeface="Arial"/>
                        </a:rPr>
                        <a:t> </a:t>
                      </a:r>
                      <a:r>
                        <a:rPr lang="en-US" sz="1400" b="1" dirty="0">
                          <a:latin typeface="+mn-lt"/>
                          <a:ea typeface="Calibri"/>
                          <a:cs typeface="Arial"/>
                        </a:rPr>
                        <a:t>(KS.3)</a:t>
                      </a:r>
                      <a:endParaRPr lang="id-ID" sz="1400" dirty="0">
                        <a:latin typeface="+mn-lt"/>
                        <a:ea typeface="Calibri"/>
                        <a:cs typeface="Times New Roman"/>
                      </a:endParaRPr>
                    </a:p>
                  </a:txBody>
                  <a:tcPr marL="68580" marR="68580" marT="0" marB="0"/>
                </a:tc>
              </a:tr>
              <a:tr h="531099">
                <a:tc>
                  <a:txBody>
                    <a:bodyPr/>
                    <a:lstStyle/>
                    <a:p>
                      <a:pPr algn="ctr">
                        <a:lnSpc>
                          <a:spcPct val="150000"/>
                        </a:lnSpc>
                        <a:spcAft>
                          <a:spcPts val="0"/>
                        </a:spcAft>
                      </a:pPr>
                      <a:r>
                        <a:rPr lang="en-US" sz="1400">
                          <a:latin typeface="+mn-lt"/>
                          <a:ea typeface="Calibri"/>
                          <a:cs typeface="Arial"/>
                        </a:rPr>
                        <a:t>3.</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Berpikir Analitis </a:t>
                      </a:r>
                      <a:r>
                        <a:rPr lang="en-US" sz="1400" b="1">
                          <a:latin typeface="+mn-lt"/>
                          <a:ea typeface="Calibri"/>
                          <a:cs typeface="Arial"/>
                        </a:rPr>
                        <a:t>(BA)</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Menguraikan faktor-faktor penyebab dan dampak dari permasalahan terkait dengan pekerjaannya </a:t>
                      </a:r>
                      <a:r>
                        <a:rPr lang="en-US" sz="1400" b="1">
                          <a:latin typeface="+mn-lt"/>
                          <a:ea typeface="Calibri"/>
                          <a:cs typeface="Arial"/>
                        </a:rPr>
                        <a:t>(BA.2)</a:t>
                      </a:r>
                      <a:endParaRPr lang="id-ID" sz="1400">
                        <a:latin typeface="+mn-lt"/>
                        <a:ea typeface="Calibri"/>
                        <a:cs typeface="Times New Roman"/>
                      </a:endParaRPr>
                    </a:p>
                  </a:txBody>
                  <a:tcPr marL="68580" marR="68580" marT="0" marB="0"/>
                </a:tc>
              </a:tr>
              <a:tr h="531099">
                <a:tc>
                  <a:txBody>
                    <a:bodyPr/>
                    <a:lstStyle/>
                    <a:p>
                      <a:pPr algn="ctr">
                        <a:lnSpc>
                          <a:spcPct val="150000"/>
                        </a:lnSpc>
                        <a:spcAft>
                          <a:spcPts val="0"/>
                        </a:spcAft>
                      </a:pPr>
                      <a:r>
                        <a:rPr lang="en-US" sz="1400">
                          <a:latin typeface="+mn-lt"/>
                          <a:ea typeface="Calibri"/>
                          <a:cs typeface="Arial"/>
                        </a:rPr>
                        <a:t>4.</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Pelayanan </a:t>
                      </a:r>
                      <a:r>
                        <a:rPr lang="en-US" sz="1400" b="1">
                          <a:latin typeface="+mn-lt"/>
                          <a:ea typeface="Calibri"/>
                          <a:cs typeface="Arial"/>
                        </a:rPr>
                        <a:t>(BpP)</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Memenuhi</a:t>
                      </a:r>
                      <a:r>
                        <a:rPr lang="en-US" sz="1400" dirty="0">
                          <a:latin typeface="+mn-lt"/>
                          <a:ea typeface="Calibri"/>
                          <a:cs typeface="Arial"/>
                        </a:rPr>
                        <a:t> </a:t>
                      </a:r>
                      <a:r>
                        <a:rPr lang="en-US" sz="1400" dirty="0" err="1">
                          <a:latin typeface="+mn-lt"/>
                          <a:ea typeface="Calibri"/>
                          <a:cs typeface="Arial"/>
                        </a:rPr>
                        <a:t>kebutuhan</a:t>
                      </a:r>
                      <a:r>
                        <a:rPr lang="en-US" sz="1400" dirty="0">
                          <a:latin typeface="+mn-lt"/>
                          <a:ea typeface="Calibri"/>
                          <a:cs typeface="Arial"/>
                        </a:rPr>
                        <a:t> </a:t>
                      </a:r>
                      <a:r>
                        <a:rPr lang="en-US" sz="1400" dirty="0" err="1">
                          <a:latin typeface="+mn-lt"/>
                          <a:ea typeface="Calibri"/>
                          <a:cs typeface="Arial"/>
                        </a:rPr>
                        <a:t>pelanggan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sumber</a:t>
                      </a:r>
                      <a:r>
                        <a:rPr lang="en-US" sz="1400" dirty="0">
                          <a:latin typeface="+mn-lt"/>
                          <a:ea typeface="Calibri"/>
                          <a:cs typeface="Arial"/>
                        </a:rPr>
                        <a:t> </a:t>
                      </a:r>
                      <a:r>
                        <a:rPr lang="en-US" sz="1400" dirty="0" err="1">
                          <a:latin typeface="+mn-lt"/>
                          <a:ea typeface="Calibri"/>
                          <a:cs typeface="Arial"/>
                        </a:rPr>
                        <a:t>daya</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yang </a:t>
                      </a:r>
                      <a:r>
                        <a:rPr lang="en-US" sz="1400" dirty="0" err="1" smtClean="0">
                          <a:latin typeface="+mn-lt"/>
                          <a:ea typeface="Calibri"/>
                          <a:cs typeface="Arial"/>
                        </a:rPr>
                        <a:t>tersedia</a:t>
                      </a:r>
                      <a:r>
                        <a:rPr lang="id-ID" sz="1400" dirty="0" smtClean="0">
                          <a:latin typeface="+mn-lt"/>
                          <a:ea typeface="Calibri"/>
                          <a:cs typeface="Arial"/>
                        </a:rPr>
                        <a:t> </a:t>
                      </a:r>
                      <a:r>
                        <a:rPr lang="en-US" sz="1400" dirty="0" smtClean="0">
                          <a:latin typeface="+mn-lt"/>
                          <a:ea typeface="Calibri"/>
                          <a:cs typeface="Arial"/>
                        </a:rPr>
                        <a:t> </a:t>
                      </a:r>
                      <a:r>
                        <a:rPr lang="en-US" sz="1400" b="1" dirty="0">
                          <a:latin typeface="+mn-lt"/>
                          <a:ea typeface="Calibri"/>
                          <a:cs typeface="Arial"/>
                        </a:rPr>
                        <a:t>(BpP.2)</a:t>
                      </a:r>
                      <a:endParaRPr lang="id-ID" sz="1400" dirty="0">
                        <a:latin typeface="+mn-lt"/>
                        <a:ea typeface="Calibri"/>
                        <a:cs typeface="Times New Roman"/>
                      </a:endParaRPr>
                    </a:p>
                  </a:txBody>
                  <a:tcPr marL="68580" marR="68580" marT="0" marB="0"/>
                </a:tc>
              </a:tr>
              <a:tr h="531099">
                <a:tc>
                  <a:txBody>
                    <a:bodyPr/>
                    <a:lstStyle/>
                    <a:p>
                      <a:pPr algn="ctr">
                        <a:lnSpc>
                          <a:spcPct val="150000"/>
                        </a:lnSpc>
                        <a:spcAft>
                          <a:spcPts val="0"/>
                        </a:spcAft>
                      </a:pPr>
                      <a:r>
                        <a:rPr lang="en-US" sz="1400">
                          <a:latin typeface="+mn-lt"/>
                          <a:ea typeface="Calibri"/>
                          <a:cs typeface="Arial"/>
                        </a:rPr>
                        <a:t>5.</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Tanggap terhadap Pengaruh Budaya </a:t>
                      </a:r>
                      <a:r>
                        <a:rPr lang="en-US" sz="1400" b="1">
                          <a:latin typeface="+mn-lt"/>
                          <a:ea typeface="Calibri"/>
                          <a:cs typeface="Arial"/>
                        </a:rPr>
                        <a:t>(TPB)</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Menghimpun masukan berbagai sudut pandang yang berbeda sesuai dengan latar belakang budaya yang ada </a:t>
                      </a:r>
                      <a:r>
                        <a:rPr lang="en-US" sz="1400" b="1">
                          <a:latin typeface="+mn-lt"/>
                          <a:ea typeface="Calibri"/>
                          <a:cs typeface="Arial"/>
                        </a:rPr>
                        <a:t>(TPB.2)</a:t>
                      </a:r>
                      <a:endParaRPr lang="id-ID" sz="1400">
                        <a:latin typeface="+mn-lt"/>
                        <a:ea typeface="Calibri"/>
                        <a:cs typeface="Times New Roman"/>
                      </a:endParaRPr>
                    </a:p>
                  </a:txBody>
                  <a:tcPr marL="68580" marR="68580" marT="0" marB="0"/>
                </a:tc>
              </a:tr>
              <a:tr h="650428">
                <a:tc>
                  <a:txBody>
                    <a:bodyPr/>
                    <a:lstStyle/>
                    <a:p>
                      <a:pPr algn="ctr">
                        <a:lnSpc>
                          <a:spcPct val="150000"/>
                        </a:lnSpc>
                        <a:spcAft>
                          <a:spcPts val="0"/>
                        </a:spcAft>
                      </a:pPr>
                      <a:r>
                        <a:rPr lang="en-US" sz="1400">
                          <a:latin typeface="+mn-lt"/>
                          <a:ea typeface="Calibri"/>
                          <a:cs typeface="Arial"/>
                        </a:rPr>
                        <a:t>6.</a:t>
                      </a:r>
                      <a:endParaRPr lang="id-ID" sz="1400">
                        <a:latin typeface="+mn-lt"/>
                        <a:ea typeface="Calibri"/>
                        <a:cs typeface="Times New Roman"/>
                      </a:endParaRPr>
                    </a:p>
                  </a:txBody>
                  <a:tcPr marL="68580" marR="68580" marT="0" marB="0"/>
                </a:tc>
                <a:tc>
                  <a:txBody>
                    <a:bodyPr/>
                    <a:lstStyle/>
                    <a:p>
                      <a:pPr marL="0" indent="0" algn="l">
                        <a:lnSpc>
                          <a:spcPct val="150000"/>
                        </a:lnSpc>
                        <a:spcAft>
                          <a:spcPts val="0"/>
                        </a:spcAft>
                      </a:pPr>
                      <a:r>
                        <a:rPr lang="en-US" sz="1400" dirty="0" err="1">
                          <a:latin typeface="+mn-lt"/>
                          <a:ea typeface="Calibri"/>
                          <a:cs typeface="Arial"/>
                        </a:rPr>
                        <a:t>Perencanaan</a:t>
                      </a:r>
                      <a:r>
                        <a:rPr lang="en-US" sz="1400" dirty="0">
                          <a:latin typeface="+mn-lt"/>
                          <a:ea typeface="Calibri"/>
                          <a:cs typeface="Arial"/>
                        </a:rPr>
                        <a:t> </a:t>
                      </a:r>
                      <a:r>
                        <a:rPr lang="en-US" sz="1400" b="1" dirty="0">
                          <a:latin typeface="+mn-lt"/>
                          <a:ea typeface="Calibri"/>
                          <a:cs typeface="Arial"/>
                        </a:rPr>
                        <a:t>(Per)</a:t>
                      </a:r>
                      <a:endParaRPr lang="id-ID" sz="1400" dirty="0">
                        <a:latin typeface="+mn-lt"/>
                        <a:ea typeface="Calibri"/>
                        <a:cs typeface="Times New Roman"/>
                      </a:endParaRPr>
                    </a:p>
                  </a:txBody>
                  <a:tcPr marL="68580" marR="68580" marT="0" marB="0"/>
                </a:tc>
                <a:tc>
                  <a:txBody>
                    <a:bodyPr/>
                    <a:lstStyle/>
                    <a:p>
                      <a:pPr marL="457200" algn="just">
                        <a:lnSpc>
                          <a:spcPct val="150000"/>
                        </a:lnSpc>
                        <a:spcAft>
                          <a:spcPts val="0"/>
                        </a:spcAft>
                      </a:pPr>
                      <a:r>
                        <a:rPr lang="en-US" sz="1400" dirty="0" err="1">
                          <a:latin typeface="+mn-lt"/>
                          <a:ea typeface="Calibri"/>
                          <a:cs typeface="Arial"/>
                        </a:rPr>
                        <a:t>Menyusun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kegiatan</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dengan</a:t>
                      </a:r>
                      <a:r>
                        <a:rPr lang="en-US" sz="1400" dirty="0">
                          <a:latin typeface="+mn-lt"/>
                          <a:ea typeface="Calibri"/>
                          <a:cs typeface="Arial"/>
                        </a:rPr>
                        <a:t> </a:t>
                      </a:r>
                      <a:r>
                        <a:rPr lang="en-US" sz="1400" dirty="0" err="1">
                          <a:latin typeface="+mn-lt"/>
                          <a:ea typeface="Calibri"/>
                          <a:cs typeface="Arial"/>
                        </a:rPr>
                        <a:t>rencana</a:t>
                      </a:r>
                      <a:r>
                        <a:rPr lang="en-US" sz="1400" dirty="0">
                          <a:latin typeface="+mn-lt"/>
                          <a:ea typeface="Calibri"/>
                          <a:cs typeface="Arial"/>
                        </a:rPr>
                        <a:t> </a:t>
                      </a:r>
                      <a:r>
                        <a:rPr lang="en-US" sz="1400" dirty="0" err="1">
                          <a:latin typeface="+mn-lt"/>
                          <a:ea typeface="Calibri"/>
                          <a:cs typeface="Arial"/>
                        </a:rPr>
                        <a:t>operasional</a:t>
                      </a:r>
                      <a:r>
                        <a:rPr lang="en-US" sz="1400" dirty="0">
                          <a:latin typeface="+mn-lt"/>
                          <a:ea typeface="Calibri"/>
                          <a:cs typeface="Arial"/>
                        </a:rPr>
                        <a:t> </a:t>
                      </a:r>
                      <a:r>
                        <a:rPr lang="en-US" sz="1400" b="1" dirty="0">
                          <a:latin typeface="+mn-lt"/>
                          <a:ea typeface="Calibri"/>
                          <a:cs typeface="Arial"/>
                        </a:rPr>
                        <a:t>(Per.2)</a:t>
                      </a:r>
                      <a:endParaRPr lang="id-ID" sz="1400" dirty="0">
                        <a:latin typeface="+mn-lt"/>
                        <a:ea typeface="Calibri"/>
                        <a:cs typeface="Times New Roman"/>
                      </a:endParaRPr>
                    </a:p>
                  </a:txBody>
                  <a:tcPr marL="68580" marR="68580" marT="0" marB="0"/>
                </a:tc>
              </a:tr>
              <a:tr h="533400">
                <a:tc>
                  <a:txBody>
                    <a:bodyPr/>
                    <a:lstStyle/>
                    <a:p>
                      <a:pPr algn="ctr">
                        <a:lnSpc>
                          <a:spcPct val="150000"/>
                        </a:lnSpc>
                        <a:spcAft>
                          <a:spcPts val="0"/>
                        </a:spcAft>
                      </a:pPr>
                      <a:r>
                        <a:rPr lang="en-US" sz="1400">
                          <a:latin typeface="+mn-lt"/>
                          <a:ea typeface="Calibri"/>
                          <a:cs typeface="Arial"/>
                        </a:rPr>
                        <a:t>7.</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Kepemimpinan</a:t>
                      </a:r>
                      <a:r>
                        <a:rPr lang="en-US" sz="1400" b="1">
                          <a:latin typeface="+mn-lt"/>
                          <a:ea typeface="Calibri"/>
                          <a:cs typeface="Arial"/>
                        </a:rPr>
                        <a:t> (Kp)</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Meyakinkan orang lain tentang pentingnya pencapaian tujuan organisasi </a:t>
                      </a:r>
                      <a:r>
                        <a:rPr lang="en-US" sz="1400" b="1">
                          <a:latin typeface="+mn-lt"/>
                          <a:ea typeface="Calibri"/>
                          <a:cs typeface="Arial"/>
                        </a:rPr>
                        <a:t>(Kp.1)</a:t>
                      </a:r>
                      <a:endParaRPr lang="id-ID" sz="1400">
                        <a:latin typeface="+mn-lt"/>
                        <a:ea typeface="Calibri"/>
                        <a:cs typeface="Times New Roman"/>
                      </a:endParaRPr>
                    </a:p>
                  </a:txBody>
                  <a:tcPr marL="68580" marR="68580" marT="0" marB="0"/>
                </a:tc>
              </a:tr>
              <a:tr h="836480">
                <a:tc>
                  <a:txBody>
                    <a:bodyPr/>
                    <a:lstStyle/>
                    <a:p>
                      <a:pPr algn="ctr">
                        <a:lnSpc>
                          <a:spcPct val="150000"/>
                        </a:lnSpc>
                        <a:spcAft>
                          <a:spcPts val="0"/>
                        </a:spcAft>
                      </a:pPr>
                      <a:r>
                        <a:rPr lang="en-US" sz="1400">
                          <a:latin typeface="+mn-lt"/>
                          <a:ea typeface="Calibri"/>
                          <a:cs typeface="Arial"/>
                        </a:rPr>
                        <a:t>8.</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Berorientasi pada Kualitas  </a:t>
                      </a:r>
                      <a:r>
                        <a:rPr lang="en-US" sz="1400" b="1">
                          <a:latin typeface="+mn-lt"/>
                          <a:ea typeface="Calibri"/>
                          <a:cs typeface="Arial"/>
                        </a:rPr>
                        <a:t>(BpK)</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Melakukan</a:t>
                      </a:r>
                      <a:r>
                        <a:rPr lang="en-US" sz="1400" dirty="0">
                          <a:latin typeface="+mn-lt"/>
                          <a:ea typeface="Calibri"/>
                          <a:cs typeface="Arial"/>
                        </a:rPr>
                        <a:t> </a:t>
                      </a:r>
                      <a:r>
                        <a:rPr lang="en-US" sz="1400" dirty="0" err="1">
                          <a:latin typeface="+mn-lt"/>
                          <a:ea typeface="Calibri"/>
                          <a:cs typeface="Arial"/>
                        </a:rPr>
                        <a:t>pelaksanaan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sesuai</a:t>
                      </a:r>
                      <a:r>
                        <a:rPr lang="en-US" sz="1400" dirty="0">
                          <a:latin typeface="+mn-lt"/>
                          <a:ea typeface="Calibri"/>
                          <a:cs typeface="Arial"/>
                        </a:rPr>
                        <a:t> </a:t>
                      </a:r>
                      <a:r>
                        <a:rPr lang="en-US" sz="1400" dirty="0" err="1">
                          <a:latin typeface="+mn-lt"/>
                          <a:ea typeface="Calibri"/>
                          <a:cs typeface="Arial"/>
                        </a:rPr>
                        <a:t>prosedur</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sumberdaya</a:t>
                      </a:r>
                      <a:r>
                        <a:rPr lang="en-US" sz="1400" dirty="0">
                          <a:latin typeface="+mn-lt"/>
                          <a:ea typeface="Calibri"/>
                          <a:cs typeface="Arial"/>
                        </a:rPr>
                        <a:t> yang </a:t>
                      </a:r>
                      <a:r>
                        <a:rPr lang="en-US" sz="1400" dirty="0" err="1">
                          <a:latin typeface="+mn-lt"/>
                          <a:ea typeface="Calibri"/>
                          <a:cs typeface="Arial"/>
                        </a:rPr>
                        <a:t>standar</a:t>
                      </a:r>
                      <a:r>
                        <a:rPr lang="en-US" sz="1400" dirty="0">
                          <a:latin typeface="+mn-lt"/>
                          <a:ea typeface="Calibri"/>
                          <a:cs typeface="Arial"/>
                        </a:rPr>
                        <a:t> </a:t>
                      </a:r>
                      <a:r>
                        <a:rPr lang="en-US" sz="1400" b="1" dirty="0">
                          <a:latin typeface="+mn-lt"/>
                          <a:ea typeface="Calibri"/>
                          <a:cs typeface="Arial"/>
                        </a:rPr>
                        <a:t>(BpK.1)</a:t>
                      </a:r>
                      <a:endParaRPr lang="id-ID" sz="1400" dirty="0">
                        <a:latin typeface="+mn-lt"/>
                        <a:ea typeface="Calibri"/>
                        <a:cs typeface="Times New Roman"/>
                      </a:endParaRPr>
                    </a:p>
                  </a:txBody>
                  <a:tcPr marL="68580" marR="68580" marT="0" marB="0"/>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normAutofit fontScale="85000" lnSpcReduction="20000"/>
          </a:bodyPr>
          <a:lstStyle/>
          <a:p>
            <a:pPr>
              <a:defRPr/>
            </a:pPr>
            <a:fld id="{41857979-3292-44F5-9D8F-EDF5112F7425}" type="slidenum">
              <a:rPr lang="es-ES" smtClean="0"/>
              <a:pPr>
                <a:defRPr/>
              </a:pPr>
              <a:t>6</a:t>
            </a:fld>
            <a:endParaRPr lang="es-ES"/>
          </a:p>
        </p:txBody>
      </p:sp>
      <p:sp>
        <p:nvSpPr>
          <p:cNvPr id="3" name="Content Placeholder 2"/>
          <p:cNvSpPr>
            <a:spLocks noGrp="1"/>
          </p:cNvSpPr>
          <p:nvPr>
            <p:ph sz="quarter" idx="1"/>
          </p:nvPr>
        </p:nvSpPr>
        <p:spPr>
          <a:xfrm>
            <a:off x="304800" y="685800"/>
            <a:ext cx="8458200" cy="5410200"/>
          </a:xfrm>
        </p:spPr>
        <p:txBody>
          <a:bodyPr>
            <a:normAutofit/>
          </a:bodyPr>
          <a:lstStyle/>
          <a:p>
            <a:pPr marL="117475" lvl="1" indent="0" algn="ctr" eaLnBrk="1" fontAlgn="auto" hangingPunct="1">
              <a:spcBef>
                <a:spcPts val="324"/>
              </a:spcBef>
              <a:spcAft>
                <a:spcPts val="0"/>
              </a:spcAft>
              <a:buFont typeface="Verdana"/>
              <a:buNone/>
              <a:defRPr/>
            </a:pPr>
            <a:r>
              <a:rPr lang="en-US" sz="3600" b="1" dirty="0" smtClean="0"/>
              <a:t>TUJUAN IMPLEMENTASI KOMPETENSI</a:t>
            </a:r>
          </a:p>
          <a:p>
            <a:pPr marL="117475" lvl="1" indent="0" algn="ctr" eaLnBrk="1" fontAlgn="auto" hangingPunct="1">
              <a:spcBef>
                <a:spcPts val="324"/>
              </a:spcBef>
              <a:spcAft>
                <a:spcPts val="0"/>
              </a:spcAft>
              <a:buFont typeface="Verdana"/>
              <a:buNone/>
              <a:defRPr/>
            </a:pPr>
            <a:endParaRPr lang="en-US" sz="2400" b="1" dirty="0" smtClean="0"/>
          </a:p>
          <a:p>
            <a:pPr marL="446088" lvl="1" indent="-446088" algn="just" eaLnBrk="1" fontAlgn="auto" hangingPunct="1">
              <a:spcBef>
                <a:spcPts val="324"/>
              </a:spcBef>
              <a:spcAft>
                <a:spcPts val="0"/>
              </a:spcAft>
              <a:buFont typeface="Wingdings" pitchFamily="2" charset="2"/>
              <a:buChar char="q"/>
              <a:defRPr/>
            </a:pPr>
            <a:r>
              <a:rPr lang="en-US" sz="2800" b="1" dirty="0" smtClean="0"/>
              <a:t>Agar </a:t>
            </a:r>
            <a:r>
              <a:rPr lang="en-US" sz="2800" b="1" dirty="0" err="1" smtClean="0"/>
              <a:t>kompetensi</a:t>
            </a:r>
            <a:r>
              <a:rPr lang="en-US" sz="2800" b="1" dirty="0" smtClean="0"/>
              <a:t> </a:t>
            </a:r>
            <a:r>
              <a:rPr lang="en-US" sz="2800" b="1" dirty="0" err="1" smtClean="0"/>
              <a:t>pegawai</a:t>
            </a:r>
            <a:r>
              <a:rPr lang="en-US" sz="2800" b="1" dirty="0" smtClean="0"/>
              <a:t>, </a:t>
            </a:r>
            <a:r>
              <a:rPr lang="en-US" sz="2800" b="1" dirty="0" err="1" smtClean="0"/>
              <a:t>baik</a:t>
            </a:r>
            <a:r>
              <a:rPr lang="en-US" sz="2800" b="1" dirty="0" smtClean="0"/>
              <a:t> </a:t>
            </a:r>
            <a:r>
              <a:rPr lang="en-US" sz="2800" b="1" dirty="0" err="1" smtClean="0"/>
              <a:t>teknis</a:t>
            </a:r>
            <a:r>
              <a:rPr lang="en-US" sz="2800" b="1" dirty="0" smtClean="0"/>
              <a:t> </a:t>
            </a:r>
            <a:r>
              <a:rPr lang="en-US" sz="2800" b="1" dirty="0" err="1" smtClean="0"/>
              <a:t>dan</a:t>
            </a:r>
            <a:r>
              <a:rPr lang="en-US" sz="2800" b="1" dirty="0" smtClean="0"/>
              <a:t> </a:t>
            </a:r>
            <a:r>
              <a:rPr lang="en-US" sz="2800" b="1" dirty="0" err="1" smtClean="0"/>
              <a:t>manajerial</a:t>
            </a:r>
            <a:r>
              <a:rPr lang="en-US" sz="2800" b="1" dirty="0" smtClean="0"/>
              <a:t>, </a:t>
            </a:r>
            <a:r>
              <a:rPr lang="en-US" sz="2800" b="1" dirty="0" err="1" smtClean="0"/>
              <a:t>dapat</a:t>
            </a:r>
            <a:r>
              <a:rPr lang="en-US" sz="2800" b="1" dirty="0" smtClean="0"/>
              <a:t> </a:t>
            </a:r>
            <a:r>
              <a:rPr lang="en-US" sz="2800" b="1" dirty="0" err="1" smtClean="0"/>
              <a:t>terukur</a:t>
            </a:r>
            <a:r>
              <a:rPr lang="en-US" sz="2800" b="1" dirty="0" smtClean="0"/>
              <a:t> </a:t>
            </a:r>
            <a:r>
              <a:rPr lang="en-US" sz="2800" b="1" dirty="0" err="1" smtClean="0"/>
              <a:t>secara</a:t>
            </a:r>
            <a:r>
              <a:rPr lang="en-US" sz="2800" b="1" dirty="0" smtClean="0"/>
              <a:t> </a:t>
            </a:r>
            <a:r>
              <a:rPr lang="en-US" sz="2800" b="1" dirty="0" err="1" smtClean="0"/>
              <a:t>akurat</a:t>
            </a:r>
            <a:r>
              <a:rPr lang="en-US" sz="2800" b="1" dirty="0" smtClean="0"/>
              <a:t> </a:t>
            </a:r>
            <a:r>
              <a:rPr lang="en-US" sz="2800" b="1" dirty="0" err="1" smtClean="0"/>
              <a:t>dan</a:t>
            </a:r>
            <a:r>
              <a:rPr lang="en-US" sz="2800" b="1" dirty="0" smtClean="0"/>
              <a:t> </a:t>
            </a:r>
            <a:r>
              <a:rPr lang="en-US" sz="2800" b="1" dirty="0" err="1" smtClean="0"/>
              <a:t>dapat</a:t>
            </a:r>
            <a:r>
              <a:rPr lang="en-US" sz="2800" b="1" dirty="0" smtClean="0"/>
              <a:t> </a:t>
            </a:r>
            <a:r>
              <a:rPr lang="en-US" sz="2800" b="1" dirty="0" err="1" smtClean="0"/>
              <a:t>diakui</a:t>
            </a:r>
            <a:r>
              <a:rPr lang="en-US" sz="2800" b="1" dirty="0" smtClean="0"/>
              <a:t> </a:t>
            </a:r>
            <a:r>
              <a:rPr lang="en-US" sz="2800" b="1" dirty="0" err="1" smtClean="0"/>
              <a:t>oleh</a:t>
            </a:r>
            <a:r>
              <a:rPr lang="en-US" sz="2800" b="1" dirty="0" smtClean="0"/>
              <a:t> </a:t>
            </a:r>
            <a:r>
              <a:rPr lang="en-US" sz="2800" b="1" dirty="0" err="1" smtClean="0"/>
              <a:t>organisasi</a:t>
            </a:r>
            <a:r>
              <a:rPr lang="en-US" sz="2800" b="1" dirty="0" smtClean="0"/>
              <a:t>;</a:t>
            </a:r>
          </a:p>
          <a:p>
            <a:pPr marL="446088" lvl="1" indent="-446088" algn="just" eaLnBrk="1" fontAlgn="auto" hangingPunct="1">
              <a:spcBef>
                <a:spcPts val="324"/>
              </a:spcBef>
              <a:spcAft>
                <a:spcPts val="0"/>
              </a:spcAft>
              <a:buFont typeface="Wingdings" pitchFamily="2" charset="2"/>
              <a:buChar char="q"/>
              <a:defRPr/>
            </a:pPr>
            <a:r>
              <a:rPr lang="en-US" sz="2800" b="1" dirty="0" smtClean="0"/>
              <a:t>Agar </a:t>
            </a:r>
            <a:r>
              <a:rPr lang="en-US" sz="2800" b="1" dirty="0" err="1" smtClean="0"/>
              <a:t>setiap</a:t>
            </a:r>
            <a:r>
              <a:rPr lang="en-US" sz="2800" b="1" dirty="0" smtClean="0"/>
              <a:t> </a:t>
            </a:r>
            <a:r>
              <a:rPr lang="en-US" sz="2800" b="1" dirty="0" err="1" smtClean="0"/>
              <a:t>jabatan</a:t>
            </a:r>
            <a:r>
              <a:rPr lang="en-US" sz="2800" b="1" dirty="0" smtClean="0"/>
              <a:t> </a:t>
            </a:r>
            <a:r>
              <a:rPr lang="en-US" sz="2800" b="1" dirty="0" err="1" smtClean="0"/>
              <a:t>di</a:t>
            </a:r>
            <a:r>
              <a:rPr lang="en-US" sz="2800" b="1" dirty="0" smtClean="0"/>
              <a:t> </a:t>
            </a:r>
            <a:r>
              <a:rPr lang="en-US" sz="2800" b="1" dirty="0" err="1" smtClean="0"/>
              <a:t>lingkungan</a:t>
            </a:r>
            <a:r>
              <a:rPr lang="en-US" sz="2800" b="1" dirty="0" smtClean="0"/>
              <a:t> </a:t>
            </a:r>
            <a:r>
              <a:rPr lang="en-US" sz="2800" b="1" dirty="0" err="1" smtClean="0"/>
              <a:t>instansi</a:t>
            </a:r>
            <a:r>
              <a:rPr lang="en-US" sz="2800" b="1" dirty="0" smtClean="0"/>
              <a:t> </a:t>
            </a:r>
            <a:r>
              <a:rPr lang="en-US" sz="2800" b="1" dirty="0" err="1" smtClean="0"/>
              <a:t>pemerintah</a:t>
            </a:r>
            <a:r>
              <a:rPr lang="en-US" sz="2800" b="1" dirty="0" smtClean="0"/>
              <a:t> </a:t>
            </a:r>
            <a:r>
              <a:rPr lang="en-US" sz="2800" b="1" dirty="0" err="1" smtClean="0"/>
              <a:t>memiliki</a:t>
            </a:r>
            <a:r>
              <a:rPr lang="en-US" sz="2800" b="1" dirty="0" smtClean="0"/>
              <a:t> </a:t>
            </a:r>
            <a:r>
              <a:rPr lang="en-US" sz="2800" b="1" dirty="0" err="1" smtClean="0"/>
              <a:t>standar</a:t>
            </a:r>
            <a:r>
              <a:rPr lang="en-US" sz="2800" b="1" dirty="0" smtClean="0"/>
              <a:t> </a:t>
            </a:r>
            <a:r>
              <a:rPr lang="en-US" sz="2800" b="1" dirty="0" err="1" smtClean="0"/>
              <a:t>kompetensi</a:t>
            </a:r>
            <a:r>
              <a:rPr lang="en-US" sz="2800" b="1" dirty="0" smtClean="0"/>
              <a:t> </a:t>
            </a:r>
            <a:r>
              <a:rPr lang="en-US" sz="2800" b="1" dirty="0" err="1" smtClean="0"/>
              <a:t>dan</a:t>
            </a:r>
            <a:r>
              <a:rPr lang="en-US" sz="2800" b="1" dirty="0" smtClean="0"/>
              <a:t> </a:t>
            </a:r>
            <a:r>
              <a:rPr lang="en-US" sz="2800" b="1" dirty="0" err="1" smtClean="0"/>
              <a:t>kualifikasi</a:t>
            </a:r>
            <a:r>
              <a:rPr lang="en-US" sz="2800" b="1" dirty="0" smtClean="0"/>
              <a:t> </a:t>
            </a:r>
            <a:r>
              <a:rPr lang="en-US" sz="2800" b="1" dirty="0" err="1" smtClean="0"/>
              <a:t>jabatan</a:t>
            </a:r>
            <a:r>
              <a:rPr lang="en-US" sz="2800" b="1" dirty="0" smtClean="0"/>
              <a:t> yang </a:t>
            </a:r>
            <a:r>
              <a:rPr lang="en-US" sz="2800" b="1" dirty="0" err="1" smtClean="0"/>
              <a:t>sesuai</a:t>
            </a:r>
            <a:r>
              <a:rPr lang="en-US" sz="2800" b="1" dirty="0" smtClean="0"/>
              <a:t> </a:t>
            </a:r>
            <a:r>
              <a:rPr lang="en-US" sz="2800" b="1" dirty="0" err="1" smtClean="0"/>
              <a:t>dengan</a:t>
            </a:r>
            <a:r>
              <a:rPr lang="en-US" sz="2800" b="1" dirty="0" smtClean="0"/>
              <a:t> </a:t>
            </a:r>
            <a:r>
              <a:rPr lang="en-US" sz="2800" b="1" dirty="0" err="1" smtClean="0"/>
              <a:t>tuntutan</a:t>
            </a:r>
            <a:r>
              <a:rPr lang="en-US" sz="2800" b="1" dirty="0" smtClean="0"/>
              <a:t> </a:t>
            </a:r>
            <a:r>
              <a:rPr lang="en-US" sz="2800" b="1" dirty="0" err="1" smtClean="0"/>
              <a:t>fungsi</a:t>
            </a:r>
            <a:r>
              <a:rPr lang="en-US" sz="2800" b="1" dirty="0" smtClean="0"/>
              <a:t> </a:t>
            </a:r>
            <a:r>
              <a:rPr lang="en-US" sz="2800" b="1" dirty="0" err="1" smtClean="0"/>
              <a:t>jabatan</a:t>
            </a:r>
            <a:r>
              <a:rPr lang="en-US" sz="2800" b="1" dirty="0" smtClean="0"/>
              <a:t>/</a:t>
            </a:r>
            <a:r>
              <a:rPr lang="en-US" sz="2800" b="1" dirty="0" err="1" smtClean="0"/>
              <a:t>kerjanya</a:t>
            </a:r>
            <a:r>
              <a:rPr lang="en-US" sz="2800" b="1" dirty="0" smtClean="0"/>
              <a:t>.</a:t>
            </a:r>
          </a:p>
          <a:p>
            <a:pPr marL="446088" lvl="1" indent="-446088" algn="just" eaLnBrk="1" fontAlgn="auto" hangingPunct="1">
              <a:spcBef>
                <a:spcPts val="324"/>
              </a:spcBef>
              <a:spcAft>
                <a:spcPts val="0"/>
              </a:spcAft>
              <a:buFont typeface="Wingdings" pitchFamily="2" charset="2"/>
              <a:buChar char="q"/>
              <a:defRPr/>
            </a:pPr>
            <a:r>
              <a:rPr lang="en-US" sz="2800" b="1" dirty="0" smtClean="0"/>
              <a:t>Agar </a:t>
            </a:r>
            <a:r>
              <a:rPr lang="en-US" sz="2800" b="1" dirty="0" err="1" smtClean="0"/>
              <a:t>setiap</a:t>
            </a:r>
            <a:r>
              <a:rPr lang="en-US" sz="2800" b="1" dirty="0" smtClean="0"/>
              <a:t> PNS </a:t>
            </a:r>
            <a:r>
              <a:rPr lang="en-US" sz="2800" b="1" dirty="0" err="1" smtClean="0"/>
              <a:t>dapat</a:t>
            </a:r>
            <a:r>
              <a:rPr lang="en-US" sz="2800" b="1" dirty="0" smtClean="0"/>
              <a:t> </a:t>
            </a:r>
            <a:r>
              <a:rPr lang="en-US" sz="2800" b="1" dirty="0" err="1" smtClean="0"/>
              <a:t>ditempatkan</a:t>
            </a:r>
            <a:r>
              <a:rPr lang="en-US" sz="2800" b="1" dirty="0" smtClean="0"/>
              <a:t> </a:t>
            </a:r>
            <a:r>
              <a:rPr lang="en-US" sz="2800" b="1" dirty="0" err="1" smtClean="0"/>
              <a:t>sesuai</a:t>
            </a:r>
            <a:r>
              <a:rPr lang="en-US" sz="2800" b="1" dirty="0" smtClean="0"/>
              <a:t> </a:t>
            </a:r>
            <a:r>
              <a:rPr lang="en-US" sz="2800" b="1" dirty="0" err="1" smtClean="0"/>
              <a:t>dengan</a:t>
            </a:r>
            <a:r>
              <a:rPr lang="en-US" sz="2800" b="1" dirty="0" smtClean="0"/>
              <a:t> </a:t>
            </a:r>
            <a:r>
              <a:rPr lang="en-US" sz="2800" b="1" dirty="0" err="1" smtClean="0"/>
              <a:t>kompetensi</a:t>
            </a:r>
            <a:r>
              <a:rPr lang="en-US" sz="2800" b="1" dirty="0" smtClean="0"/>
              <a:t> yang </a:t>
            </a:r>
            <a:r>
              <a:rPr lang="en-US" sz="2800" b="1" dirty="0" err="1" smtClean="0"/>
              <a:t>dimiliki</a:t>
            </a:r>
            <a:r>
              <a:rPr lang="en-US" sz="2800" b="1" dirty="0" smtClean="0"/>
              <a:t>.</a:t>
            </a:r>
          </a:p>
          <a:p>
            <a:pPr marL="446088" lvl="1" indent="-446088" eaLnBrk="1" fontAlgn="auto" hangingPunct="1">
              <a:spcBef>
                <a:spcPts val="324"/>
              </a:spcBef>
              <a:spcAft>
                <a:spcPts val="0"/>
              </a:spcAft>
              <a:buFont typeface="Wingdings" pitchFamily="2" charset="2"/>
              <a:buChar char="q"/>
              <a:defRPr/>
            </a:pPr>
            <a:endParaRPr lang="en-US" b="1" dirty="0" smtClean="0"/>
          </a:p>
          <a:p>
            <a:pPr marL="446088" lvl="1" indent="-446088" eaLnBrk="1" fontAlgn="auto" hangingPunct="1">
              <a:spcBef>
                <a:spcPts val="324"/>
              </a:spcBef>
              <a:spcAft>
                <a:spcPts val="0"/>
              </a:spcAft>
              <a:buFont typeface="Wingdings" pitchFamily="2" charset="2"/>
              <a:buChar char="q"/>
              <a:defRPr/>
            </a:pPr>
            <a:endParaRPr lang="en-US" b="1" dirty="0" smtClean="0"/>
          </a:p>
          <a:p>
            <a:pPr marL="117475" lvl="1" indent="0" algn="ctr" eaLnBrk="1" fontAlgn="auto" hangingPunct="1">
              <a:spcBef>
                <a:spcPts val="324"/>
              </a:spcBef>
              <a:spcAft>
                <a:spcPts val="0"/>
              </a:spcAft>
              <a:buFont typeface="Verdana"/>
              <a:buNone/>
              <a:defRPr/>
            </a:pPr>
            <a:endParaRPr lang="en-US" sz="3000" b="1" dirty="0" smtClean="0"/>
          </a:p>
        </p:txBody>
      </p:sp>
    </p:spTree>
  </p:cSld>
  <p:clrMapOvr>
    <a:masterClrMapping/>
  </p:clrMapOvr>
  <p:transition>
    <p:diamon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39800C6-A770-4B4E-8B6E-9E73D56B30AC}" type="slidenum">
              <a:rPr lang="en-US" smtClean="0"/>
              <a:pPr/>
              <a:t>60</a:t>
            </a:fld>
            <a:endParaRPr lang="en-US"/>
          </a:p>
        </p:txBody>
      </p:sp>
      <p:graphicFrame>
        <p:nvGraphicFramePr>
          <p:cNvPr id="7" name="Content Placeholder 4"/>
          <p:cNvGraphicFramePr>
            <a:graphicFrameLocks/>
          </p:cNvGraphicFramePr>
          <p:nvPr/>
        </p:nvGraphicFramePr>
        <p:xfrm>
          <a:off x="-1" y="381000"/>
          <a:ext cx="9144001" cy="3725795"/>
        </p:xfrm>
        <a:graphic>
          <a:graphicData uri="http://schemas.openxmlformats.org/drawingml/2006/table">
            <a:tbl>
              <a:tblPr firstRow="1" bandRow="1">
                <a:tableStyleId>{3C2FFA5D-87B4-456A-9821-1D502468CF0F}</a:tableStyleId>
              </a:tblPr>
              <a:tblGrid>
                <a:gridCol w="743289"/>
                <a:gridCol w="3530623"/>
                <a:gridCol w="4870089"/>
              </a:tblGrid>
              <a:tr h="348533">
                <a:tc gridSpan="3">
                  <a:txBody>
                    <a:bodyPr/>
                    <a:lstStyle/>
                    <a:p>
                      <a:pPr algn="l"/>
                      <a:r>
                        <a:rPr lang="en-US" sz="1600" i="1" dirty="0" err="1" smtClean="0"/>
                        <a:t>Lanjutan</a:t>
                      </a:r>
                      <a:r>
                        <a:rPr lang="en-US" sz="1600" i="1" dirty="0" smtClean="0"/>
                        <a:t> …</a:t>
                      </a:r>
                      <a:endParaRPr lang="en-US" sz="1600" b="1" dirty="0"/>
                    </a:p>
                  </a:txBody>
                  <a:tcPr/>
                </a:tc>
                <a:tc hMerge="1">
                  <a:txBody>
                    <a:bodyPr/>
                    <a:lstStyle/>
                    <a:p>
                      <a:pPr algn="ctr"/>
                      <a:endParaRPr lang="en-US" sz="1400" dirty="0"/>
                    </a:p>
                  </a:txBody>
                  <a:tcPr/>
                </a:tc>
                <a:tc hMerge="1">
                  <a:txBody>
                    <a:bodyPr/>
                    <a:lstStyle/>
                    <a:p>
                      <a:pPr algn="ctr"/>
                      <a:endParaRPr lang="en-US" sz="1400" dirty="0"/>
                    </a:p>
                  </a:txBody>
                  <a:tcPr/>
                </a:tc>
              </a:tr>
              <a:tr h="316323">
                <a:tc>
                  <a:txBody>
                    <a:bodyPr/>
                    <a:lstStyle/>
                    <a:p>
                      <a:pPr algn="ctr"/>
                      <a:r>
                        <a:rPr lang="en-US" sz="1400" dirty="0" smtClean="0">
                          <a:latin typeface="+mn-lt"/>
                        </a:rPr>
                        <a:t>NO</a:t>
                      </a:r>
                      <a:endParaRPr lang="en-US" sz="1400" dirty="0">
                        <a:latin typeface="+mn-lt"/>
                      </a:endParaRPr>
                    </a:p>
                  </a:txBody>
                  <a:tcPr/>
                </a:tc>
                <a:tc>
                  <a:txBody>
                    <a:bodyPr/>
                    <a:lstStyle/>
                    <a:p>
                      <a:pPr algn="ctr"/>
                      <a:r>
                        <a:rPr lang="en-US" sz="1400" dirty="0" smtClean="0">
                          <a:latin typeface="+mn-lt"/>
                        </a:rPr>
                        <a:t>KOMPETENSI</a:t>
                      </a:r>
                      <a:endParaRPr lang="en-US" sz="1400" dirty="0">
                        <a:latin typeface="+mn-lt"/>
                      </a:endParaRPr>
                    </a:p>
                  </a:txBody>
                  <a:tcPr/>
                </a:tc>
                <a:tc>
                  <a:txBody>
                    <a:bodyPr/>
                    <a:lstStyle/>
                    <a:p>
                      <a:pPr algn="ctr"/>
                      <a:r>
                        <a:rPr lang="en-US" sz="1400" dirty="0" smtClean="0">
                          <a:latin typeface="+mn-lt"/>
                        </a:rPr>
                        <a:t>LEVEL</a:t>
                      </a:r>
                      <a:endParaRPr lang="en-US" sz="1400" dirty="0">
                        <a:latin typeface="+mn-lt"/>
                      </a:endParaRPr>
                    </a:p>
                  </a:txBody>
                  <a:tcPr/>
                </a:tc>
              </a:tr>
              <a:tr h="243619">
                <a:tc>
                  <a:txBody>
                    <a:bodyPr/>
                    <a:lstStyle/>
                    <a:p>
                      <a:pPr algn="ctr"/>
                      <a:r>
                        <a:rPr lang="en-US" sz="1400" dirty="0" smtClean="0">
                          <a:latin typeface="+mn-lt"/>
                        </a:rPr>
                        <a:t>1</a:t>
                      </a:r>
                      <a:endParaRPr lang="en-US" sz="1400" dirty="0">
                        <a:latin typeface="+mn-lt"/>
                      </a:endParaRPr>
                    </a:p>
                  </a:txBody>
                  <a:tcPr/>
                </a:tc>
                <a:tc>
                  <a:txBody>
                    <a:bodyPr/>
                    <a:lstStyle/>
                    <a:p>
                      <a:pPr algn="ctr"/>
                      <a:r>
                        <a:rPr lang="en-US" sz="1400" dirty="0" smtClean="0">
                          <a:latin typeface="+mn-lt"/>
                        </a:rPr>
                        <a:t>2</a:t>
                      </a:r>
                      <a:endParaRPr lang="en-US" sz="1400" dirty="0">
                        <a:latin typeface="+mn-lt"/>
                      </a:endParaRPr>
                    </a:p>
                  </a:txBody>
                  <a:tcPr/>
                </a:tc>
                <a:tc>
                  <a:txBody>
                    <a:bodyPr/>
                    <a:lstStyle/>
                    <a:p>
                      <a:pPr algn="ctr"/>
                      <a:r>
                        <a:rPr lang="en-US" sz="1400" dirty="0" smtClean="0">
                          <a:latin typeface="+mn-lt"/>
                        </a:rPr>
                        <a:t>3</a:t>
                      </a:r>
                      <a:endParaRPr lang="en-US" sz="1400" dirty="0">
                        <a:latin typeface="+mn-lt"/>
                      </a:endParaRPr>
                    </a:p>
                  </a:txBody>
                  <a:tcPr/>
                </a:tc>
              </a:tr>
              <a:tr h="286610">
                <a:tc gridSpan="3">
                  <a:txBody>
                    <a:bodyPr/>
                    <a:lstStyle/>
                    <a:p>
                      <a:pPr algn="ctr"/>
                      <a:r>
                        <a:rPr lang="id-ID" sz="1400" b="1" dirty="0" smtClean="0">
                          <a:latin typeface="+mn-lt"/>
                        </a:rPr>
                        <a:t>Mutlak</a:t>
                      </a:r>
                      <a:endParaRPr lang="en-US" sz="1400" b="1" dirty="0">
                        <a:latin typeface="+mn-lt"/>
                      </a:endParaRPr>
                    </a:p>
                  </a:txBody>
                  <a:tcPr/>
                </a:tc>
                <a:tc hMerge="1">
                  <a:txBody>
                    <a:bodyPr/>
                    <a:lstStyle/>
                    <a:p>
                      <a:pPr algn="ctr"/>
                      <a:endParaRPr lang="en-US" sz="1100" dirty="0"/>
                    </a:p>
                  </a:txBody>
                  <a:tcPr/>
                </a:tc>
                <a:tc hMerge="1">
                  <a:txBody>
                    <a:bodyPr/>
                    <a:lstStyle/>
                    <a:p>
                      <a:pPr algn="ctr"/>
                      <a:endParaRPr lang="en-US" sz="1100" dirty="0"/>
                    </a:p>
                  </a:txBody>
                  <a:tcPr/>
                </a:tc>
              </a:tr>
              <a:tr h="566139">
                <a:tc>
                  <a:txBody>
                    <a:bodyPr/>
                    <a:lstStyle/>
                    <a:p>
                      <a:pPr algn="ctr">
                        <a:lnSpc>
                          <a:spcPct val="150000"/>
                        </a:lnSpc>
                        <a:spcAft>
                          <a:spcPts val="0"/>
                        </a:spcAft>
                      </a:pPr>
                      <a:r>
                        <a:rPr lang="en-US" sz="1400">
                          <a:latin typeface="+mn-lt"/>
                          <a:ea typeface="Calibri"/>
                          <a:cs typeface="Arial"/>
                        </a:rPr>
                        <a:t>9.</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Pencarian Informasi  </a:t>
                      </a:r>
                      <a:r>
                        <a:rPr lang="en-US" sz="1400" b="1">
                          <a:latin typeface="+mn-lt"/>
                          <a:ea typeface="Calibri"/>
                          <a:cs typeface="Arial"/>
                        </a:rPr>
                        <a:t>(PI)</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a:latin typeface="+mn-lt"/>
                          <a:ea typeface="Calibri"/>
                          <a:cs typeface="Arial"/>
                        </a:rPr>
                        <a:t>Melakukan upaya untuk mengumpulkan informasi dari orang lain atau berbagai media yang terpercaya </a:t>
                      </a:r>
                      <a:r>
                        <a:rPr lang="en-US" sz="1400" b="1">
                          <a:latin typeface="+mn-lt"/>
                          <a:ea typeface="Calibri"/>
                          <a:cs typeface="Arial"/>
                        </a:rPr>
                        <a:t>(PI.1)</a:t>
                      </a:r>
                      <a:endParaRPr lang="id-ID" sz="1400">
                        <a:latin typeface="+mn-lt"/>
                        <a:ea typeface="Calibri"/>
                        <a:cs typeface="Times New Roman"/>
                      </a:endParaRPr>
                    </a:p>
                  </a:txBody>
                  <a:tcPr marL="68580" marR="68580" marT="0" marB="0"/>
                </a:tc>
              </a:tr>
              <a:tr h="531099">
                <a:tc>
                  <a:txBody>
                    <a:bodyPr/>
                    <a:lstStyle/>
                    <a:p>
                      <a:pPr algn="ctr">
                        <a:lnSpc>
                          <a:spcPct val="150000"/>
                        </a:lnSpc>
                        <a:spcAft>
                          <a:spcPts val="0"/>
                        </a:spcAft>
                      </a:pPr>
                      <a:r>
                        <a:rPr lang="en-US" sz="1400">
                          <a:latin typeface="+mn-lt"/>
                          <a:ea typeface="Calibri"/>
                          <a:cs typeface="Arial"/>
                        </a:rPr>
                        <a:t>10.</a:t>
                      </a:r>
                      <a:endParaRPr lang="id-ID" sz="140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Komitmen</a:t>
                      </a:r>
                      <a:r>
                        <a:rPr lang="en-US" sz="1400" dirty="0">
                          <a:latin typeface="+mn-lt"/>
                          <a:ea typeface="Calibri"/>
                          <a:cs typeface="Arial"/>
                        </a:rPr>
                        <a:t> </a:t>
                      </a:r>
                      <a:r>
                        <a:rPr lang="en-US" sz="1400" dirty="0" err="1">
                          <a:latin typeface="+mn-lt"/>
                          <a:ea typeface="Calibri"/>
                          <a:cs typeface="Arial"/>
                        </a:rPr>
                        <a:t>terhadap</a:t>
                      </a:r>
                      <a:r>
                        <a:rPr lang="en-US" sz="1400" dirty="0">
                          <a:latin typeface="+mn-lt"/>
                          <a:ea typeface="Calibri"/>
                          <a:cs typeface="Arial"/>
                        </a:rPr>
                        <a:t> </a:t>
                      </a:r>
                      <a:r>
                        <a:rPr lang="en-US" sz="1400" dirty="0" err="1">
                          <a:latin typeface="+mn-lt"/>
                          <a:ea typeface="Calibri"/>
                          <a:cs typeface="Arial"/>
                        </a:rPr>
                        <a:t>Organisasi</a:t>
                      </a:r>
                      <a:r>
                        <a:rPr lang="en-US" sz="1400" dirty="0">
                          <a:latin typeface="+mn-lt"/>
                          <a:ea typeface="Calibri"/>
                          <a:cs typeface="Arial"/>
                        </a:rPr>
                        <a:t> </a:t>
                      </a:r>
                      <a:r>
                        <a:rPr lang="en-US" sz="1400" b="1" dirty="0">
                          <a:latin typeface="+mn-lt"/>
                          <a:ea typeface="Calibri"/>
                          <a:cs typeface="Arial"/>
                        </a:rPr>
                        <a:t>(</a:t>
                      </a:r>
                      <a:r>
                        <a:rPr lang="en-US" sz="1400" b="1" dirty="0" err="1">
                          <a:latin typeface="+mn-lt"/>
                          <a:ea typeface="Calibri"/>
                          <a:cs typeface="Arial"/>
                        </a:rPr>
                        <a:t>KtO</a:t>
                      </a:r>
                      <a:r>
                        <a:rPr lang="en-US" sz="1400" b="1" dirty="0">
                          <a:latin typeface="+mn-lt"/>
                          <a:ea typeface="Calibri"/>
                          <a:cs typeface="Arial"/>
                        </a:rPr>
                        <a:t>)</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en-US" sz="1400" dirty="0" err="1">
                          <a:latin typeface="+mn-lt"/>
                          <a:ea typeface="Calibri"/>
                          <a:cs typeface="Arial"/>
                        </a:rPr>
                        <a:t>Melaksanakan</a:t>
                      </a:r>
                      <a:r>
                        <a:rPr lang="en-US" sz="1400" dirty="0">
                          <a:latin typeface="+mn-lt"/>
                          <a:ea typeface="Calibri"/>
                          <a:cs typeface="Arial"/>
                        </a:rPr>
                        <a:t> </a:t>
                      </a:r>
                      <a:r>
                        <a:rPr lang="en-US" sz="1400" dirty="0" err="1">
                          <a:latin typeface="+mn-lt"/>
                          <a:ea typeface="Calibri"/>
                          <a:cs typeface="Arial"/>
                        </a:rPr>
                        <a:t>pekerjaan</a:t>
                      </a:r>
                      <a:r>
                        <a:rPr lang="en-US" sz="1400" dirty="0">
                          <a:latin typeface="+mn-lt"/>
                          <a:ea typeface="Calibri"/>
                          <a:cs typeface="Arial"/>
                        </a:rPr>
                        <a:t> </a:t>
                      </a:r>
                      <a:r>
                        <a:rPr lang="en-US" sz="1400" dirty="0" err="1">
                          <a:latin typeface="+mn-lt"/>
                          <a:ea typeface="Calibri"/>
                          <a:cs typeface="Arial"/>
                        </a:rPr>
                        <a:t>sebatas</a:t>
                      </a:r>
                      <a:r>
                        <a:rPr lang="en-US" sz="1400" dirty="0">
                          <a:latin typeface="+mn-lt"/>
                          <a:ea typeface="Calibri"/>
                          <a:cs typeface="Arial"/>
                        </a:rPr>
                        <a:t> </a:t>
                      </a:r>
                      <a:r>
                        <a:rPr lang="en-US" sz="1400" dirty="0" err="1">
                          <a:latin typeface="+mn-lt"/>
                          <a:ea typeface="Calibri"/>
                          <a:cs typeface="Arial"/>
                        </a:rPr>
                        <a:t>tuntutan</a:t>
                      </a:r>
                      <a:r>
                        <a:rPr lang="en-US" sz="1400" dirty="0">
                          <a:latin typeface="+mn-lt"/>
                          <a:ea typeface="Calibri"/>
                          <a:cs typeface="Arial"/>
                        </a:rPr>
                        <a:t> </a:t>
                      </a:r>
                      <a:r>
                        <a:rPr lang="en-US" sz="1400" dirty="0" err="1">
                          <a:latin typeface="+mn-lt"/>
                          <a:ea typeface="Calibri"/>
                          <a:cs typeface="Arial"/>
                        </a:rPr>
                        <a:t>tugas</a:t>
                      </a:r>
                      <a:r>
                        <a:rPr lang="en-US" sz="1400" dirty="0">
                          <a:latin typeface="+mn-lt"/>
                          <a:ea typeface="Calibri"/>
                          <a:cs typeface="Arial"/>
                        </a:rPr>
                        <a:t> </a:t>
                      </a:r>
                      <a:r>
                        <a:rPr lang="en-US" sz="1400" dirty="0" err="1">
                          <a:latin typeface="+mn-lt"/>
                          <a:ea typeface="Calibri"/>
                          <a:cs typeface="Arial"/>
                        </a:rPr>
                        <a:t>dan</a:t>
                      </a:r>
                      <a:r>
                        <a:rPr lang="en-US" sz="1400" dirty="0">
                          <a:latin typeface="+mn-lt"/>
                          <a:ea typeface="Calibri"/>
                          <a:cs typeface="Arial"/>
                        </a:rPr>
                        <a:t> </a:t>
                      </a:r>
                      <a:r>
                        <a:rPr lang="en-US" sz="1400" dirty="0" err="1">
                          <a:latin typeface="+mn-lt"/>
                          <a:ea typeface="Calibri"/>
                          <a:cs typeface="Arial"/>
                        </a:rPr>
                        <a:t>tanggung</a:t>
                      </a:r>
                      <a:r>
                        <a:rPr lang="en-US" sz="1400" dirty="0">
                          <a:latin typeface="+mn-lt"/>
                          <a:ea typeface="Calibri"/>
                          <a:cs typeface="Arial"/>
                        </a:rPr>
                        <a:t> </a:t>
                      </a:r>
                      <a:r>
                        <a:rPr lang="en-US" sz="1400" dirty="0" err="1">
                          <a:latin typeface="+mn-lt"/>
                          <a:ea typeface="Calibri"/>
                          <a:cs typeface="Arial"/>
                        </a:rPr>
                        <a:t>jawabnya</a:t>
                      </a:r>
                      <a:r>
                        <a:rPr lang="en-US" sz="1400" dirty="0">
                          <a:latin typeface="+mn-lt"/>
                          <a:ea typeface="Calibri"/>
                          <a:cs typeface="Arial"/>
                        </a:rPr>
                        <a:t> </a:t>
                      </a:r>
                      <a:r>
                        <a:rPr lang="en-US" sz="1400" b="1" dirty="0">
                          <a:latin typeface="+mn-lt"/>
                          <a:ea typeface="Calibri"/>
                          <a:cs typeface="Arial"/>
                        </a:rPr>
                        <a:t>(KtO.2)</a:t>
                      </a:r>
                      <a:endParaRPr lang="id-ID" sz="1400" dirty="0">
                        <a:latin typeface="+mn-lt"/>
                        <a:ea typeface="Calibri"/>
                        <a:cs typeface="Times New Roman"/>
                      </a:endParaRPr>
                    </a:p>
                  </a:txBody>
                  <a:tcPr marL="68580" marR="68580" marT="0" marB="0"/>
                </a:tc>
              </a:tr>
              <a:tr h="531099">
                <a:tc gridSpan="3">
                  <a:txBody>
                    <a:bodyPr/>
                    <a:lstStyle/>
                    <a:p>
                      <a:pPr algn="ctr">
                        <a:lnSpc>
                          <a:spcPct val="150000"/>
                        </a:lnSpc>
                        <a:spcAft>
                          <a:spcPts val="0"/>
                        </a:spcAft>
                      </a:pPr>
                      <a:endParaRPr lang="en-US" sz="1400" dirty="0">
                        <a:latin typeface="+mn-lt"/>
                        <a:ea typeface="Calibri"/>
                        <a:cs typeface="Arial"/>
                      </a:endParaRPr>
                    </a:p>
                    <a:p>
                      <a:pPr algn="ctr">
                        <a:lnSpc>
                          <a:spcPct val="150000"/>
                        </a:lnSpc>
                        <a:spcAft>
                          <a:spcPts val="0"/>
                        </a:spcAft>
                      </a:pPr>
                      <a:r>
                        <a:rPr lang="en-US" sz="1400" b="1" dirty="0" err="1">
                          <a:latin typeface="+mn-lt"/>
                          <a:ea typeface="Calibri"/>
                          <a:cs typeface="Arial"/>
                        </a:rPr>
                        <a:t>Penting</a:t>
                      </a:r>
                      <a:endParaRPr lang="id-ID" sz="1400" dirty="0">
                        <a:latin typeface="+mn-lt"/>
                        <a:ea typeface="Calibri"/>
                        <a:cs typeface="Times New Roman"/>
                      </a:endParaRPr>
                    </a:p>
                  </a:txBody>
                  <a:tcPr marL="68580" marR="68580" marT="0" marB="0"/>
                </a:tc>
                <a:tc hMerge="1">
                  <a:txBody>
                    <a:bodyPr/>
                    <a:lstStyle/>
                    <a:p>
                      <a:pPr algn="ctr">
                        <a:lnSpc>
                          <a:spcPct val="150000"/>
                        </a:lnSpc>
                        <a:spcAft>
                          <a:spcPts val="0"/>
                        </a:spcAft>
                      </a:pPr>
                      <a:endParaRPr lang="id-ID" sz="1100" dirty="0">
                        <a:latin typeface="Calibri"/>
                        <a:ea typeface="Calibri"/>
                        <a:cs typeface="Times New Roman"/>
                      </a:endParaRPr>
                    </a:p>
                  </a:txBody>
                  <a:tcPr marL="68580" marR="68580" marT="0" marB="0"/>
                </a:tc>
                <a:tc hMerge="1">
                  <a:txBody>
                    <a:bodyPr/>
                    <a:lstStyle/>
                    <a:p>
                      <a:endParaRPr lang="id-ID"/>
                    </a:p>
                  </a:txBody>
                  <a:tcPr/>
                </a:tc>
              </a:tr>
              <a:tr h="531099">
                <a:tc>
                  <a:txBody>
                    <a:bodyPr/>
                    <a:lstStyle/>
                    <a:p>
                      <a:pPr algn="ctr">
                        <a:lnSpc>
                          <a:spcPct val="150000"/>
                        </a:lnSpc>
                        <a:spcAft>
                          <a:spcPts val="0"/>
                        </a:spcAft>
                      </a:pPr>
                      <a:r>
                        <a:rPr lang="id-ID" sz="1400" dirty="0" smtClean="0">
                          <a:latin typeface="+mn-lt"/>
                          <a:ea typeface="Calibri"/>
                          <a:cs typeface="Times New Roman"/>
                        </a:rPr>
                        <a:t>11.</a:t>
                      </a:r>
                      <a:endParaRPr lang="id-ID" sz="1400" dirty="0">
                        <a:latin typeface="+mn-lt"/>
                        <a:ea typeface="Calibri"/>
                        <a:cs typeface="Times New Roman"/>
                      </a:endParaRPr>
                    </a:p>
                  </a:txBody>
                  <a:tcPr marL="68580" marR="68580" marT="0" marB="0"/>
                </a:tc>
                <a:tc>
                  <a:txBody>
                    <a:bodyPr/>
                    <a:lstStyle/>
                    <a:p>
                      <a:pPr>
                        <a:lnSpc>
                          <a:spcPct val="150000"/>
                        </a:lnSpc>
                        <a:spcAft>
                          <a:spcPts val="0"/>
                        </a:spcAft>
                      </a:pPr>
                      <a:r>
                        <a:rPr lang="id-ID" sz="1400" kern="1200" dirty="0" smtClean="0">
                          <a:solidFill>
                            <a:schemeClr val="dk1"/>
                          </a:solidFill>
                          <a:latin typeface="+mn-lt"/>
                          <a:ea typeface="+mn-ea"/>
                          <a:cs typeface="+mn-cs"/>
                        </a:rPr>
                        <a:t>Membimbing  (M)</a:t>
                      </a:r>
                      <a:endParaRPr lang="id-ID" sz="1400" dirty="0">
                        <a:latin typeface="+mn-lt"/>
                        <a:ea typeface="Calibri"/>
                        <a:cs typeface="Times New Roman"/>
                      </a:endParaRPr>
                    </a:p>
                  </a:txBody>
                  <a:tcPr marL="68580" marR="68580" marT="0" marB="0"/>
                </a:tc>
                <a:tc>
                  <a:txBody>
                    <a:bodyPr/>
                    <a:lstStyle/>
                    <a:p>
                      <a:pPr>
                        <a:lnSpc>
                          <a:spcPct val="115000"/>
                        </a:lnSpc>
                        <a:spcAft>
                          <a:spcPts val="1000"/>
                        </a:spcAft>
                      </a:pPr>
                      <a:r>
                        <a:rPr lang="id-ID" sz="1400" dirty="0">
                          <a:latin typeface="+mn-lt"/>
                          <a:ea typeface="Calibri"/>
                          <a:cs typeface="Times New Roman"/>
                        </a:rPr>
                        <a:t> </a:t>
                      </a:r>
                      <a:r>
                        <a:rPr lang="en-US" sz="1400" dirty="0" err="1" smtClean="0">
                          <a:latin typeface="+mn-lt"/>
                          <a:ea typeface="Calibri"/>
                          <a:cs typeface="Arial"/>
                        </a:rPr>
                        <a:t>Menentukan</a:t>
                      </a:r>
                      <a:r>
                        <a:rPr lang="en-US" sz="1400" dirty="0" smtClean="0">
                          <a:latin typeface="+mn-lt"/>
                          <a:ea typeface="Calibri"/>
                          <a:cs typeface="Arial"/>
                        </a:rPr>
                        <a:t> target </a:t>
                      </a:r>
                      <a:r>
                        <a:rPr lang="en-US" sz="1400" dirty="0" err="1" smtClean="0">
                          <a:latin typeface="+mn-lt"/>
                          <a:ea typeface="Calibri"/>
                          <a:cs typeface="Arial"/>
                        </a:rPr>
                        <a:t>kerja</a:t>
                      </a:r>
                      <a:r>
                        <a:rPr lang="en-US" sz="1400" dirty="0" smtClean="0">
                          <a:latin typeface="+mn-lt"/>
                          <a:ea typeface="Calibri"/>
                          <a:cs typeface="Arial"/>
                        </a:rPr>
                        <a:t> yang </a:t>
                      </a:r>
                      <a:r>
                        <a:rPr lang="en-US" sz="1400" dirty="0" err="1" smtClean="0">
                          <a:latin typeface="+mn-lt"/>
                          <a:ea typeface="Calibri"/>
                          <a:cs typeface="Arial"/>
                        </a:rPr>
                        <a:t>harus</a:t>
                      </a:r>
                      <a:r>
                        <a:rPr lang="en-US" sz="1400" dirty="0" smtClean="0">
                          <a:latin typeface="+mn-lt"/>
                          <a:ea typeface="Calibri"/>
                          <a:cs typeface="Arial"/>
                        </a:rPr>
                        <a:t> </a:t>
                      </a:r>
                      <a:r>
                        <a:rPr lang="en-US" sz="1400" dirty="0" err="1" smtClean="0">
                          <a:latin typeface="+mn-lt"/>
                          <a:ea typeface="Calibri"/>
                          <a:cs typeface="Arial"/>
                        </a:rPr>
                        <a:t>dicapai</a:t>
                      </a:r>
                      <a:r>
                        <a:rPr lang="en-US" sz="1400" dirty="0" smtClean="0">
                          <a:latin typeface="+mn-lt"/>
                          <a:ea typeface="Calibri"/>
                          <a:cs typeface="Arial"/>
                        </a:rPr>
                        <a:t> </a:t>
                      </a:r>
                      <a:r>
                        <a:rPr lang="en-US" sz="1400" dirty="0" err="1" smtClean="0">
                          <a:latin typeface="+mn-lt"/>
                          <a:ea typeface="Calibri"/>
                          <a:cs typeface="Arial"/>
                        </a:rPr>
                        <a:t>oleh</a:t>
                      </a:r>
                      <a:r>
                        <a:rPr lang="en-US" sz="1400" dirty="0" smtClean="0">
                          <a:latin typeface="+mn-lt"/>
                          <a:ea typeface="Calibri"/>
                          <a:cs typeface="Arial"/>
                        </a:rPr>
                        <a:t> </a:t>
                      </a:r>
                      <a:r>
                        <a:rPr lang="en-US" sz="1400" dirty="0" err="1" smtClean="0">
                          <a:latin typeface="+mn-lt"/>
                          <a:ea typeface="Calibri"/>
                          <a:cs typeface="Arial"/>
                        </a:rPr>
                        <a:t>bawahan</a:t>
                      </a:r>
                      <a:r>
                        <a:rPr lang="en-US" sz="1400" dirty="0" smtClean="0">
                          <a:latin typeface="+mn-lt"/>
                          <a:ea typeface="Calibri"/>
                          <a:cs typeface="Arial"/>
                        </a:rPr>
                        <a:t> </a:t>
                      </a:r>
                      <a:r>
                        <a:rPr lang="en-US" sz="1400" b="1" dirty="0" smtClean="0">
                          <a:latin typeface="+mn-lt"/>
                          <a:ea typeface="Calibri"/>
                          <a:cs typeface="Arial"/>
                        </a:rPr>
                        <a:t>(M.2)</a:t>
                      </a:r>
                      <a:endParaRPr lang="id-ID" sz="1400" dirty="0">
                        <a:latin typeface="+mn-lt"/>
                        <a:ea typeface="Calibri"/>
                        <a:cs typeface="Times New Roman"/>
                      </a:endParaRPr>
                    </a:p>
                  </a:txBody>
                  <a:tcPr marL="0" marR="0" marT="0" marB="0" anchor="ctr"/>
                </a:tc>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2960" y="1066800"/>
            <a:ext cx="7498080" cy="4800600"/>
          </a:xfrm>
        </p:spPr>
        <p:txBody>
          <a:bodyPr/>
          <a:lstStyle/>
          <a:p>
            <a:pPr>
              <a:buNone/>
            </a:pPr>
            <a:endParaRPr lang="en-US" dirty="0" smtClean="0"/>
          </a:p>
          <a:p>
            <a:pPr>
              <a:buNone/>
            </a:pPr>
            <a:endParaRPr lang="en-US" dirty="0" smtClean="0"/>
          </a:p>
          <a:p>
            <a:pPr>
              <a:buNone/>
            </a:pPr>
            <a:endParaRPr lang="en-US" dirty="0" smtClean="0"/>
          </a:p>
          <a:p>
            <a:pPr algn="ctr">
              <a:buNone/>
            </a:pPr>
            <a:r>
              <a:rPr lang="en-US" sz="6600" b="1" dirty="0" smtClean="0">
                <a:latin typeface="Century Gothic" pitchFamily="34" charset="0"/>
              </a:rPr>
              <a:t>TERIMA KASIH</a:t>
            </a:r>
            <a:endParaRPr lang="en-US" sz="6600" b="1" dirty="0">
              <a:latin typeface="Century Gothic" pitchFamily="34" charset="0"/>
            </a:endParaRPr>
          </a:p>
        </p:txBody>
      </p:sp>
      <p:sp>
        <p:nvSpPr>
          <p:cNvPr id="4" name="Slide Number Placeholder 3"/>
          <p:cNvSpPr>
            <a:spLocks noGrp="1"/>
          </p:cNvSpPr>
          <p:nvPr>
            <p:ph type="sldNum" sz="quarter" idx="12"/>
          </p:nvPr>
        </p:nvSpPr>
        <p:spPr/>
        <p:txBody>
          <a:bodyPr/>
          <a:lstStyle/>
          <a:p>
            <a:fld id="{F39800C6-A770-4B4E-8B6E-9E73D56B30AC}" type="slidenum">
              <a:rPr lang="en-US" smtClean="0"/>
              <a:pPr/>
              <a:t>61</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eaLnBrk="1" fontAlgn="auto" hangingPunct="1">
              <a:spcAft>
                <a:spcPts val="0"/>
              </a:spcAft>
              <a:defRPr/>
            </a:pPr>
            <a:r>
              <a:rPr lang="en-US" b="1" dirty="0" smtClean="0"/>
              <a:t>KERANGKA PEMIKIRAN TUNTUTAN KOMPETENSI PNS</a:t>
            </a:r>
            <a:endParaRPr lang="en-US" b="1" dirty="0"/>
          </a:p>
        </p:txBody>
      </p:sp>
      <p:sp>
        <p:nvSpPr>
          <p:cNvPr id="5" name="Slide Number Placeholder 4"/>
          <p:cNvSpPr>
            <a:spLocks noGrp="1"/>
          </p:cNvSpPr>
          <p:nvPr>
            <p:ph type="sldNum" sz="quarter" idx="12"/>
          </p:nvPr>
        </p:nvSpPr>
        <p:spPr/>
        <p:txBody>
          <a:bodyPr/>
          <a:lstStyle/>
          <a:p>
            <a:pPr>
              <a:defRPr/>
            </a:pPr>
            <a:fld id="{41857979-3292-44F5-9D8F-EDF5112F7425}" type="slidenum">
              <a:rPr lang="es-ES" smtClean="0"/>
              <a:pPr>
                <a:defRPr/>
              </a:pPr>
              <a:t>7</a:t>
            </a:fld>
            <a:endParaRPr lang="es-ES"/>
          </a:p>
        </p:txBody>
      </p:sp>
      <p:graphicFrame>
        <p:nvGraphicFramePr>
          <p:cNvPr id="7" name="Diagram 6"/>
          <p:cNvGraphicFramePr/>
          <p:nvPr/>
        </p:nvGraphicFramePr>
        <p:xfrm>
          <a:off x="533400" y="1752600"/>
          <a:ext cx="4060800" cy="402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nvGraphicFramePr>
        <p:xfrm>
          <a:off x="4724400" y="1752600"/>
          <a:ext cx="4060800" cy="4024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ransition>
    <p:pull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228600" y="762000"/>
            <a:ext cx="2286000" cy="4343400"/>
          </a:xfrm>
          <a:prstGeom prst="rect">
            <a:avLst/>
          </a:prstGeom>
          <a:gradFill rotWithShape="0">
            <a:gsLst>
              <a:gs pos="0">
                <a:srgbClr val="FFFFFF"/>
              </a:gs>
              <a:gs pos="100000">
                <a:srgbClr val="CCC0D9"/>
              </a:gs>
            </a:gsLst>
            <a:lin ang="5400000" scaled="1"/>
          </a:gradFill>
          <a:ln w="12700">
            <a:solidFill>
              <a:srgbClr val="B2A1C7"/>
            </a:solidFill>
            <a:miter lim="800000"/>
            <a:headEnd/>
            <a:tailEnd/>
          </a:ln>
          <a:effectLst>
            <a:outerShdw dist="107763" dir="18900000" algn="ctr" rotWithShape="0">
              <a:srgbClr val="3F3151">
                <a:alpha val="50000"/>
              </a:srgbClr>
            </a:outerShdw>
          </a:effectLst>
        </p:spPr>
        <p:txBody>
          <a:bodyPr/>
          <a:lstStyle/>
          <a:p>
            <a:pPr marL="177800" algn="ctr">
              <a:spcAft>
                <a:spcPts val="0"/>
              </a:spcAft>
              <a:defRPr/>
            </a:pPr>
            <a:r>
              <a:rPr lang="id-ID" sz="1400" b="1" dirty="0" smtClean="0">
                <a:latin typeface="Candara" pitchFamily="34" charset="0"/>
              </a:rPr>
              <a:t>Kondisi Aktual</a:t>
            </a:r>
            <a:endParaRPr lang="en-US" sz="1400" b="1" dirty="0" smtClean="0">
              <a:latin typeface="Candara" pitchFamily="34" charset="0"/>
            </a:endParaRPr>
          </a:p>
          <a:p>
            <a:pPr marL="177800" algn="ctr">
              <a:spcAft>
                <a:spcPts val="0"/>
              </a:spcAft>
              <a:defRPr/>
            </a:pPr>
            <a:endParaRPr lang="en-US" sz="1050" b="1" dirty="0" smtClean="0">
              <a:latin typeface="Candara" pitchFamily="34" charset="0"/>
            </a:endParaRPr>
          </a:p>
          <a:p>
            <a:pPr marL="177800">
              <a:spcAft>
                <a:spcPts val="0"/>
              </a:spcAft>
              <a:defRPr/>
            </a:pPr>
            <a:endParaRPr lang="id-ID" sz="500" b="1" dirty="0">
              <a:latin typeface="Candara" pitchFamily="34" charset="0"/>
            </a:endParaRPr>
          </a:p>
          <a:p>
            <a:pPr marL="180975" lvl="1" indent="-180975" algn="just">
              <a:spcAft>
                <a:spcPts val="0"/>
              </a:spcAft>
              <a:buFont typeface="Wingdings" pitchFamily="2" charset="2"/>
              <a:buChar char="q"/>
              <a:defRPr/>
            </a:pPr>
            <a:r>
              <a:rPr lang="id-ID" sz="1050" b="1" dirty="0">
                <a:latin typeface="Calibri" pitchFamily="34" charset="0"/>
              </a:rPr>
              <a:t>Tuntutan reformasi birokrasi  mensyaratkan PNS profesional, netral , sejahtera </a:t>
            </a:r>
            <a:endParaRPr lang="id-ID" sz="1050" dirty="0">
              <a:latin typeface="Times New Roman" pitchFamily="18" charset="0"/>
            </a:endParaRPr>
          </a:p>
          <a:p>
            <a:pPr marL="180975" lvl="1" indent="-180975" algn="just">
              <a:spcAft>
                <a:spcPts val="0"/>
              </a:spcAft>
              <a:buFont typeface="Wingdings" pitchFamily="2" charset="2"/>
              <a:buChar char="q"/>
              <a:defRPr/>
            </a:pPr>
            <a:r>
              <a:rPr lang="id-ID" sz="1050" b="1" dirty="0">
                <a:latin typeface="Calibri" pitchFamily="34" charset="0"/>
              </a:rPr>
              <a:t>Rendahnya pengakuan atas kinerja PNS</a:t>
            </a:r>
            <a:endParaRPr lang="id-ID" sz="1050" dirty="0">
              <a:latin typeface="Times New Roman" pitchFamily="18" charset="0"/>
            </a:endParaRPr>
          </a:p>
          <a:p>
            <a:pPr marL="180975" lvl="1" indent="-180975" algn="just">
              <a:buClrTx/>
              <a:buSzPct val="100000"/>
              <a:buFont typeface="Wingdings" pitchFamily="2" charset="2"/>
              <a:buChar char="q"/>
            </a:pPr>
            <a:r>
              <a:rPr lang="en-US" sz="1050" b="1" dirty="0" err="1" smtClean="0"/>
              <a:t>Masih</a:t>
            </a:r>
            <a:r>
              <a:rPr lang="en-US" sz="1050" b="1" dirty="0" smtClean="0"/>
              <a:t> </a:t>
            </a:r>
            <a:r>
              <a:rPr lang="en-US" sz="1050" b="1" dirty="0" err="1" smtClean="0"/>
              <a:t>banyak</a:t>
            </a:r>
            <a:r>
              <a:rPr lang="en-US" sz="1050" b="1" dirty="0" smtClean="0"/>
              <a:t> </a:t>
            </a:r>
            <a:r>
              <a:rPr lang="en-US" sz="1050" b="1" dirty="0" err="1" smtClean="0"/>
              <a:t>jabatan</a:t>
            </a:r>
            <a:r>
              <a:rPr lang="en-US" sz="1050" b="1" dirty="0" smtClean="0"/>
              <a:t> yang </a:t>
            </a:r>
            <a:r>
              <a:rPr lang="en-US" sz="1050" b="1" dirty="0" err="1" smtClean="0"/>
              <a:t>belum</a:t>
            </a:r>
            <a:r>
              <a:rPr lang="en-US" sz="1050" b="1" dirty="0" smtClean="0"/>
              <a:t> </a:t>
            </a:r>
            <a:r>
              <a:rPr lang="en-US" sz="1050" b="1" dirty="0" err="1" smtClean="0"/>
              <a:t>berbasis</a:t>
            </a:r>
            <a:r>
              <a:rPr lang="en-US" sz="1050" b="1" dirty="0" smtClean="0"/>
              <a:t> </a:t>
            </a:r>
            <a:r>
              <a:rPr lang="en-US" sz="1050" b="1" dirty="0" err="1" smtClean="0"/>
              <a:t>fungsi</a:t>
            </a:r>
            <a:r>
              <a:rPr lang="en-US" sz="1050" b="1" dirty="0" smtClean="0"/>
              <a:t> </a:t>
            </a:r>
            <a:r>
              <a:rPr lang="en-US" sz="1050" b="1" dirty="0" err="1" smtClean="0"/>
              <a:t>kerja</a:t>
            </a:r>
            <a:r>
              <a:rPr lang="en-US" sz="1050" b="1" dirty="0" smtClean="0"/>
              <a:t>;</a:t>
            </a:r>
          </a:p>
          <a:p>
            <a:pPr marL="180975" lvl="1" indent="-180975" algn="just">
              <a:buClrTx/>
              <a:buSzPct val="100000"/>
              <a:buFont typeface="Wingdings" pitchFamily="2" charset="2"/>
              <a:buChar char="q"/>
            </a:pPr>
            <a:r>
              <a:rPr lang="en-US" sz="1050" b="1" dirty="0" err="1" smtClean="0"/>
              <a:t>Banyak</a:t>
            </a:r>
            <a:r>
              <a:rPr lang="en-US" sz="1050" b="1" dirty="0" smtClean="0"/>
              <a:t> </a:t>
            </a:r>
            <a:r>
              <a:rPr lang="en-US" sz="1050" b="1" dirty="0" err="1" smtClean="0"/>
              <a:t>fungsi</a:t>
            </a:r>
            <a:r>
              <a:rPr lang="en-US" sz="1050" b="1" dirty="0" smtClean="0"/>
              <a:t> </a:t>
            </a:r>
            <a:r>
              <a:rPr lang="en-US" sz="1050" b="1" dirty="0" err="1" smtClean="0"/>
              <a:t>jabatan</a:t>
            </a:r>
            <a:r>
              <a:rPr lang="en-US" sz="1050" b="1" dirty="0" smtClean="0"/>
              <a:t> yang </a:t>
            </a:r>
            <a:r>
              <a:rPr lang="en-US" sz="1050" b="1" dirty="0" err="1" smtClean="0"/>
              <a:t>belum</a:t>
            </a:r>
            <a:r>
              <a:rPr lang="en-US" sz="1050" b="1" dirty="0" smtClean="0"/>
              <a:t> </a:t>
            </a:r>
            <a:r>
              <a:rPr lang="en-US" sz="1050" b="1" dirty="0" err="1" smtClean="0"/>
              <a:t>dirumuskan</a:t>
            </a:r>
            <a:r>
              <a:rPr lang="en-US" sz="1050" b="1" dirty="0" smtClean="0"/>
              <a:t> </a:t>
            </a:r>
            <a:r>
              <a:rPr lang="en-US" sz="1050" b="1" dirty="0" err="1" smtClean="0"/>
              <a:t>standar</a:t>
            </a:r>
            <a:r>
              <a:rPr lang="en-US" sz="1050" b="1" dirty="0" smtClean="0"/>
              <a:t> </a:t>
            </a:r>
            <a:r>
              <a:rPr lang="en-US" sz="1050" b="1" dirty="0" err="1" smtClean="0"/>
              <a:t>kompetensinya</a:t>
            </a:r>
            <a:r>
              <a:rPr lang="en-US" sz="1050" b="1" dirty="0" smtClean="0"/>
              <a:t>;</a:t>
            </a:r>
          </a:p>
          <a:p>
            <a:pPr marL="180975" lvl="1" indent="-180975" algn="just">
              <a:buClrTx/>
              <a:buSzPct val="100000"/>
              <a:buFont typeface="Wingdings" pitchFamily="2" charset="2"/>
              <a:buChar char="q"/>
            </a:pPr>
            <a:r>
              <a:rPr lang="en-US" sz="1050" b="1" dirty="0" err="1" smtClean="0"/>
              <a:t>Belum</a:t>
            </a:r>
            <a:r>
              <a:rPr lang="en-US" sz="1050" b="1" dirty="0" smtClean="0"/>
              <a:t> </a:t>
            </a:r>
            <a:r>
              <a:rPr lang="en-US" sz="1050" b="1" dirty="0" err="1" smtClean="0"/>
              <a:t>adanya</a:t>
            </a:r>
            <a:r>
              <a:rPr lang="en-US" sz="1050" b="1" dirty="0" smtClean="0"/>
              <a:t> </a:t>
            </a:r>
            <a:r>
              <a:rPr lang="en-US" sz="1050" b="1" dirty="0" err="1" smtClean="0"/>
              <a:t>pengukuran</a:t>
            </a:r>
            <a:r>
              <a:rPr lang="en-US" sz="1050" b="1" dirty="0" smtClean="0"/>
              <a:t> yang </a:t>
            </a:r>
            <a:r>
              <a:rPr lang="en-US" sz="1050" b="1" dirty="0" err="1" smtClean="0"/>
              <a:t>komprehensif</a:t>
            </a:r>
            <a:r>
              <a:rPr lang="en-US" sz="1050" b="1" dirty="0" smtClean="0"/>
              <a:t> </a:t>
            </a:r>
            <a:r>
              <a:rPr lang="en-US" sz="1050" b="1" dirty="0" err="1" smtClean="0"/>
              <a:t>terkait</a:t>
            </a:r>
            <a:r>
              <a:rPr lang="en-US" sz="1050" b="1" dirty="0" smtClean="0"/>
              <a:t> </a:t>
            </a:r>
            <a:r>
              <a:rPr lang="en-US" sz="1050" b="1" dirty="0" err="1" smtClean="0"/>
              <a:t>aspek</a:t>
            </a:r>
            <a:r>
              <a:rPr lang="en-US" sz="1050" b="1" dirty="0" smtClean="0"/>
              <a:t> </a:t>
            </a:r>
            <a:r>
              <a:rPr lang="en-US" sz="1050" b="1" dirty="0" err="1" smtClean="0"/>
              <a:t>kemampuan</a:t>
            </a:r>
            <a:r>
              <a:rPr lang="en-US" sz="1050" b="1" dirty="0" smtClean="0"/>
              <a:t> </a:t>
            </a:r>
            <a:r>
              <a:rPr lang="en-US" sz="1050" b="1" dirty="0" err="1" smtClean="0"/>
              <a:t>kompetensi</a:t>
            </a:r>
            <a:endParaRPr lang="en-US" sz="1050" b="1" dirty="0" smtClean="0"/>
          </a:p>
          <a:p>
            <a:pPr marL="180975" lvl="1" indent="-180975" algn="just">
              <a:spcAft>
                <a:spcPts val="0"/>
              </a:spcAft>
              <a:buFont typeface="Wingdings" pitchFamily="2" charset="2"/>
              <a:buChar char="q"/>
              <a:defRPr/>
            </a:pPr>
            <a:r>
              <a:rPr lang="id-ID" sz="1050" b="1" dirty="0" smtClean="0">
                <a:latin typeface="Calibri" pitchFamily="34" charset="0"/>
              </a:rPr>
              <a:t>Program </a:t>
            </a:r>
            <a:r>
              <a:rPr lang="id-ID" sz="1050" b="1" dirty="0">
                <a:latin typeface="Calibri" pitchFamily="34" charset="0"/>
              </a:rPr>
              <a:t>diklat belum mengacu kepada standar kompetensi </a:t>
            </a:r>
            <a:r>
              <a:rPr lang="en-US" sz="1050" b="1" dirty="0" smtClean="0">
                <a:latin typeface="Calibri" pitchFamily="34" charset="0"/>
              </a:rPr>
              <a:t>. </a:t>
            </a:r>
            <a:r>
              <a:rPr lang="id-ID" sz="1050" b="1" dirty="0" smtClean="0">
                <a:latin typeface="Calibri" pitchFamily="34" charset="0"/>
              </a:rPr>
              <a:t> </a:t>
            </a:r>
            <a:endParaRPr lang="id-ID" sz="1050" dirty="0">
              <a:latin typeface="Times New Roman" pitchFamily="18" charset="0"/>
            </a:endParaRPr>
          </a:p>
          <a:p>
            <a:pPr marL="180975" lvl="1" indent="-180975" algn="just">
              <a:spcAft>
                <a:spcPts val="0"/>
              </a:spcAft>
              <a:buFont typeface="Wingdings" pitchFamily="2" charset="2"/>
              <a:buChar char="q"/>
              <a:defRPr/>
            </a:pPr>
            <a:r>
              <a:rPr lang="en-US" sz="1050" b="1" dirty="0" err="1" smtClean="0">
                <a:latin typeface="Calibri" pitchFamily="34" charset="0"/>
              </a:rPr>
              <a:t>Tuntutan</a:t>
            </a:r>
            <a:r>
              <a:rPr lang="en-US" sz="1050" b="1" dirty="0" smtClean="0">
                <a:latin typeface="Calibri" pitchFamily="34" charset="0"/>
              </a:rPr>
              <a:t>  </a:t>
            </a:r>
            <a:r>
              <a:rPr lang="id-ID" sz="1050" b="1" dirty="0" smtClean="0">
                <a:latin typeface="Calibri" pitchFamily="34" charset="0"/>
              </a:rPr>
              <a:t>Visi </a:t>
            </a:r>
            <a:r>
              <a:rPr lang="id-ID" sz="1050" b="1" dirty="0">
                <a:latin typeface="Calibri" pitchFamily="34" charset="0"/>
              </a:rPr>
              <a:t>Misi  Instansi yang mengacu kepada RPJMN &amp; RPJMD guna tercapainya </a:t>
            </a:r>
            <a:r>
              <a:rPr lang="id-ID" sz="1050" b="1" dirty="0" smtClean="0">
                <a:latin typeface="Calibri" pitchFamily="34" charset="0"/>
              </a:rPr>
              <a:t>kesej</a:t>
            </a:r>
            <a:r>
              <a:rPr lang="en-US" sz="1050" b="1" dirty="0" smtClean="0">
                <a:latin typeface="Calibri" pitchFamily="34" charset="0"/>
              </a:rPr>
              <a:t>a</a:t>
            </a:r>
            <a:r>
              <a:rPr lang="id-ID" sz="1050" b="1" dirty="0" smtClean="0">
                <a:latin typeface="Calibri" pitchFamily="34" charset="0"/>
              </a:rPr>
              <a:t>hteraan </a:t>
            </a:r>
            <a:r>
              <a:rPr lang="id-ID" sz="1050" b="1" dirty="0">
                <a:latin typeface="Calibri" pitchFamily="34" charset="0"/>
              </a:rPr>
              <a:t>rakyat</a:t>
            </a:r>
            <a:endParaRPr lang="id-ID" sz="1050" dirty="0">
              <a:latin typeface="Times New Roman" pitchFamily="18" charset="0"/>
            </a:endParaRPr>
          </a:p>
          <a:p>
            <a:pPr marL="180975" lvl="1" indent="-180975" algn="just">
              <a:spcAft>
                <a:spcPts val="0"/>
              </a:spcAft>
              <a:buFont typeface="Wingdings" pitchFamily="2" charset="2"/>
              <a:buChar char="q"/>
              <a:defRPr/>
            </a:pPr>
            <a:r>
              <a:rPr lang="en-US" sz="1050" b="1" dirty="0" err="1" smtClean="0">
                <a:latin typeface="Calibri" pitchFamily="34" charset="0"/>
              </a:rPr>
              <a:t>Tingginya</a:t>
            </a:r>
            <a:r>
              <a:rPr lang="en-US" sz="1050" b="1" dirty="0" smtClean="0">
                <a:latin typeface="Calibri" pitchFamily="34" charset="0"/>
              </a:rPr>
              <a:t> </a:t>
            </a:r>
            <a:r>
              <a:rPr lang="en-US" sz="1050" b="1" dirty="0" err="1" smtClean="0">
                <a:latin typeface="Calibri" pitchFamily="34" charset="0"/>
              </a:rPr>
              <a:t>tuntutan</a:t>
            </a:r>
            <a:r>
              <a:rPr lang="en-US" sz="1050" b="1" dirty="0" smtClean="0">
                <a:latin typeface="Calibri" pitchFamily="34" charset="0"/>
              </a:rPr>
              <a:t> </a:t>
            </a:r>
            <a:r>
              <a:rPr lang="en-US" sz="1050" b="1" dirty="0" err="1" smtClean="0">
                <a:latin typeface="Calibri" pitchFamily="34" charset="0"/>
              </a:rPr>
              <a:t>kualitas</a:t>
            </a:r>
            <a:r>
              <a:rPr lang="en-US" sz="1050" b="1" dirty="0" smtClean="0">
                <a:latin typeface="Calibri" pitchFamily="34" charset="0"/>
              </a:rPr>
              <a:t> </a:t>
            </a:r>
            <a:r>
              <a:rPr lang="en-US" sz="1050" b="1" dirty="0" err="1" smtClean="0">
                <a:latin typeface="Calibri" pitchFamily="34" charset="0"/>
              </a:rPr>
              <a:t>pelayanan</a:t>
            </a:r>
            <a:r>
              <a:rPr lang="en-US" sz="1050" b="1" dirty="0" smtClean="0">
                <a:latin typeface="Calibri" pitchFamily="34" charset="0"/>
              </a:rPr>
              <a:t> </a:t>
            </a:r>
            <a:r>
              <a:rPr lang="en-US" sz="1050" b="1" dirty="0" err="1" smtClean="0">
                <a:latin typeface="Calibri" pitchFamily="34" charset="0"/>
              </a:rPr>
              <a:t>publik</a:t>
            </a:r>
            <a:r>
              <a:rPr lang="en-US" sz="1050" b="1" dirty="0" smtClean="0">
                <a:latin typeface="Calibri" pitchFamily="34" charset="0"/>
              </a:rPr>
              <a:t>.</a:t>
            </a:r>
            <a:endParaRPr lang="id-ID" sz="1050" dirty="0"/>
          </a:p>
        </p:txBody>
      </p:sp>
      <p:sp>
        <p:nvSpPr>
          <p:cNvPr id="15363" name="Text Box 3"/>
          <p:cNvSpPr txBox="1">
            <a:spLocks noChangeArrowheads="1"/>
          </p:cNvSpPr>
          <p:nvPr/>
        </p:nvSpPr>
        <p:spPr bwMode="auto">
          <a:xfrm>
            <a:off x="200027" y="107950"/>
            <a:ext cx="5362575" cy="349250"/>
          </a:xfrm>
          <a:prstGeom prst="rect">
            <a:avLst/>
          </a:prstGeom>
          <a:solidFill>
            <a:srgbClr val="FFFFFF"/>
          </a:solidFill>
          <a:ln w="9525">
            <a:solidFill>
              <a:srgbClr val="000000"/>
            </a:solidFill>
            <a:miter lim="800000"/>
            <a:headEnd/>
            <a:tailEnd/>
          </a:ln>
        </p:spPr>
        <p:txBody>
          <a:bodyPr/>
          <a:lstStyle/>
          <a:p>
            <a:pPr>
              <a:spcAft>
                <a:spcPts val="1000"/>
              </a:spcAft>
            </a:pPr>
            <a:r>
              <a:rPr lang="en-US" sz="2200" b="1" dirty="0" smtClean="0">
                <a:solidFill>
                  <a:srgbClr val="17365D"/>
                </a:solidFill>
                <a:latin typeface="Franklin Gothic Demi" pitchFamily="34" charset="0"/>
              </a:rPr>
              <a:t>PENGELOLAAN </a:t>
            </a:r>
            <a:r>
              <a:rPr lang="id-ID" sz="2200" b="1" dirty="0" smtClean="0">
                <a:solidFill>
                  <a:srgbClr val="17365D"/>
                </a:solidFill>
                <a:latin typeface="Franklin Gothic Demi" pitchFamily="34" charset="0"/>
              </a:rPr>
              <a:t>KOMPETENSI </a:t>
            </a:r>
            <a:r>
              <a:rPr lang="id-ID" sz="2200" b="1" dirty="0">
                <a:solidFill>
                  <a:srgbClr val="17365D"/>
                </a:solidFill>
                <a:latin typeface="Franklin Gothic Demi" pitchFamily="34" charset="0"/>
              </a:rPr>
              <a:t>PNS </a:t>
            </a:r>
            <a:endParaRPr lang="id-ID" dirty="0">
              <a:latin typeface="Franklin Gothic Demi" pitchFamily="34" charset="0"/>
            </a:endParaRPr>
          </a:p>
        </p:txBody>
      </p:sp>
      <p:sp>
        <p:nvSpPr>
          <p:cNvPr id="1028" name="AutoShape 4"/>
          <p:cNvSpPr>
            <a:spLocks noChangeArrowheads="1"/>
          </p:cNvSpPr>
          <p:nvPr/>
        </p:nvSpPr>
        <p:spPr bwMode="auto">
          <a:xfrm>
            <a:off x="1066802" y="5181600"/>
            <a:ext cx="438151" cy="304800"/>
          </a:xfrm>
          <a:prstGeom prst="downArrow">
            <a:avLst>
              <a:gd name="adj1" fmla="val 50000"/>
              <a:gd name="adj2" fmla="val 25000"/>
            </a:avLst>
          </a:prstGeom>
          <a:solidFill>
            <a:srgbClr val="243F60"/>
          </a:solidFill>
          <a:ln w="12700">
            <a:solidFill>
              <a:srgbClr val="D99594"/>
            </a:solidFill>
            <a:miter lim="800000"/>
            <a:headEnd/>
            <a:tailEnd/>
          </a:ln>
          <a:effectLst>
            <a:outerShdw dist="28398" dir="3806097" algn="ctr" rotWithShape="0">
              <a:srgbClr val="622423">
                <a:alpha val="50000"/>
              </a:srgbClr>
            </a:outerShdw>
          </a:effectLst>
        </p:spPr>
        <p:txBody>
          <a:bodyPr/>
          <a:lstStyle/>
          <a:p>
            <a:pPr fontAlgn="auto">
              <a:spcBef>
                <a:spcPts val="0"/>
              </a:spcBef>
              <a:spcAft>
                <a:spcPts val="0"/>
              </a:spcAft>
              <a:defRPr/>
            </a:pPr>
            <a:endParaRPr lang="id-ID">
              <a:latin typeface="+mn-lt"/>
              <a:cs typeface="+mn-cs"/>
            </a:endParaRPr>
          </a:p>
        </p:txBody>
      </p:sp>
      <p:sp>
        <p:nvSpPr>
          <p:cNvPr id="15365" name="Oval 5"/>
          <p:cNvSpPr>
            <a:spLocks noChangeArrowheads="1"/>
          </p:cNvSpPr>
          <p:nvPr/>
        </p:nvSpPr>
        <p:spPr bwMode="auto">
          <a:xfrm>
            <a:off x="304800" y="5562600"/>
            <a:ext cx="1914525" cy="838200"/>
          </a:xfrm>
          <a:prstGeom prst="ellipse">
            <a:avLst/>
          </a:prstGeom>
          <a:ln>
            <a:headEnd/>
            <a:tailEnd/>
          </a:ln>
        </p:spPr>
        <p:style>
          <a:lnRef idx="2">
            <a:schemeClr val="accent6"/>
          </a:lnRef>
          <a:fillRef idx="1">
            <a:schemeClr val="lt1"/>
          </a:fillRef>
          <a:effectRef idx="0">
            <a:schemeClr val="accent6"/>
          </a:effectRef>
          <a:fontRef idx="minor">
            <a:schemeClr val="dk1"/>
          </a:fontRef>
        </p:style>
        <p:txBody>
          <a:bodyPr lIns="36000" tIns="36000" rIns="36000" bIns="36000" anchor="ctr"/>
          <a:lstStyle/>
          <a:p>
            <a:pPr algn="ctr">
              <a:spcAft>
                <a:spcPts val="1000"/>
              </a:spcAft>
            </a:pPr>
            <a:r>
              <a:rPr lang="en-US" sz="1100" b="1" dirty="0" err="1" smtClean="0">
                <a:effectLst>
                  <a:outerShdw blurRad="38100" dist="38100" dir="2700000" algn="tl">
                    <a:srgbClr val="000000">
                      <a:alpha val="43137"/>
                    </a:srgbClr>
                  </a:outerShdw>
                </a:effectLst>
                <a:latin typeface="Candara" pitchFamily="34" charset="0"/>
              </a:rPr>
              <a:t>Penyesuaian</a:t>
            </a:r>
            <a:r>
              <a:rPr lang="en-US" sz="1100" b="1" dirty="0" smtClean="0">
                <a:effectLst>
                  <a:outerShdw blurRad="38100" dist="38100" dir="2700000" algn="tl">
                    <a:srgbClr val="000000">
                      <a:alpha val="43137"/>
                    </a:srgbClr>
                  </a:outerShdw>
                </a:effectLst>
                <a:latin typeface="Candara" pitchFamily="34" charset="0"/>
              </a:rPr>
              <a:t> </a:t>
            </a:r>
            <a:r>
              <a:rPr lang="en-US" sz="1100" b="1" dirty="0" err="1" smtClean="0">
                <a:effectLst>
                  <a:outerShdw blurRad="38100" dist="38100" dir="2700000" algn="tl">
                    <a:srgbClr val="000000">
                      <a:alpha val="43137"/>
                    </a:srgbClr>
                  </a:outerShdw>
                </a:effectLst>
                <a:latin typeface="Candara" pitchFamily="34" charset="0"/>
              </a:rPr>
              <a:t>Manajemen</a:t>
            </a:r>
            <a:r>
              <a:rPr lang="en-US" sz="1100" b="1" dirty="0" smtClean="0">
                <a:effectLst>
                  <a:outerShdw blurRad="38100" dist="38100" dir="2700000" algn="tl">
                    <a:srgbClr val="000000">
                      <a:alpha val="43137"/>
                    </a:srgbClr>
                  </a:outerShdw>
                </a:effectLst>
                <a:latin typeface="Candara" pitchFamily="34" charset="0"/>
              </a:rPr>
              <a:t> </a:t>
            </a:r>
            <a:r>
              <a:rPr lang="id-ID" sz="1100" b="1" dirty="0" smtClean="0">
                <a:effectLst>
                  <a:outerShdw blurRad="38100" dist="38100" dir="2700000" algn="tl">
                    <a:srgbClr val="000000">
                      <a:alpha val="43137"/>
                    </a:srgbClr>
                  </a:outerShdw>
                </a:effectLst>
                <a:latin typeface="Candara" pitchFamily="34" charset="0"/>
              </a:rPr>
              <a:t>PNS </a:t>
            </a:r>
            <a:endParaRPr lang="id-ID" dirty="0">
              <a:effectLst>
                <a:outerShdw blurRad="38100" dist="38100" dir="2700000" algn="tl">
                  <a:srgbClr val="000000">
                    <a:alpha val="43137"/>
                  </a:srgbClr>
                </a:outerShdw>
              </a:effectLst>
            </a:endParaRPr>
          </a:p>
        </p:txBody>
      </p:sp>
      <p:sp>
        <p:nvSpPr>
          <p:cNvPr id="1030" name="Rectangle 6"/>
          <p:cNvSpPr>
            <a:spLocks noChangeArrowheads="1"/>
          </p:cNvSpPr>
          <p:nvPr/>
        </p:nvSpPr>
        <p:spPr bwMode="auto">
          <a:xfrm>
            <a:off x="2743201" y="685802"/>
            <a:ext cx="2493963" cy="4424363"/>
          </a:xfrm>
          <a:prstGeom prst="rect">
            <a:avLst/>
          </a:prstGeom>
          <a:gradFill rotWithShape="0">
            <a:gsLst>
              <a:gs pos="0">
                <a:srgbClr val="FFFFFF"/>
              </a:gs>
              <a:gs pos="100000">
                <a:srgbClr val="FBD4B4"/>
              </a:gs>
            </a:gsLst>
            <a:lin ang="5400000" scaled="1"/>
          </a:gradFill>
          <a:ln w="12700">
            <a:solidFill>
              <a:srgbClr val="FABF8F"/>
            </a:solidFill>
            <a:miter lim="800000"/>
            <a:headEnd/>
            <a:tailEnd/>
          </a:ln>
          <a:effectLst>
            <a:outerShdw dist="107763" dir="18900000" algn="ctr" rotWithShape="0">
              <a:srgbClr val="974706">
                <a:alpha val="50000"/>
              </a:srgbClr>
            </a:outerShdw>
          </a:effectLst>
        </p:spPr>
        <p:txBody>
          <a:bodyPr/>
          <a:lstStyle/>
          <a:p>
            <a:pPr marL="177800" indent="-177800" algn="just">
              <a:spcAft>
                <a:spcPts val="1000"/>
              </a:spcAft>
              <a:buFont typeface="Symbol" pitchFamily="18" charset="2"/>
              <a:buChar char="·"/>
              <a:defRPr/>
            </a:pPr>
            <a:r>
              <a:rPr lang="id-ID" sz="1050" b="1" dirty="0" smtClean="0">
                <a:latin typeface="Calibri" pitchFamily="34" charset="0"/>
              </a:rPr>
              <a:t>UU  NOMOR 43 TAHUN 1999  Ps 17 (2)</a:t>
            </a:r>
          </a:p>
          <a:p>
            <a:pPr marL="177800" indent="-177800" algn="just">
              <a:buFont typeface="Symbol" pitchFamily="18" charset="2"/>
              <a:buChar char="·"/>
              <a:defRPr/>
            </a:pPr>
            <a:r>
              <a:rPr lang="id-ID" sz="1050" b="1" dirty="0" smtClean="0">
                <a:latin typeface="Calibri" pitchFamily="34" charset="0"/>
              </a:rPr>
              <a:t>UU 32 TAHUN 2004 </a:t>
            </a:r>
            <a:r>
              <a:rPr lang="en-US" sz="1050" b="1" dirty="0" err="1" smtClean="0">
                <a:latin typeface="Calibri" pitchFamily="34" charset="0"/>
              </a:rPr>
              <a:t>jo</a:t>
            </a:r>
            <a:r>
              <a:rPr lang="en-US" sz="1050" b="1" dirty="0" smtClean="0">
                <a:latin typeface="Calibri" pitchFamily="34" charset="0"/>
              </a:rPr>
              <a:t>. UU 12 </a:t>
            </a:r>
            <a:r>
              <a:rPr lang="en-US" sz="1050" b="1" dirty="0" err="1" smtClean="0">
                <a:latin typeface="Calibri" pitchFamily="34" charset="0"/>
              </a:rPr>
              <a:t>Tahun</a:t>
            </a:r>
            <a:r>
              <a:rPr lang="en-US" sz="1050" b="1" dirty="0" smtClean="0">
                <a:latin typeface="Calibri" pitchFamily="34" charset="0"/>
              </a:rPr>
              <a:t> 2008 </a:t>
            </a:r>
            <a:r>
              <a:rPr lang="id-ID" sz="1050" b="1" dirty="0" smtClean="0">
                <a:latin typeface="Calibri" pitchFamily="34" charset="0"/>
              </a:rPr>
              <a:t>TENTANG PEMERINTAHAN DAERAH Pasal 129  (2) &amp; Pasal 133</a:t>
            </a:r>
            <a:endParaRPr lang="en-US" sz="1050" b="1" dirty="0" smtClean="0">
              <a:latin typeface="Calibri" pitchFamily="34" charset="0"/>
            </a:endParaRPr>
          </a:p>
          <a:p>
            <a:pPr marL="177800" indent="-177800" algn="just">
              <a:buFont typeface="Symbol" pitchFamily="18" charset="2"/>
              <a:buChar char="·"/>
              <a:defRPr/>
            </a:pPr>
            <a:endParaRPr lang="id-ID" sz="1050" b="1" dirty="0" smtClean="0">
              <a:latin typeface="Calibri" pitchFamily="34" charset="0"/>
            </a:endParaRPr>
          </a:p>
          <a:p>
            <a:pPr marL="177800" indent="-177800" algn="just">
              <a:buFont typeface="Symbol" pitchFamily="18" charset="2"/>
              <a:buChar char="·"/>
              <a:defRPr/>
            </a:pPr>
            <a:r>
              <a:rPr lang="id-ID" sz="1050" b="1" dirty="0" smtClean="0">
                <a:latin typeface="Calibri" pitchFamily="34" charset="0"/>
              </a:rPr>
              <a:t>PP NOMOR 100 TAHUN 2000 </a:t>
            </a:r>
            <a:r>
              <a:rPr lang="en-US" sz="1050" b="1" dirty="0" err="1" smtClean="0">
                <a:latin typeface="Calibri" pitchFamily="34" charset="0"/>
              </a:rPr>
              <a:t>jo</a:t>
            </a:r>
            <a:r>
              <a:rPr lang="en-US" sz="1050" b="1" dirty="0" smtClean="0">
                <a:latin typeface="Calibri" pitchFamily="34" charset="0"/>
              </a:rPr>
              <a:t>. </a:t>
            </a:r>
            <a:r>
              <a:rPr lang="id-ID" sz="1050" b="1" dirty="0" smtClean="0">
                <a:latin typeface="Calibri" pitchFamily="34" charset="0"/>
              </a:rPr>
              <a:t>PP 13 TAHUN 2002   TENTANG   PENGANGKATAN PEGAWAI NEGERI SIPIL DALAM JABATAN STRUKTURAL</a:t>
            </a:r>
            <a:endParaRPr lang="en-US" sz="1050" b="1" dirty="0" smtClean="0">
              <a:latin typeface="Calibri" pitchFamily="34" charset="0"/>
            </a:endParaRPr>
          </a:p>
          <a:p>
            <a:pPr marL="177800" indent="-177800" algn="just">
              <a:buFont typeface="Symbol" pitchFamily="18" charset="2"/>
              <a:buChar char="·"/>
              <a:defRPr/>
            </a:pPr>
            <a:endParaRPr lang="id-ID" sz="1050" b="1" dirty="0" smtClean="0">
              <a:latin typeface="Calibri" pitchFamily="34" charset="0"/>
            </a:endParaRPr>
          </a:p>
          <a:p>
            <a:pPr marL="177800" indent="-177800" algn="just">
              <a:buFont typeface="Symbol" pitchFamily="18" charset="2"/>
              <a:buChar char="·"/>
              <a:defRPr/>
            </a:pPr>
            <a:r>
              <a:rPr lang="id-ID" sz="1050" b="1" dirty="0" smtClean="0">
                <a:latin typeface="Calibri" pitchFamily="34" charset="0"/>
              </a:rPr>
              <a:t>PP NOMOR 101 TAHUN 2000 TENTANG PENDIDIKAN DAN PELATIHAN JABATAN PNS  Pasal 3 ; Pasal 9 ; Pasal 11 ; Pasal 16 ; Pasal 17 ;</a:t>
            </a:r>
            <a:endParaRPr lang="en-US" sz="1050" b="1" dirty="0" smtClean="0">
              <a:latin typeface="Calibri" pitchFamily="34" charset="0"/>
            </a:endParaRPr>
          </a:p>
          <a:p>
            <a:pPr marL="177800" indent="-177800" algn="just">
              <a:defRPr/>
            </a:pPr>
            <a:r>
              <a:rPr lang="id-ID" sz="1050" b="1" dirty="0" smtClean="0">
                <a:latin typeface="Calibri" pitchFamily="34" charset="0"/>
              </a:rPr>
              <a:t>  </a:t>
            </a:r>
          </a:p>
          <a:p>
            <a:pPr marL="177800" lvl="0" indent="-177800" algn="just">
              <a:buFont typeface="Symbol" pitchFamily="18" charset="2"/>
              <a:buChar char="·"/>
            </a:pPr>
            <a:r>
              <a:rPr lang="en-US" sz="1050" b="1" dirty="0" err="1" smtClean="0">
                <a:latin typeface="Calibri" pitchFamily="34" charset="0"/>
              </a:rPr>
              <a:t>Peraturan</a:t>
            </a:r>
            <a:r>
              <a:rPr lang="en-US" sz="1050" b="1" dirty="0" smtClean="0">
                <a:latin typeface="Calibri" pitchFamily="34" charset="0"/>
              </a:rPr>
              <a:t> </a:t>
            </a:r>
            <a:r>
              <a:rPr lang="en-US" sz="1050" b="1" dirty="0" err="1" smtClean="0">
                <a:latin typeface="Calibri" pitchFamily="34" charset="0"/>
              </a:rPr>
              <a:t>Kepala</a:t>
            </a:r>
            <a:r>
              <a:rPr lang="en-US" sz="1050" b="1" dirty="0" smtClean="0">
                <a:latin typeface="Calibri" pitchFamily="34" charset="0"/>
              </a:rPr>
              <a:t> BKN No 7 </a:t>
            </a:r>
            <a:r>
              <a:rPr lang="en-US" sz="1050" b="1" dirty="0" err="1" smtClean="0">
                <a:latin typeface="Calibri" pitchFamily="34" charset="0"/>
              </a:rPr>
              <a:t>Tahun</a:t>
            </a:r>
            <a:r>
              <a:rPr lang="en-US" sz="1050" b="1" dirty="0" smtClean="0">
                <a:latin typeface="Calibri" pitchFamily="34" charset="0"/>
              </a:rPr>
              <a:t> 2013 </a:t>
            </a:r>
            <a:r>
              <a:rPr lang="en-US" sz="1050" b="1" dirty="0" err="1" smtClean="0">
                <a:latin typeface="Calibri" pitchFamily="34" charset="0"/>
              </a:rPr>
              <a:t>tentang</a:t>
            </a:r>
            <a:r>
              <a:rPr lang="en-US" sz="1050" b="1" dirty="0" smtClean="0">
                <a:latin typeface="Calibri" pitchFamily="34" charset="0"/>
              </a:rPr>
              <a:t>  </a:t>
            </a:r>
            <a:r>
              <a:rPr lang="en-US" sz="1050" b="1" dirty="0" err="1" smtClean="0">
                <a:latin typeface="Calibri" pitchFamily="34" charset="0"/>
              </a:rPr>
              <a:t>Pedoman</a:t>
            </a:r>
            <a:r>
              <a:rPr lang="en-US" sz="1050" b="1" dirty="0" smtClean="0">
                <a:latin typeface="Calibri" pitchFamily="34" charset="0"/>
              </a:rPr>
              <a:t> </a:t>
            </a:r>
            <a:r>
              <a:rPr lang="en-US" sz="1050" b="1" dirty="0" err="1" smtClean="0">
                <a:latin typeface="Calibri" pitchFamily="34" charset="0"/>
              </a:rPr>
              <a:t>Penyusunan</a:t>
            </a:r>
            <a:r>
              <a:rPr lang="en-US" sz="1050" b="1" dirty="0" smtClean="0">
                <a:latin typeface="Calibri" pitchFamily="34" charset="0"/>
              </a:rPr>
              <a:t> </a:t>
            </a:r>
            <a:r>
              <a:rPr lang="en-US" sz="1050" b="1" dirty="0" err="1" smtClean="0">
                <a:latin typeface="Calibri" pitchFamily="34" charset="0"/>
              </a:rPr>
              <a:t>Standar</a:t>
            </a:r>
            <a:r>
              <a:rPr lang="en-US" sz="1050" b="1" dirty="0" smtClean="0">
                <a:latin typeface="Calibri" pitchFamily="34" charset="0"/>
              </a:rPr>
              <a:t> </a:t>
            </a:r>
            <a:r>
              <a:rPr lang="en-US" sz="1050" b="1" dirty="0" err="1" smtClean="0">
                <a:latin typeface="Calibri" pitchFamily="34" charset="0"/>
              </a:rPr>
              <a:t>Kompetensi</a:t>
            </a:r>
            <a:r>
              <a:rPr lang="en-US" sz="1050" b="1" dirty="0" smtClean="0">
                <a:latin typeface="Calibri" pitchFamily="34" charset="0"/>
              </a:rPr>
              <a:t> </a:t>
            </a:r>
            <a:r>
              <a:rPr lang="en-US" sz="1050" b="1" dirty="0" err="1" smtClean="0">
                <a:latin typeface="Calibri" pitchFamily="34" charset="0"/>
              </a:rPr>
              <a:t>Manajerial</a:t>
            </a:r>
            <a:endParaRPr lang="en-US" sz="1050" b="1" dirty="0" smtClean="0">
              <a:latin typeface="Calibri" pitchFamily="34" charset="0"/>
            </a:endParaRPr>
          </a:p>
          <a:p>
            <a:pPr marL="177800" lvl="0" indent="-177800" algn="just">
              <a:buFont typeface="Symbol" pitchFamily="18" charset="2"/>
              <a:buChar char="·"/>
            </a:pPr>
            <a:endParaRPr lang="en-US" sz="1050" b="1" dirty="0" smtClean="0">
              <a:latin typeface="Calibri" pitchFamily="34" charset="0"/>
            </a:endParaRPr>
          </a:p>
          <a:p>
            <a:pPr marL="177800" lvl="0" indent="-177800" algn="just">
              <a:buFont typeface="Symbol" pitchFamily="18" charset="2"/>
              <a:buChar char="·"/>
            </a:pPr>
            <a:r>
              <a:rPr lang="en-US" sz="1050" b="1" dirty="0" err="1" smtClean="0">
                <a:latin typeface="Calibri" pitchFamily="34" charset="0"/>
              </a:rPr>
              <a:t>Peraturan</a:t>
            </a:r>
            <a:r>
              <a:rPr lang="en-US" sz="1050" b="1" dirty="0" smtClean="0">
                <a:latin typeface="Calibri" pitchFamily="34" charset="0"/>
              </a:rPr>
              <a:t> </a:t>
            </a:r>
            <a:r>
              <a:rPr lang="en-US" sz="1050" b="1" dirty="0" err="1" smtClean="0">
                <a:latin typeface="Calibri" pitchFamily="34" charset="0"/>
              </a:rPr>
              <a:t>Kepala</a:t>
            </a:r>
            <a:r>
              <a:rPr lang="en-US" sz="1050" b="1" dirty="0" smtClean="0">
                <a:latin typeface="Calibri" pitchFamily="34" charset="0"/>
              </a:rPr>
              <a:t> BKN No 8 </a:t>
            </a:r>
            <a:r>
              <a:rPr lang="en-US" sz="1050" b="1" dirty="0" err="1" smtClean="0">
                <a:latin typeface="Calibri" pitchFamily="34" charset="0"/>
              </a:rPr>
              <a:t>Tahun</a:t>
            </a:r>
            <a:r>
              <a:rPr lang="en-US" sz="1050" b="1" dirty="0" smtClean="0">
                <a:latin typeface="Calibri" pitchFamily="34" charset="0"/>
              </a:rPr>
              <a:t> 2013 </a:t>
            </a:r>
            <a:r>
              <a:rPr lang="en-US" sz="1050" b="1" dirty="0" err="1" smtClean="0">
                <a:latin typeface="Calibri" pitchFamily="34" charset="0"/>
              </a:rPr>
              <a:t>tentang</a:t>
            </a:r>
            <a:r>
              <a:rPr lang="en-US" sz="1050" b="1" dirty="0" smtClean="0">
                <a:latin typeface="Calibri" pitchFamily="34" charset="0"/>
              </a:rPr>
              <a:t> </a:t>
            </a:r>
            <a:r>
              <a:rPr lang="en-US" sz="1050" b="1" dirty="0" err="1" smtClean="0">
                <a:latin typeface="Calibri" pitchFamily="34" charset="0"/>
              </a:rPr>
              <a:t>Pedoman</a:t>
            </a:r>
            <a:r>
              <a:rPr lang="en-US" sz="1050" b="1" dirty="0" smtClean="0">
                <a:latin typeface="Calibri" pitchFamily="34" charset="0"/>
              </a:rPr>
              <a:t> </a:t>
            </a:r>
            <a:r>
              <a:rPr lang="en-US" sz="1050" b="1" dirty="0" err="1" smtClean="0">
                <a:latin typeface="Calibri" pitchFamily="34" charset="0"/>
              </a:rPr>
              <a:t>Perumusan</a:t>
            </a:r>
            <a:r>
              <a:rPr lang="en-US" sz="1050" b="1" dirty="0" smtClean="0">
                <a:latin typeface="Calibri" pitchFamily="34" charset="0"/>
              </a:rPr>
              <a:t> </a:t>
            </a:r>
            <a:r>
              <a:rPr lang="en-US" sz="1050" b="1" dirty="0" err="1" smtClean="0">
                <a:latin typeface="Calibri" pitchFamily="34" charset="0"/>
              </a:rPr>
              <a:t>Standar</a:t>
            </a:r>
            <a:r>
              <a:rPr lang="en-US" sz="1050" b="1" dirty="0" smtClean="0">
                <a:latin typeface="Calibri" pitchFamily="34" charset="0"/>
              </a:rPr>
              <a:t> </a:t>
            </a:r>
            <a:r>
              <a:rPr lang="en-US" sz="1050" b="1" dirty="0" err="1" smtClean="0">
                <a:latin typeface="Calibri" pitchFamily="34" charset="0"/>
              </a:rPr>
              <a:t>Kompetensi</a:t>
            </a:r>
            <a:r>
              <a:rPr lang="en-US" sz="1050" b="1" dirty="0" smtClean="0">
                <a:latin typeface="Calibri" pitchFamily="34" charset="0"/>
              </a:rPr>
              <a:t> </a:t>
            </a:r>
            <a:r>
              <a:rPr lang="en-US" sz="1050" b="1" dirty="0" err="1" smtClean="0">
                <a:latin typeface="Calibri" pitchFamily="34" charset="0"/>
              </a:rPr>
              <a:t>Teknis</a:t>
            </a:r>
            <a:r>
              <a:rPr lang="en-US" sz="1050" b="1" dirty="0" smtClean="0">
                <a:latin typeface="Calibri" pitchFamily="34" charset="0"/>
              </a:rPr>
              <a:t> PN</a:t>
            </a:r>
            <a:r>
              <a:rPr lang="en-US" sz="1100" b="1" dirty="0" smtClean="0">
                <a:latin typeface="Calibri" pitchFamily="34" charset="0"/>
                <a:cs typeface="Arial" pitchFamily="34" charset="0"/>
              </a:rPr>
              <a:t>S</a:t>
            </a:r>
            <a:endParaRPr lang="id-ID" dirty="0">
              <a:latin typeface="Calibri" pitchFamily="34" charset="0"/>
            </a:endParaRPr>
          </a:p>
        </p:txBody>
      </p:sp>
      <p:sp>
        <p:nvSpPr>
          <p:cNvPr id="15367" name="AutoShape 7"/>
          <p:cNvSpPr>
            <a:spLocks noChangeArrowheads="1"/>
          </p:cNvSpPr>
          <p:nvPr/>
        </p:nvSpPr>
        <p:spPr bwMode="auto">
          <a:xfrm>
            <a:off x="5410201" y="2133600"/>
            <a:ext cx="349251" cy="412750"/>
          </a:xfrm>
          <a:prstGeom prst="rightArrow">
            <a:avLst>
              <a:gd name="adj1" fmla="val 50000"/>
              <a:gd name="adj2" fmla="val 25000"/>
            </a:avLst>
          </a:prstGeom>
          <a:solidFill>
            <a:srgbClr val="31849B"/>
          </a:solidFill>
          <a:ln w="63500" cmpd="thickThin">
            <a:solidFill>
              <a:srgbClr val="F79646"/>
            </a:solidFill>
            <a:miter lim="800000"/>
            <a:headEnd/>
            <a:tailEnd/>
          </a:ln>
        </p:spPr>
        <p:txBody>
          <a:bodyPr/>
          <a:lstStyle/>
          <a:p>
            <a:endParaRPr lang="id-ID">
              <a:latin typeface="Lucida Sans Unicode" pitchFamily="34" charset="0"/>
            </a:endParaRPr>
          </a:p>
        </p:txBody>
      </p:sp>
      <p:sp>
        <p:nvSpPr>
          <p:cNvPr id="1033" name="Rectangle 9"/>
          <p:cNvSpPr>
            <a:spLocks noChangeArrowheads="1"/>
          </p:cNvSpPr>
          <p:nvPr/>
        </p:nvSpPr>
        <p:spPr bwMode="auto">
          <a:xfrm>
            <a:off x="5867400" y="228602"/>
            <a:ext cx="2971800" cy="4970463"/>
          </a:xfrm>
          <a:prstGeom prst="rect">
            <a:avLst/>
          </a:prstGeom>
          <a:gradFill rotWithShape="0">
            <a:gsLst>
              <a:gs pos="0">
                <a:srgbClr val="FFFFFF"/>
              </a:gs>
              <a:gs pos="100000">
                <a:srgbClr val="E5B8B7"/>
              </a:gs>
            </a:gsLst>
            <a:lin ang="5400000" scaled="1"/>
          </a:gradFill>
          <a:ln w="12700">
            <a:solidFill>
              <a:srgbClr val="D99594"/>
            </a:solidFill>
            <a:miter lim="800000"/>
            <a:headEnd/>
            <a:tailEnd/>
          </a:ln>
          <a:effectLst>
            <a:outerShdw dist="107763" dir="18900000" algn="ctr" rotWithShape="0">
              <a:srgbClr val="622423">
                <a:alpha val="50000"/>
              </a:srgbClr>
            </a:outerShdw>
          </a:effectLst>
        </p:spPr>
        <p:txBody>
          <a:bodyPr/>
          <a:lstStyle/>
          <a:p>
            <a:pPr marL="177800" indent="-177800" algn="just">
              <a:spcAft>
                <a:spcPts val="1000"/>
              </a:spcAft>
              <a:buFont typeface="Wingdings" pitchFamily="2" charset="2"/>
              <a:buChar char="ü"/>
              <a:defRPr/>
            </a:pPr>
            <a:endParaRPr lang="en-US" sz="900" b="1" dirty="0" smtClean="0">
              <a:latin typeface="Corbel" pitchFamily="34" charset="0"/>
              <a:cs typeface="Arial" pitchFamily="34" charset="0"/>
            </a:endParaRPr>
          </a:p>
          <a:p>
            <a:pPr marL="177800" indent="-177800" algn="just">
              <a:spcAft>
                <a:spcPts val="1000"/>
              </a:spcAft>
              <a:defRPr/>
            </a:pPr>
            <a:endParaRPr lang="en-US" sz="900" b="1" dirty="0" smtClean="0">
              <a:latin typeface="Corbel" pitchFamily="34" charset="0"/>
              <a:cs typeface="Arial" pitchFamily="34" charset="0"/>
            </a:endParaRP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Membangun </a:t>
            </a:r>
            <a:r>
              <a:rPr lang="id-ID" sz="1000" b="1" dirty="0">
                <a:latin typeface="Corbel" pitchFamily="34" charset="0"/>
                <a:cs typeface="Arial" pitchFamily="34" charset="0"/>
              </a:rPr>
              <a:t>paradigma baru proses  dari </a:t>
            </a:r>
            <a:r>
              <a:rPr lang="id-ID" sz="1000" b="1" dirty="0" smtClean="0">
                <a:latin typeface="Corbel" pitchFamily="34" charset="0"/>
                <a:cs typeface="Arial" pitchFamily="34" charset="0"/>
              </a:rPr>
              <a:t>“</a:t>
            </a:r>
            <a:r>
              <a:rPr lang="en-US" sz="1000" b="1" i="1" dirty="0" smtClean="0">
                <a:latin typeface="Corbel" pitchFamily="34" charset="0"/>
                <a:cs typeface="Arial" pitchFamily="34" charset="0"/>
              </a:rPr>
              <a:t>career based</a:t>
            </a:r>
            <a:r>
              <a:rPr lang="id-ID" sz="1000" b="1" i="1" dirty="0" smtClean="0">
                <a:latin typeface="Corbel" pitchFamily="34" charset="0"/>
                <a:cs typeface="Arial" pitchFamily="34" charset="0"/>
              </a:rPr>
              <a:t>”    </a:t>
            </a:r>
            <a:r>
              <a:rPr lang="id-ID" sz="1000" b="1" dirty="0" smtClean="0">
                <a:latin typeface="Corbel" pitchFamily="34" charset="0"/>
                <a:cs typeface="Arial" pitchFamily="34" charset="0"/>
              </a:rPr>
              <a:t>menjadi </a:t>
            </a:r>
            <a:r>
              <a:rPr lang="en-US" sz="1000" b="1" dirty="0" smtClean="0">
                <a:latin typeface="Corbel" pitchFamily="34" charset="0"/>
                <a:cs typeface="Arial" pitchFamily="34" charset="0"/>
              </a:rPr>
              <a:t> </a:t>
            </a:r>
            <a:r>
              <a:rPr lang="id-ID" sz="1000" b="1" dirty="0" smtClean="0">
                <a:latin typeface="Corbel" pitchFamily="34" charset="0"/>
                <a:cs typeface="Arial" pitchFamily="34" charset="0"/>
              </a:rPr>
              <a:t>“</a:t>
            </a:r>
            <a:r>
              <a:rPr lang="id-ID" sz="1000" b="1" i="1" dirty="0">
                <a:latin typeface="Corbel" pitchFamily="34" charset="0"/>
                <a:cs typeface="Arial" pitchFamily="34" charset="0"/>
              </a:rPr>
              <a:t>Job </a:t>
            </a:r>
            <a:r>
              <a:rPr lang="en-US" sz="1000" b="1" i="1" dirty="0" smtClean="0">
                <a:latin typeface="Corbel" pitchFamily="34" charset="0"/>
                <a:cs typeface="Arial" pitchFamily="34" charset="0"/>
              </a:rPr>
              <a:t>base</a:t>
            </a:r>
            <a:r>
              <a:rPr lang="id-ID" sz="1000" b="1" i="1" dirty="0" smtClean="0">
                <a:latin typeface="Corbel" pitchFamily="34" charset="0"/>
                <a:cs typeface="Arial" pitchFamily="34" charset="0"/>
              </a:rPr>
              <a:t>d</a:t>
            </a:r>
            <a:r>
              <a:rPr lang="id-ID" sz="1000" b="1" dirty="0">
                <a:latin typeface="Corbel" pitchFamily="34" charset="0"/>
                <a:cs typeface="Arial" pitchFamily="34" charset="0"/>
              </a:rPr>
              <a:t>” </a:t>
            </a: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Menggunakan </a:t>
            </a:r>
            <a:r>
              <a:rPr lang="id-ID" sz="1000" b="1" dirty="0">
                <a:latin typeface="Corbel" pitchFamily="34" charset="0"/>
                <a:cs typeface="Arial" pitchFamily="34" charset="0"/>
              </a:rPr>
              <a:t>pendekatan bukti kerja dalam proses laporan kerja dan penilaian kinerja , dimana bukti tersebut dapat diacu pada proses uji kompetensi sebagai bukti kompeten dalam </a:t>
            </a:r>
            <a:r>
              <a:rPr lang="en-US" sz="1000" b="1" dirty="0" err="1" smtClean="0">
                <a:latin typeface="Corbel" pitchFamily="34" charset="0"/>
                <a:cs typeface="Arial" pitchFamily="34" charset="0"/>
              </a:rPr>
              <a:t>pekerjaan</a:t>
            </a:r>
            <a:endParaRPr lang="id-ID" sz="1000" b="1" dirty="0">
              <a:latin typeface="Corbel" pitchFamily="34" charset="0"/>
              <a:cs typeface="Arial" pitchFamily="34" charset="0"/>
            </a:endParaRP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Menyertakan </a:t>
            </a:r>
            <a:r>
              <a:rPr lang="id-ID" sz="1000" b="1" dirty="0">
                <a:latin typeface="Corbel" pitchFamily="34" charset="0"/>
                <a:cs typeface="Arial" pitchFamily="34" charset="0"/>
              </a:rPr>
              <a:t>pendekatan uji kompetensi dalam proses ujian dinas dan penyetaraan pangkat , serta menggunakan hasil uji kompetensi sebagai pertimbangan kenaikan pangkat</a:t>
            </a: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Menempatkan </a:t>
            </a:r>
            <a:r>
              <a:rPr lang="id-ID" sz="1000" b="1" dirty="0">
                <a:latin typeface="Corbel" pitchFamily="34" charset="0"/>
                <a:cs typeface="Arial" pitchFamily="34" charset="0"/>
              </a:rPr>
              <a:t>pegawai pada jabatan dan isntansi yang sesuai dengan kompetensi </a:t>
            </a:r>
            <a:r>
              <a:rPr lang="id-ID" sz="1000" b="1" dirty="0" smtClean="0">
                <a:latin typeface="Corbel" pitchFamily="34" charset="0"/>
                <a:cs typeface="Arial" pitchFamily="34" charset="0"/>
              </a:rPr>
              <a:t>yang </a:t>
            </a:r>
            <a:r>
              <a:rPr lang="id-ID" sz="1000" b="1" dirty="0">
                <a:latin typeface="Corbel" pitchFamily="34" charset="0"/>
                <a:cs typeface="Arial" pitchFamily="34" charset="0"/>
              </a:rPr>
              <a:t>dimiliki .</a:t>
            </a: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Menjadikan </a:t>
            </a:r>
            <a:r>
              <a:rPr lang="id-ID" sz="1000" b="1" dirty="0">
                <a:latin typeface="Corbel" pitchFamily="34" charset="0"/>
                <a:cs typeface="Arial" pitchFamily="34" charset="0"/>
              </a:rPr>
              <a:t>alur karir pegawai setara dengan alur capaian kualifikasi kompetensi sesuai </a:t>
            </a:r>
            <a:r>
              <a:rPr lang="id-ID" sz="1000" b="1" dirty="0" smtClean="0">
                <a:latin typeface="Corbel" pitchFamily="34" charset="0"/>
                <a:cs typeface="Arial" pitchFamily="34" charset="0"/>
              </a:rPr>
              <a:t>bidang </a:t>
            </a:r>
            <a:r>
              <a:rPr lang="id-ID" sz="1000" b="1" dirty="0">
                <a:latin typeface="Corbel" pitchFamily="34" charset="0"/>
                <a:cs typeface="Arial" pitchFamily="34" charset="0"/>
              </a:rPr>
              <a:t>tugasnya</a:t>
            </a:r>
          </a:p>
          <a:p>
            <a:pPr marL="177800" indent="-177800" algn="just">
              <a:spcAft>
                <a:spcPts val="1000"/>
              </a:spcAft>
              <a:buFont typeface="Wingdings" pitchFamily="2" charset="2"/>
              <a:buChar char="ü"/>
              <a:defRPr/>
            </a:pPr>
            <a:r>
              <a:rPr lang="id-ID" sz="1000" b="1" dirty="0" smtClean="0">
                <a:latin typeface="Corbel" pitchFamily="34" charset="0"/>
                <a:cs typeface="Arial" pitchFamily="34" charset="0"/>
              </a:rPr>
              <a:t>Menyertakan </a:t>
            </a:r>
            <a:r>
              <a:rPr lang="id-ID" sz="1000" b="1" dirty="0">
                <a:latin typeface="Corbel" pitchFamily="34" charset="0"/>
                <a:cs typeface="Arial" pitchFamily="34" charset="0"/>
              </a:rPr>
              <a:t>unsur capaian kompetensi dalam pemberian insentif </a:t>
            </a:r>
          </a:p>
          <a:p>
            <a:pPr marL="177800" indent="-177800">
              <a:spcAft>
                <a:spcPts val="1000"/>
              </a:spcAft>
              <a:buFont typeface="Wingdings" pitchFamily="2" charset="2"/>
              <a:buChar char="ü"/>
              <a:defRPr/>
            </a:pPr>
            <a:endParaRPr lang="en-US" sz="900" b="1" dirty="0">
              <a:latin typeface="Candara" pitchFamily="34" charset="0"/>
              <a:cs typeface="Arial" pitchFamily="34" charset="0"/>
            </a:endParaRPr>
          </a:p>
          <a:p>
            <a:pPr marL="177800" indent="-177800">
              <a:buFont typeface="Wingdings" pitchFamily="2" charset="2"/>
              <a:buChar char="ü"/>
              <a:defRPr/>
            </a:pPr>
            <a:endParaRPr lang="id-ID" dirty="0">
              <a:latin typeface="Arial" pitchFamily="34" charset="0"/>
              <a:cs typeface="Arial" pitchFamily="34" charset="0"/>
            </a:endParaRPr>
          </a:p>
        </p:txBody>
      </p:sp>
      <p:sp>
        <p:nvSpPr>
          <p:cNvPr id="1034" name="AutoShape 10"/>
          <p:cNvSpPr>
            <a:spLocks noChangeArrowheads="1"/>
          </p:cNvSpPr>
          <p:nvPr/>
        </p:nvSpPr>
        <p:spPr bwMode="auto">
          <a:xfrm>
            <a:off x="7086602" y="5257800"/>
            <a:ext cx="438151" cy="228600"/>
          </a:xfrm>
          <a:prstGeom prst="downArrow">
            <a:avLst>
              <a:gd name="adj1" fmla="val 50000"/>
              <a:gd name="adj2" fmla="val 25000"/>
            </a:avLst>
          </a:prstGeom>
          <a:solidFill>
            <a:srgbClr val="938953"/>
          </a:solidFill>
          <a:ln w="12700">
            <a:solidFill>
              <a:srgbClr val="C0504D"/>
            </a:solidFill>
            <a:miter lim="800000"/>
            <a:headEnd/>
            <a:tailEnd/>
          </a:ln>
          <a:effectLst>
            <a:outerShdw dist="28398" dir="3806097" algn="ctr" rotWithShape="0">
              <a:srgbClr val="622423"/>
            </a:outerShdw>
          </a:effectLst>
        </p:spPr>
        <p:txBody>
          <a:bodyPr/>
          <a:lstStyle/>
          <a:p>
            <a:pPr fontAlgn="auto">
              <a:spcBef>
                <a:spcPts val="0"/>
              </a:spcBef>
              <a:spcAft>
                <a:spcPts val="0"/>
              </a:spcAft>
              <a:defRPr/>
            </a:pPr>
            <a:endParaRPr lang="id-ID">
              <a:latin typeface="+mn-lt"/>
              <a:cs typeface="+mn-cs"/>
            </a:endParaRPr>
          </a:p>
        </p:txBody>
      </p:sp>
      <p:sp>
        <p:nvSpPr>
          <p:cNvPr id="1035" name="Oval 11"/>
          <p:cNvSpPr>
            <a:spLocks noChangeArrowheads="1"/>
          </p:cNvSpPr>
          <p:nvPr/>
        </p:nvSpPr>
        <p:spPr bwMode="auto">
          <a:xfrm>
            <a:off x="5924552" y="5572125"/>
            <a:ext cx="2819401" cy="992188"/>
          </a:xfrm>
          <a:prstGeom prst="ellipse">
            <a:avLst/>
          </a:prstGeom>
          <a:gradFill rotWithShape="0">
            <a:gsLst>
              <a:gs pos="0">
                <a:srgbClr val="FFFFFF"/>
              </a:gs>
              <a:gs pos="100000">
                <a:srgbClr val="D6E3BC"/>
              </a:gs>
            </a:gsLst>
            <a:lin ang="5400000" scaled="1"/>
          </a:gradFill>
          <a:ln w="12700">
            <a:solidFill>
              <a:srgbClr val="C2D69B"/>
            </a:solidFill>
            <a:round/>
            <a:headEnd/>
            <a:tailEnd/>
          </a:ln>
          <a:effectLst>
            <a:outerShdw dist="28398" dir="3806097" algn="ctr" rotWithShape="0">
              <a:srgbClr val="4E6128">
                <a:alpha val="50000"/>
              </a:srgbClr>
            </a:outerShdw>
          </a:effectLst>
        </p:spPr>
        <p:txBody>
          <a:bodyPr lIns="36000" tIns="36000" rIns="36000" bIns="36000"/>
          <a:lstStyle/>
          <a:p>
            <a:pPr algn="ctr">
              <a:spcAft>
                <a:spcPts val="1000"/>
              </a:spcAft>
              <a:defRPr/>
            </a:pPr>
            <a:r>
              <a:rPr lang="id-ID" sz="1100" b="1" dirty="0">
                <a:effectLst>
                  <a:outerShdw blurRad="38100" dist="38100" dir="2700000" algn="tl">
                    <a:srgbClr val="000000">
                      <a:alpha val="43137"/>
                    </a:srgbClr>
                  </a:outerShdw>
                </a:effectLst>
                <a:latin typeface="Candara" pitchFamily="34" charset="0"/>
                <a:cs typeface="Arial" pitchFamily="34" charset="0"/>
              </a:rPr>
              <a:t>Pengakuan kompetensi PNS melalui Penerapan sistem </a:t>
            </a:r>
            <a:r>
              <a:rPr lang="en-US" sz="1100" b="1" dirty="0" err="1" smtClean="0">
                <a:effectLst>
                  <a:outerShdw blurRad="38100" dist="38100" dir="2700000" algn="tl">
                    <a:srgbClr val="000000">
                      <a:alpha val="43137"/>
                    </a:srgbClr>
                  </a:outerShdw>
                </a:effectLst>
                <a:latin typeface="Candara" pitchFamily="34" charset="0"/>
                <a:cs typeface="Arial" pitchFamily="34" charset="0"/>
              </a:rPr>
              <a:t>penilaian</a:t>
            </a:r>
            <a:r>
              <a:rPr lang="en-US" sz="1100" b="1" dirty="0" smtClean="0">
                <a:effectLst>
                  <a:outerShdw blurRad="38100" dist="38100" dir="2700000" algn="tl">
                    <a:srgbClr val="000000">
                      <a:alpha val="43137"/>
                    </a:srgbClr>
                  </a:outerShdw>
                </a:effectLst>
                <a:latin typeface="Candara" pitchFamily="34" charset="0"/>
                <a:cs typeface="Arial" pitchFamily="34" charset="0"/>
              </a:rPr>
              <a:t>/</a:t>
            </a:r>
            <a:r>
              <a:rPr lang="en-US" sz="1100" b="1" dirty="0" err="1" smtClean="0">
                <a:effectLst>
                  <a:outerShdw blurRad="38100" dist="38100" dir="2700000" algn="tl">
                    <a:srgbClr val="000000">
                      <a:alpha val="43137"/>
                    </a:srgbClr>
                  </a:outerShdw>
                </a:effectLst>
                <a:latin typeface="Candara" pitchFamily="34" charset="0"/>
                <a:cs typeface="Arial" pitchFamily="34" charset="0"/>
              </a:rPr>
              <a:t>uji</a:t>
            </a:r>
            <a:r>
              <a:rPr lang="en-US" sz="1100" b="1" dirty="0" smtClean="0">
                <a:effectLst>
                  <a:outerShdw blurRad="38100" dist="38100" dir="2700000" algn="tl">
                    <a:srgbClr val="000000">
                      <a:alpha val="43137"/>
                    </a:srgbClr>
                  </a:outerShdw>
                </a:effectLst>
                <a:latin typeface="Candara" pitchFamily="34" charset="0"/>
                <a:cs typeface="Arial" pitchFamily="34" charset="0"/>
              </a:rPr>
              <a:t> </a:t>
            </a:r>
            <a:r>
              <a:rPr lang="id-ID" sz="1100" b="1" dirty="0" smtClean="0">
                <a:effectLst>
                  <a:outerShdw blurRad="38100" dist="38100" dir="2700000" algn="tl">
                    <a:srgbClr val="000000">
                      <a:alpha val="43137"/>
                    </a:srgbClr>
                  </a:outerShdw>
                </a:effectLst>
                <a:latin typeface="Candara" pitchFamily="34" charset="0"/>
                <a:cs typeface="Arial" pitchFamily="34" charset="0"/>
              </a:rPr>
              <a:t>kompetensi</a:t>
            </a:r>
            <a:endParaRPr lang="id-ID" dirty="0">
              <a:effectLst>
                <a:outerShdw blurRad="38100" dist="38100" dir="2700000" algn="tl">
                  <a:srgbClr val="000000">
                    <a:alpha val="43137"/>
                  </a:srgbClr>
                </a:outerShdw>
              </a:effectLst>
              <a:latin typeface="Arial" pitchFamily="34" charset="0"/>
              <a:cs typeface="Arial" pitchFamily="34" charset="0"/>
            </a:endParaRPr>
          </a:p>
        </p:txBody>
      </p:sp>
      <p:sp>
        <p:nvSpPr>
          <p:cNvPr id="15371" name="AutoShape 12"/>
          <p:cNvSpPr>
            <a:spLocks noChangeArrowheads="1"/>
          </p:cNvSpPr>
          <p:nvPr/>
        </p:nvSpPr>
        <p:spPr bwMode="auto">
          <a:xfrm rot="5400000">
            <a:off x="5344318" y="5780883"/>
            <a:ext cx="436563" cy="609600"/>
          </a:xfrm>
          <a:prstGeom prst="downArrow">
            <a:avLst>
              <a:gd name="adj1" fmla="val 50000"/>
              <a:gd name="adj2" fmla="val 25000"/>
            </a:avLst>
          </a:prstGeom>
          <a:solidFill>
            <a:srgbClr val="DBE5F1"/>
          </a:solidFill>
          <a:ln w="31750">
            <a:solidFill>
              <a:srgbClr val="8064A2"/>
            </a:solidFill>
            <a:miter lim="800000"/>
            <a:headEnd/>
            <a:tailEnd/>
          </a:ln>
        </p:spPr>
        <p:txBody>
          <a:bodyPr/>
          <a:lstStyle/>
          <a:p>
            <a:endParaRPr lang="id-ID">
              <a:latin typeface="Lucida Sans Unicode" pitchFamily="34" charset="0"/>
            </a:endParaRPr>
          </a:p>
        </p:txBody>
      </p:sp>
      <p:sp>
        <p:nvSpPr>
          <p:cNvPr id="1037" name="Oval 13"/>
          <p:cNvSpPr>
            <a:spLocks noChangeArrowheads="1"/>
          </p:cNvSpPr>
          <p:nvPr/>
        </p:nvSpPr>
        <p:spPr bwMode="auto">
          <a:xfrm>
            <a:off x="2668590" y="5486402"/>
            <a:ext cx="2513012" cy="1135063"/>
          </a:xfrm>
          <a:prstGeom prst="ellipse">
            <a:avLst/>
          </a:prstGeom>
          <a:ln>
            <a:headEnd/>
            <a:tailEnd/>
          </a:ln>
        </p:spPr>
        <p:style>
          <a:lnRef idx="2">
            <a:schemeClr val="accent5"/>
          </a:lnRef>
          <a:fillRef idx="1">
            <a:schemeClr val="lt1"/>
          </a:fillRef>
          <a:effectRef idx="0">
            <a:schemeClr val="accent5"/>
          </a:effectRef>
          <a:fontRef idx="minor">
            <a:schemeClr val="dk1"/>
          </a:fontRef>
        </p:style>
        <p:txBody>
          <a:bodyPr lIns="36000" tIns="36000" rIns="36000" bIns="36000" anchor="ctr"/>
          <a:lstStyle/>
          <a:p>
            <a:pPr algn="ctr">
              <a:spcAft>
                <a:spcPts val="1000"/>
              </a:spcAft>
              <a:defRPr/>
            </a:pPr>
            <a:r>
              <a:rPr lang="id-ID" sz="1100" b="1" dirty="0">
                <a:effectLst>
                  <a:outerShdw blurRad="38100" dist="38100" dir="2700000" algn="tl">
                    <a:srgbClr val="000000">
                      <a:alpha val="43137"/>
                    </a:srgbClr>
                  </a:outerShdw>
                </a:effectLst>
                <a:latin typeface="Candara" pitchFamily="34" charset="0"/>
                <a:cs typeface="Arial" pitchFamily="34" charset="0"/>
              </a:rPr>
              <a:t>Arah pengelolaan dan pengembangan menitik beratkan pada kompetensi individu dan kebutuhan kompetensi organisasi</a:t>
            </a:r>
            <a:endParaRPr lang="id-ID" dirty="0">
              <a:effectLst>
                <a:outerShdw blurRad="38100" dist="38100" dir="2700000" algn="tl">
                  <a:srgbClr val="000000">
                    <a:alpha val="43137"/>
                  </a:srgbClr>
                </a:outerShdw>
              </a:effectLst>
              <a:latin typeface="Arial" pitchFamily="34" charset="0"/>
              <a:cs typeface="Arial" pitchFamily="34" charset="0"/>
            </a:endParaRPr>
          </a:p>
        </p:txBody>
      </p:sp>
      <p:sp>
        <p:nvSpPr>
          <p:cNvPr id="15373" name="AutoShape 14"/>
          <p:cNvSpPr>
            <a:spLocks noChangeArrowheads="1"/>
          </p:cNvSpPr>
          <p:nvPr/>
        </p:nvSpPr>
        <p:spPr bwMode="auto">
          <a:xfrm>
            <a:off x="3733802" y="5191127"/>
            <a:ext cx="438151" cy="219075"/>
          </a:xfrm>
          <a:prstGeom prst="downArrow">
            <a:avLst>
              <a:gd name="adj1" fmla="val 50000"/>
              <a:gd name="adj2" fmla="val 25000"/>
            </a:avLst>
          </a:prstGeom>
          <a:solidFill>
            <a:srgbClr val="FFC000"/>
          </a:solidFill>
          <a:ln w="31750">
            <a:solidFill>
              <a:srgbClr val="3F3151"/>
            </a:solidFill>
            <a:miter lim="800000"/>
            <a:headEnd/>
            <a:tailEnd/>
          </a:ln>
        </p:spPr>
        <p:txBody>
          <a:bodyPr/>
          <a:lstStyle/>
          <a:p>
            <a:endParaRPr lang="id-ID">
              <a:latin typeface="Lucida Sans Unicode" pitchFamily="34" charset="0"/>
            </a:endParaRPr>
          </a:p>
        </p:txBody>
      </p:sp>
      <p:sp>
        <p:nvSpPr>
          <p:cNvPr id="15374" name="AutoShape 15"/>
          <p:cNvSpPr>
            <a:spLocks noChangeArrowheads="1"/>
          </p:cNvSpPr>
          <p:nvPr/>
        </p:nvSpPr>
        <p:spPr bwMode="auto">
          <a:xfrm rot="5400000">
            <a:off x="2226471" y="5871369"/>
            <a:ext cx="436562" cy="317500"/>
          </a:xfrm>
          <a:prstGeom prst="downArrow">
            <a:avLst>
              <a:gd name="adj1" fmla="val 50000"/>
              <a:gd name="adj2" fmla="val 25000"/>
            </a:avLst>
          </a:prstGeom>
          <a:solidFill>
            <a:srgbClr val="8DB3E2"/>
          </a:solidFill>
          <a:ln w="31750">
            <a:solidFill>
              <a:srgbClr val="17365D"/>
            </a:solidFill>
            <a:miter lim="800000"/>
            <a:headEnd/>
            <a:tailEnd/>
          </a:ln>
        </p:spPr>
        <p:txBody>
          <a:bodyPr/>
          <a:lstStyle/>
          <a:p>
            <a:endParaRPr lang="id-ID">
              <a:latin typeface="Lucida Sans Unicode" pitchFamily="34" charset="0"/>
            </a:endParaRPr>
          </a:p>
        </p:txBody>
      </p:sp>
      <p:sp>
        <p:nvSpPr>
          <p:cNvPr id="15" name="Slide Number Placeholder 14"/>
          <p:cNvSpPr>
            <a:spLocks noGrp="1"/>
          </p:cNvSpPr>
          <p:nvPr>
            <p:ph type="sldNum" sz="quarter" idx="12"/>
          </p:nvPr>
        </p:nvSpPr>
        <p:spPr/>
        <p:txBody>
          <a:bodyPr/>
          <a:lstStyle/>
          <a:p>
            <a:pPr>
              <a:defRPr/>
            </a:pPr>
            <a:fld id="{41857979-3292-44F5-9D8F-EDF5112F7425}" type="slidenum">
              <a:rPr lang="es-ES" smtClean="0"/>
              <a:pPr>
                <a:defRPr/>
              </a:pPr>
              <a:t>8</a:t>
            </a:fld>
            <a:endParaRPr lang="es-E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eaLnBrk="1" fontAlgn="auto" hangingPunct="1">
              <a:spcAft>
                <a:spcPts val="0"/>
              </a:spcAft>
              <a:defRPr/>
            </a:pPr>
            <a:r>
              <a:rPr lang="id-ID" b="1" dirty="0" smtClean="0">
                <a:ln w="17780" cmpd="sng">
                  <a:solidFill>
                    <a:schemeClr val="accent1">
                      <a:tint val="3000"/>
                    </a:schemeClr>
                  </a:solidFill>
                  <a:prstDash val="solid"/>
                  <a:miter lim="800000"/>
                </a:ln>
                <a:effectLst>
                  <a:outerShdw blurRad="55000" dist="50800" dir="5400000" algn="tl">
                    <a:srgbClr val="000000">
                      <a:alpha val="33000"/>
                    </a:srgbClr>
                  </a:outerShdw>
                </a:effectLst>
              </a:rPr>
              <a:t>JENIS KOMPETENSI</a:t>
            </a:r>
            <a:endParaRPr lang="id-ID" b="1" dirty="0">
              <a:ln w="17780" cmpd="sng">
                <a:solidFill>
                  <a:schemeClr val="accent1">
                    <a:tint val="3000"/>
                  </a:schemeClr>
                </a:solidFill>
                <a:prstDash val="solid"/>
                <a:miter lim="800000"/>
              </a:ln>
              <a:effectLst>
                <a:outerShdw blurRad="55000" dist="50800" dir="5400000" algn="tl">
                  <a:srgbClr val="000000">
                    <a:alpha val="33000"/>
                  </a:srgbClr>
                </a:outerShdw>
              </a:effectLst>
            </a:endParaRPr>
          </a:p>
        </p:txBody>
      </p:sp>
      <p:sp>
        <p:nvSpPr>
          <p:cNvPr id="4" name="Slide Number Placeholder 3"/>
          <p:cNvSpPr>
            <a:spLocks noGrp="1"/>
          </p:cNvSpPr>
          <p:nvPr>
            <p:ph type="sldNum" sz="quarter" idx="12"/>
          </p:nvPr>
        </p:nvSpPr>
        <p:spPr/>
        <p:txBody>
          <a:bodyPr>
            <a:normAutofit fontScale="85000" lnSpcReduction="20000"/>
          </a:bodyPr>
          <a:lstStyle/>
          <a:p>
            <a:pPr>
              <a:defRPr/>
            </a:pPr>
            <a:fld id="{41857979-3292-44F5-9D8F-EDF5112F7425}" type="slidenum">
              <a:rPr lang="es-ES" smtClean="0"/>
              <a:pPr>
                <a:defRPr/>
              </a:pPr>
              <a:t>9</a:t>
            </a:fld>
            <a:endParaRPr lang="es-ES"/>
          </a:p>
        </p:txBody>
      </p:sp>
      <p:sp>
        <p:nvSpPr>
          <p:cNvPr id="27650" name="Content Placeholder 1"/>
          <p:cNvSpPr>
            <a:spLocks noGrp="1"/>
          </p:cNvSpPr>
          <p:nvPr>
            <p:ph sz="quarter" idx="1"/>
          </p:nvPr>
        </p:nvSpPr>
        <p:spPr>
          <a:xfrm>
            <a:off x="457200" y="1676400"/>
            <a:ext cx="8229600" cy="4525962"/>
          </a:xfrm>
        </p:spPr>
        <p:txBody>
          <a:bodyPr>
            <a:normAutofit/>
          </a:bodyPr>
          <a:lstStyle/>
          <a:p>
            <a:pPr marL="530225" indent="-530225" algn="just" eaLnBrk="1" hangingPunct="1">
              <a:buFont typeface="Wingdings" pitchFamily="2" charset="2"/>
              <a:buChar char="q"/>
            </a:pPr>
            <a:r>
              <a:rPr lang="en-US" sz="2800" i="1" dirty="0" smtClean="0"/>
              <a:t>Soft Skills</a:t>
            </a:r>
            <a:r>
              <a:rPr lang="en-US" sz="2800" dirty="0" smtClean="0"/>
              <a:t> (</a:t>
            </a:r>
            <a:r>
              <a:rPr lang="id-ID" sz="2800" dirty="0" smtClean="0"/>
              <a:t>Kompetensi  Manajerial)</a:t>
            </a:r>
            <a:r>
              <a:rPr lang="en-US" sz="2800" dirty="0" smtClean="0"/>
              <a:t> -  </a:t>
            </a:r>
            <a:r>
              <a:rPr lang="en-US" sz="2800" dirty="0" err="1" smtClean="0"/>
              <a:t>Perka</a:t>
            </a:r>
            <a:r>
              <a:rPr lang="id-ID" sz="2800" dirty="0" smtClean="0"/>
              <a:t> </a:t>
            </a:r>
            <a:r>
              <a:rPr lang="en-US" sz="2800" dirty="0" smtClean="0"/>
              <a:t>BKN </a:t>
            </a:r>
            <a:r>
              <a:rPr lang="id-ID" sz="2800" dirty="0" smtClean="0"/>
              <a:t>No </a:t>
            </a:r>
            <a:r>
              <a:rPr lang="en-US" sz="2800" dirty="0" smtClean="0"/>
              <a:t>7 </a:t>
            </a:r>
            <a:r>
              <a:rPr lang="en-US" sz="2800" dirty="0" err="1" smtClean="0"/>
              <a:t>Tahun</a:t>
            </a:r>
            <a:r>
              <a:rPr lang="en-US" sz="2800" dirty="0" smtClean="0"/>
              <a:t> 2013 </a:t>
            </a:r>
            <a:r>
              <a:rPr lang="en-US" sz="2800" dirty="0" err="1" smtClean="0"/>
              <a:t>tentang</a:t>
            </a:r>
            <a:r>
              <a:rPr lang="en-US" sz="2800" dirty="0" smtClean="0"/>
              <a:t> </a:t>
            </a:r>
            <a:r>
              <a:rPr lang="en-US" sz="2800" dirty="0" err="1" smtClean="0"/>
              <a:t>Pedoman</a:t>
            </a:r>
            <a:r>
              <a:rPr lang="en-US" sz="2800" dirty="0" smtClean="0"/>
              <a:t> </a:t>
            </a:r>
            <a:r>
              <a:rPr lang="en-US" sz="2800" dirty="0" err="1" smtClean="0"/>
              <a:t>Penyusunan</a:t>
            </a:r>
            <a:r>
              <a:rPr lang="en-US" sz="2800" dirty="0" smtClean="0"/>
              <a:t> </a:t>
            </a:r>
            <a:r>
              <a:rPr lang="en-US" sz="2800" dirty="0" err="1" smtClean="0"/>
              <a:t>Standar</a:t>
            </a:r>
            <a:r>
              <a:rPr lang="en-US" sz="2800" dirty="0" smtClean="0"/>
              <a:t> </a:t>
            </a:r>
            <a:r>
              <a:rPr lang="en-US" sz="2800" dirty="0" err="1" smtClean="0"/>
              <a:t>Kompetensi</a:t>
            </a:r>
            <a:r>
              <a:rPr lang="en-US" sz="2800" dirty="0" smtClean="0"/>
              <a:t> </a:t>
            </a:r>
            <a:r>
              <a:rPr lang="en-US" sz="2800" dirty="0" err="1" smtClean="0"/>
              <a:t>Manajerial</a:t>
            </a:r>
            <a:r>
              <a:rPr lang="en-US" sz="2800" dirty="0" smtClean="0"/>
              <a:t> PNS</a:t>
            </a:r>
          </a:p>
          <a:p>
            <a:pPr marL="530225" indent="-530225" algn="just" eaLnBrk="1" hangingPunct="1">
              <a:buFont typeface="Wingdings 3" pitchFamily="18" charset="2"/>
              <a:buNone/>
            </a:pPr>
            <a:endParaRPr lang="en-US" sz="2800" dirty="0" smtClean="0"/>
          </a:p>
          <a:p>
            <a:pPr marL="530225" indent="-530225" algn="just" eaLnBrk="1" hangingPunct="1">
              <a:buFont typeface="Wingdings" pitchFamily="2" charset="2"/>
              <a:buChar char="q"/>
            </a:pPr>
            <a:r>
              <a:rPr lang="en-US" sz="2800" dirty="0" smtClean="0"/>
              <a:t> </a:t>
            </a:r>
            <a:r>
              <a:rPr lang="en-US" sz="2800" i="1" dirty="0" smtClean="0"/>
              <a:t>Hard Skills</a:t>
            </a:r>
            <a:r>
              <a:rPr lang="en-US" sz="2800" dirty="0" smtClean="0"/>
              <a:t> (</a:t>
            </a:r>
            <a:r>
              <a:rPr lang="en-US" sz="2800" dirty="0" err="1" smtClean="0"/>
              <a:t>Kompetensi</a:t>
            </a:r>
            <a:r>
              <a:rPr lang="en-US" sz="2800" dirty="0" smtClean="0"/>
              <a:t> </a:t>
            </a:r>
            <a:r>
              <a:rPr lang="en-US" sz="2800" dirty="0" err="1" smtClean="0"/>
              <a:t>Teknis</a:t>
            </a:r>
            <a:r>
              <a:rPr lang="en-US" sz="2800" dirty="0" smtClean="0"/>
              <a:t>) – </a:t>
            </a:r>
            <a:r>
              <a:rPr lang="id-ID" sz="2800" dirty="0" smtClean="0"/>
              <a:t>Perka </a:t>
            </a:r>
            <a:r>
              <a:rPr lang="en-US" sz="2800" dirty="0" smtClean="0"/>
              <a:t>BKN </a:t>
            </a:r>
            <a:r>
              <a:rPr lang="en-US" sz="2800" dirty="0" err="1" smtClean="0"/>
              <a:t>Nomor</a:t>
            </a:r>
            <a:r>
              <a:rPr lang="en-US" sz="2800" dirty="0" smtClean="0"/>
              <a:t> 8 </a:t>
            </a:r>
            <a:r>
              <a:rPr lang="en-US" sz="2800" dirty="0" err="1" smtClean="0"/>
              <a:t>Tahun</a:t>
            </a:r>
            <a:r>
              <a:rPr lang="en-US" sz="2800" dirty="0" smtClean="0"/>
              <a:t> 2013 </a:t>
            </a:r>
            <a:r>
              <a:rPr lang="en-US" sz="2800" dirty="0" err="1" smtClean="0"/>
              <a:t>tentang</a:t>
            </a:r>
            <a:r>
              <a:rPr lang="en-US" sz="2800" dirty="0" smtClean="0"/>
              <a:t> </a:t>
            </a:r>
            <a:r>
              <a:rPr lang="en-US" sz="2800" dirty="0" err="1" smtClean="0"/>
              <a:t>Pedoman</a:t>
            </a:r>
            <a:r>
              <a:rPr lang="en-US" sz="2800" dirty="0" smtClean="0"/>
              <a:t> </a:t>
            </a:r>
            <a:r>
              <a:rPr lang="en-US" sz="2800" dirty="0" err="1" smtClean="0"/>
              <a:t>Perumusan</a:t>
            </a:r>
            <a:r>
              <a:rPr lang="en-US" sz="2800" dirty="0" smtClean="0"/>
              <a:t> </a:t>
            </a:r>
            <a:r>
              <a:rPr lang="en-US" sz="2800" dirty="0" err="1" smtClean="0"/>
              <a:t>Standar</a:t>
            </a:r>
            <a:r>
              <a:rPr lang="en-US" sz="2800" dirty="0" smtClean="0"/>
              <a:t> </a:t>
            </a:r>
            <a:r>
              <a:rPr lang="en-US" sz="2800" dirty="0" err="1" smtClean="0"/>
              <a:t>Kompetensi</a:t>
            </a:r>
            <a:r>
              <a:rPr lang="en-US" sz="2800" dirty="0" smtClean="0"/>
              <a:t> </a:t>
            </a:r>
            <a:r>
              <a:rPr lang="en-US" sz="2800" dirty="0" err="1" smtClean="0"/>
              <a:t>Teknis</a:t>
            </a:r>
            <a:r>
              <a:rPr lang="en-US" sz="2800" dirty="0" smtClean="0"/>
              <a:t> PNS</a:t>
            </a:r>
            <a:endParaRPr lang="en-US" sz="2400" dirty="0" smtClean="0"/>
          </a:p>
          <a:p>
            <a:pPr eaLnBrk="1" hangingPunct="1"/>
            <a:endParaRPr lang="id-ID" sz="3600" dirty="0" smtClean="0"/>
          </a:p>
        </p:txBody>
      </p:sp>
    </p:spTree>
  </p:cSld>
  <p:clrMapOvr>
    <a:masterClrMapping/>
  </p:clrMapOvr>
  <p:transition>
    <p:zoom/>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2752</TotalTime>
  <Words>4765</Words>
  <Application>Microsoft Office PowerPoint</Application>
  <PresentationFormat>On-screen Show (4:3)</PresentationFormat>
  <Paragraphs>1053</Paragraphs>
  <Slides>61</Slides>
  <Notes>8</Notes>
  <HiddenSlides>0</HiddenSlides>
  <MMClips>0</MMClips>
  <ScaleCrop>false</ScaleCrop>
  <HeadingPairs>
    <vt:vector size="4" baseType="variant">
      <vt:variant>
        <vt:lpstr>Theme</vt:lpstr>
      </vt:variant>
      <vt:variant>
        <vt:i4>5</vt:i4>
      </vt:variant>
      <vt:variant>
        <vt:lpstr>Slide Titles</vt:lpstr>
      </vt:variant>
      <vt:variant>
        <vt:i4>61</vt:i4>
      </vt:variant>
    </vt:vector>
  </HeadingPairs>
  <TitlesOfParts>
    <vt:vector size="66" baseType="lpstr">
      <vt:lpstr>Office Theme</vt:lpstr>
      <vt:lpstr>Oriel</vt:lpstr>
      <vt:lpstr>Median</vt:lpstr>
      <vt:lpstr>Aspect</vt:lpstr>
      <vt:lpstr>1_Office Theme</vt:lpstr>
      <vt:lpstr>AGENDA  WORKSHOP</vt:lpstr>
      <vt:lpstr>Slide 2</vt:lpstr>
      <vt:lpstr>PERMASALAHAN</vt:lpstr>
      <vt:lpstr>PENGERTIAN KOMPETENSI</vt:lpstr>
      <vt:lpstr>DIMENSI KOMPETENSI</vt:lpstr>
      <vt:lpstr>Slide 6</vt:lpstr>
      <vt:lpstr>KERANGKA PEMIKIRAN TUNTUTAN KOMPETENSI PNS</vt:lpstr>
      <vt:lpstr>Slide 8</vt:lpstr>
      <vt:lpstr>JENIS KOMPETENSI</vt:lpstr>
      <vt:lpstr>MODEL PENILAIAN  &amp; SERTIFIKASI KOMPETENSI PNS</vt:lpstr>
      <vt:lpstr>PEMANFAATAN STANDAR KOMPETENSI  </vt:lpstr>
      <vt:lpstr>PROGRAM PENGEMBANGAN  KOMPETENSI PNS </vt:lpstr>
      <vt:lpstr>PEDOMAN  PENYUSUNAN STANDAR KOMPETENSI MANAJERIAL PNS</vt:lpstr>
      <vt:lpstr>Slide 14</vt:lpstr>
      <vt:lpstr>PENGERTIAN KOMPETENSI MANAJERIAL</vt:lpstr>
      <vt:lpstr>Slide 16</vt:lpstr>
      <vt:lpstr>B. PROSEDUR PENYUSUNAN STANDAR     KOMPETENSI MANAJERIAL (SKM)</vt:lpstr>
      <vt:lpstr>Slide 18</vt:lpstr>
      <vt:lpstr>IDENTIFIKASI KOMPETENSI MANAJERIAL (Anak Lampiran 2)</vt:lpstr>
      <vt:lpstr>Lanjutan…</vt:lpstr>
      <vt:lpstr>Slide 21</vt:lpstr>
      <vt:lpstr>UU No. 43 Tahun 1999  Tentang Pokok-Pokok Kepegawaian</vt:lpstr>
      <vt:lpstr>UU No. 43 Tahun 1999  Tentang Pokok-Pokok Kepegawaian</vt:lpstr>
      <vt:lpstr>UU No. 17 Tahun 2007 Tentang Rencana Pembangunan Jangka Panjang Nasional Tahun 2005-2025</vt:lpstr>
      <vt:lpstr>UU No. 17 Tahun 2007 Tentang Rencana Pembangunan Jangka Panjang Nasional Tahun 2005-2025</vt:lpstr>
      <vt:lpstr>Peranturan Pemerintah No. 46 Tahun 2011 Jo. Peraturan Kepala Badan Kepegawaian Negara No. 1 Tahun 2013 Tentang Penilaian Prestasi Kerja Pegawai Negeri Sipil </vt:lpstr>
      <vt:lpstr>Slide 27</vt:lpstr>
      <vt:lpstr>PENYUSUNAN    DAFTAR   SEMENTARA      KOMPETENSI MANAJERIAL/DSKM  (Anak Lampiran 4)</vt:lpstr>
      <vt:lpstr>VALIDASI KOMPETENSI MANAJERIAL</vt:lpstr>
      <vt:lpstr>Lanjutan…</vt:lpstr>
      <vt:lpstr>Lanjutan…</vt:lpstr>
      <vt:lpstr>Lanjutan…</vt:lpstr>
      <vt:lpstr>PENENTUAN STANDAR KOMPETENSI MANAJERIAL</vt:lpstr>
      <vt:lpstr>Slide 34</vt:lpstr>
      <vt:lpstr>Slide 35</vt:lpstr>
      <vt:lpstr>Contoh Pengisian Formulir Anak Lampiran 1:</vt:lpstr>
      <vt:lpstr>Slide 37</vt:lpstr>
      <vt:lpstr>Slide 38</vt:lpstr>
      <vt:lpstr>Slide 39</vt:lpstr>
      <vt:lpstr>Contoh Pengisian Formulir Anak Lampiran 2:</vt:lpstr>
      <vt:lpstr>Slide 41</vt:lpstr>
      <vt:lpstr>Slide 42</vt:lpstr>
      <vt:lpstr>Slide 43</vt:lpstr>
      <vt:lpstr>Keterangan: Pengisian kolom Uraian Tugas bersumber pada uraian tugas teknis sebagaimana tercantum dalam angka 5 Formulir Pengisian Data Jabatan.  </vt:lpstr>
      <vt:lpstr>Slide 45</vt:lpstr>
      <vt:lpstr>Slide 46</vt:lpstr>
      <vt:lpstr>Slide 47</vt:lpstr>
      <vt:lpstr>Slide 48</vt:lpstr>
      <vt:lpstr>Contoh Pengisian Formulir Anak Lampiran 4:</vt:lpstr>
      <vt:lpstr>Slide 50</vt:lpstr>
      <vt:lpstr>Slide 51</vt:lpstr>
      <vt:lpstr>Slide 52</vt:lpstr>
      <vt:lpstr>Keterangan: Pengisian kolom Kegiatan Utama bersumber pada kata kunci sebagaimana tercantum dalam kolom 5 Formulir Identifikasi Kompetensi Manajerial. </vt:lpstr>
      <vt:lpstr>Contoh Pengisian Formulir Anak Lampiran 5:</vt:lpstr>
      <vt:lpstr>Slide 55</vt:lpstr>
      <vt:lpstr>Contoh Pengisian Formulir Anak Lampiran 6:</vt:lpstr>
      <vt:lpstr>Slide 57</vt:lpstr>
      <vt:lpstr>Slide 58</vt:lpstr>
      <vt:lpstr>Slide 59</vt:lpstr>
      <vt:lpstr>Slide 60</vt:lpstr>
      <vt:lpstr>Slide 61</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Edge-11</dc:creator>
  <cp:lastModifiedBy>zweison</cp:lastModifiedBy>
  <cp:revision>333</cp:revision>
  <dcterms:created xsi:type="dcterms:W3CDTF">2011-11-25T07:45:26Z</dcterms:created>
  <dcterms:modified xsi:type="dcterms:W3CDTF">2014-03-18T10:39:32Z</dcterms:modified>
</cp:coreProperties>
</file>